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9" r:id="rId2"/>
    <p:sldId id="273" r:id="rId3"/>
    <p:sldId id="274" r:id="rId4"/>
    <p:sldId id="275" r:id="rId5"/>
    <p:sldId id="256" r:id="rId6"/>
    <p:sldId id="271" r:id="rId7"/>
    <p:sldId id="259" r:id="rId8"/>
    <p:sldId id="258" r:id="rId9"/>
    <p:sldId id="257" r:id="rId10"/>
    <p:sldId id="270" r:id="rId11"/>
    <p:sldId id="266" r:id="rId12"/>
    <p:sldId id="276" r:id="rId13"/>
    <p:sldId id="278" r:id="rId14"/>
    <p:sldId id="269" r:id="rId15"/>
    <p:sldId id="262" r:id="rId16"/>
    <p:sldId id="267" r:id="rId17"/>
    <p:sldId id="268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305" autoAdjust="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9B32A-2E8B-4FCF-9BAD-CB7417F8785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76794-F009-4BE5-B48E-1D93DD0E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76794-F009-4BE5-B48E-1D93DD0EDE6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9D96-B08A-4BA7-A8B4-50C773D26795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348" y="0"/>
            <a:ext cx="7643866" cy="414338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u="sng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–восстановительные </a:t>
            </a:r>
          </a:p>
          <a:p>
            <a:pPr algn="ctr"/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</a:t>
            </a:r>
          </a:p>
          <a:p>
            <a:pPr algn="ctr"/>
            <a:endParaRPr lang="en-US" sz="4400" b="1" i="1" u="sng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i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6150421"/>
            <a:ext cx="4929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Выполнила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Бригаденко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Надежда Александровна -учитель химии.</a:t>
            </a:r>
            <a:endParaRPr lang="ru-RU" sz="7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znanie.podelise.ru/tw_files2/urls_834/3/d-2683/2683_html_4f0fc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436690" cy="5500726"/>
          </a:xfrm>
          <a:prstGeom prst="roundRect">
            <a:avLst>
              <a:gd name="adj" fmla="val 16667"/>
            </a:avLst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14290"/>
            <a:ext cx="4143404" cy="8572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Восстановителями могут быть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4876" y="214290"/>
            <a:ext cx="4143404" cy="78581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Окислителями могут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быть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643050"/>
            <a:ext cx="4214842" cy="521495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Простые вещества-металлы.</a:t>
            </a:r>
          </a:p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Сложные вещества - восстановители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в их состав  входит атом элемента в минимальной степени окисления . Например:</a:t>
            </a:r>
          </a:p>
          <a:p>
            <a:pPr algn="ctr"/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baseline="-25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4286280" cy="521495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Простые вещества –неметаллы - только  кислород и фтор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(кроме реакции кислорода с фтором):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Сложные вещества-окислители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в их состав входит атом элемента в максимальной степени окисления. Например:</a:t>
            </a:r>
          </a:p>
          <a:p>
            <a:pPr algn="ctr"/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+5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+6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071546"/>
            <a:ext cx="484632" cy="571504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29388" y="1071546"/>
            <a:ext cx="484632" cy="571504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7872442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Различают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минимальную (низшую) степень окисления  </a:t>
            </a:r>
            <a:r>
              <a:rPr lang="en-US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                                                                           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>промежуточную степень окисления   </a:t>
            </a:r>
            <a:endParaRPr lang="en-US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lang="en-US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>максимальную (высшую) степень окисления   </a:t>
            </a:r>
            <a:r>
              <a:rPr lang="en-US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>      </a:t>
            </a:r>
            <a:endParaRPr lang="en-US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+6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2e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8e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0e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минимальной степени окисления,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може</a:t>
            </a:r>
            <a:endParaRPr lang="ru-RU" sz="2400" dirty="0" smtClean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Атом, находящийся т быть только восстановителем.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-2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-2е =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-2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- 6е =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+4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-2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-8е =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+6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Calibri" pitchFamily="34" charset="0"/>
              </a:rPr>
              <a:t>Атом, находящийся в максимальной степени окисления, может быть только окислителем.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Calibri" pitchFamily="34" charset="0"/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+6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+2е =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+4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+6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+ 6е =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+6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- 8е =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-2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Атом, находящийся в промежуточной степени окисления может быть как восстановителем, так и окислителем.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+2е =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-2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- 4е =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</a:t>
            </a:r>
            <a:r>
              <a:rPr lang="ru-RU" sz="2400" b="1" baseline="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+4</a:t>
            </a:r>
            <a:endParaRPr lang="ru-RU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357298"/>
            <a:ext cx="63579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Закрепление…</a:t>
            </a:r>
          </a:p>
          <a:p>
            <a:pPr>
              <a:defRPr/>
            </a:pPr>
            <a:r>
              <a:rPr lang="ru-RU" sz="6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Итог….</a:t>
            </a:r>
          </a:p>
          <a:p>
            <a:pPr>
              <a:defRPr/>
            </a:pPr>
            <a:endParaRPr lang="ru-RU" sz="6000" i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714356"/>
            <a:ext cx="8215370" cy="257176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</a:rPr>
              <a:t>Д</a:t>
            </a:r>
            <a:r>
              <a:rPr lang="en-US" sz="6000" b="1" i="1" dirty="0" smtClean="0">
                <a:solidFill>
                  <a:schemeClr val="tx1"/>
                </a:solidFill>
              </a:rPr>
              <a:t>/</a:t>
            </a:r>
            <a:r>
              <a:rPr lang="ru-RU" sz="6000" b="1" i="1" dirty="0" smtClean="0">
                <a:solidFill>
                  <a:schemeClr val="tx1"/>
                </a:solidFill>
              </a:rPr>
              <a:t>З п.43 до стр.232</a:t>
            </a:r>
          </a:p>
          <a:p>
            <a:pPr algn="ctr"/>
            <a:r>
              <a:rPr lang="ru-RU" sz="6000" b="1" i="1" dirty="0" smtClean="0">
                <a:solidFill>
                  <a:schemeClr val="tx1"/>
                </a:solidFill>
              </a:rPr>
              <a:t>Стр.235№1,3.</a:t>
            </a:r>
            <a:endParaRPr lang="ru-RU" sz="6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71472" y="214290"/>
            <a:ext cx="8072494" cy="8572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составления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-восстановительной реакции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1142984"/>
            <a:ext cx="8643998" cy="571501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1214422"/>
            <a:ext cx="8003746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Записываем схему химической реакции</a:t>
            </a:r>
          </a:p>
          <a:p>
            <a:pPr marL="457200" indent="-457200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 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Расставляем степени окисления атомов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частвующих в химической реакции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</a:p>
          <a:p>
            <a:pPr marL="457200" indent="-457200"/>
            <a:endParaRPr lang="ru-RU" sz="32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3.Находим атомы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которые изменяют свою</a:t>
            </a: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степень окисления</a:t>
            </a:r>
          </a:p>
          <a:p>
            <a:pPr marL="457200" indent="-45720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6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357422" y="1928802"/>
            <a:ext cx="71438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9058" y="6072206"/>
            <a:ext cx="1295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5500694" y="6286520"/>
            <a:ext cx="1071570" cy="571480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86050" y="3786190"/>
            <a:ext cx="71438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571480"/>
            <a:ext cx="8501122" cy="557216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ru-RU" b="1" i="1" dirty="0" smtClean="0">
              <a:solidFill>
                <a:schemeClr val="tx1"/>
              </a:solidFill>
            </a:endParaRPr>
          </a:p>
          <a:p>
            <a:pPr marL="457200" indent="-457200"/>
            <a:endParaRPr lang="en-US" sz="2400" b="1" i="1" baseline="30000" dirty="0" smtClean="0">
              <a:solidFill>
                <a:schemeClr val="tx1"/>
              </a:solidFill>
            </a:endParaRPr>
          </a:p>
          <a:p>
            <a:pPr marL="457200" indent="-457200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643182"/>
            <a:ext cx="5143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3200" b="1" i="1" dirty="0" smtClean="0">
                <a:solidFill>
                  <a:srgbClr val="C00000"/>
                </a:solidFill>
              </a:rPr>
              <a:t>   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2e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=Ca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pPr marL="457200" indent="-457200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+ 4e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2O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sz="3200" b="1" i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750463" y="3178967"/>
            <a:ext cx="1214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572000" y="257174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4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2146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2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500562" y="3143248"/>
            <a:ext cx="128588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57818" y="264318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2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32146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1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214942" y="3143248"/>
            <a:ext cx="128588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57884" y="2571744"/>
            <a:ext cx="3059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восстановитель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3214686"/>
            <a:ext cx="2091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окислитель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3857628"/>
            <a:ext cx="7715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6</a:t>
            </a:r>
            <a:r>
              <a:rPr lang="ru-RU" dirty="0" smtClean="0"/>
              <a:t>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Расставляем  цифры, полученные в электронном балансе в химическое уравнение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6429388" y="4572008"/>
            <a:ext cx="2000264" cy="114300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5214950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2Ca 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 2CaO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857232"/>
            <a:ext cx="74295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4.Составляем электронный баланс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записывая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процесс отдачи и присоединения электронов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2e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Ca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+ 4e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2O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sz="28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 animBg="1"/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7158" y="357166"/>
            <a:ext cx="8429684" cy="621510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метод электронного баланса,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допишите схемы и составьте уравнения,</a:t>
            </a:r>
          </a:p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расставив коэффициенты </a:t>
            </a:r>
          </a:p>
          <a:p>
            <a:pPr algn="ctr"/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+ 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 + Zn</a:t>
            </a: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+ HNO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NO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+ MgSO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86446" y="464344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15008" y="357187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57884" y="4143380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14744" y="5214950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86182" y="571501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214423"/>
            <a:ext cx="5357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/>
              <a:t>Д</a:t>
            </a:r>
            <a:r>
              <a:rPr lang="en-US" sz="5400" b="1" i="1" dirty="0" smtClean="0"/>
              <a:t>/</a:t>
            </a:r>
            <a:r>
              <a:rPr lang="ru-RU" sz="5400" b="1" i="1" dirty="0" smtClean="0"/>
              <a:t>З п.43 </a:t>
            </a:r>
          </a:p>
          <a:p>
            <a:pPr algn="ctr"/>
            <a:r>
              <a:rPr lang="ru-RU" sz="5400" b="1" i="1" dirty="0" smtClean="0"/>
              <a:t>Стр.236 №7.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7"/>
            <a:ext cx="607221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 МАТЕРИАЛА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cs typeface="Times New Roman" pitchFamily="18" charset="0"/>
              </a:rPr>
              <a:t>Выполним задание « Найди родственников»</a:t>
            </a:r>
          </a:p>
          <a:p>
            <a:r>
              <a:rPr lang="ru-RU" sz="3600" dirty="0" smtClean="0"/>
              <a:t>Из перечня формул составьте генетический ряд.(вопросы…)</a:t>
            </a:r>
            <a:endParaRPr lang="en-US" sz="3600" dirty="0" smtClean="0"/>
          </a:p>
          <a:p>
            <a:pPr>
              <a:buFont typeface="Brush Script MT" pitchFamily="66" charset="0"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Ca(OH)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2, </a:t>
            </a:r>
            <a:r>
              <a:rPr lang="en-US" sz="3600" b="1" dirty="0" smtClean="0">
                <a:solidFill>
                  <a:srgbClr val="FF0000"/>
                </a:solidFill>
              </a:rPr>
              <a:t>CI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2,</a:t>
            </a:r>
            <a:r>
              <a:rPr lang="en-US" sz="3600" b="1" dirty="0" smtClean="0">
                <a:solidFill>
                  <a:srgbClr val="FF0000"/>
                </a:solidFill>
              </a:rPr>
              <a:t> HCI, Ca, P, CaCO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3,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NaOH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CaO</a:t>
            </a:r>
            <a:r>
              <a:rPr lang="en-US" sz="3600" b="1" dirty="0" smtClean="0">
                <a:solidFill>
                  <a:srgbClr val="FF0000"/>
                </a:solidFill>
              </a:rPr>
              <a:t>, CO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</a:p>
          <a:p>
            <a:pPr>
              <a:buFont typeface="Brush Script MT" pitchFamily="66" charset="0"/>
              <a:buNone/>
            </a:pPr>
            <a:r>
              <a:rPr lang="ru-RU" sz="3600" b="1" baseline="-25000" dirty="0" smtClean="0">
                <a:solidFill>
                  <a:srgbClr val="FF0000"/>
                </a:solidFill>
              </a:rPr>
              <a:t>Решим…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07249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Общий вывод:</a:t>
            </a:r>
            <a:endParaRPr lang="en-US" sz="32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</a:rPr>
              <a:t>Признаки которые характеризуют генетический ряд:</a:t>
            </a:r>
          </a:p>
          <a:p>
            <a:pPr marL="609600" indent="-609600">
              <a:defRPr/>
            </a:pPr>
            <a:endParaRPr lang="ru-RU" sz="3200" b="1" i="1" dirty="0" smtClean="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ru-RU" sz="3200" b="1" i="1" dirty="0" smtClean="0">
                <a:latin typeface="Times New Roman" pitchFamily="18" charset="0"/>
              </a:rPr>
              <a:t>Вещества разных классов;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b="1" i="1" dirty="0" smtClean="0">
                <a:latin typeface="Times New Roman" pitchFamily="18" charset="0"/>
              </a:rPr>
              <a:t>Разные вещества образованные одним химическим элементом, т.е. представляют собой разные формы существование одного элемента;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b="1" i="1" dirty="0" smtClean="0">
                <a:latin typeface="Times New Roman" pitchFamily="18" charset="0"/>
              </a:rPr>
              <a:t>Разные вещества одного химического элемента связаны взаимопревращениями.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751840"/>
            <a:ext cx="63093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Вспомним …</a:t>
            </a:r>
            <a:endParaRPr lang="en-US" sz="4400" dirty="0" smtClean="0"/>
          </a:p>
          <a:p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r>
              <a:rPr lang="ru-RU" sz="4400" b="1" dirty="0" smtClean="0">
                <a:solidFill>
                  <a:srgbClr val="FF0000"/>
                </a:solidFill>
              </a:rPr>
              <a:t>.Валентность.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2.Степень окисления.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3.Восстановитель.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4.Окислитель.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rgbClr val="FF0000"/>
                </a:solidFill>
              </a:rPr>
              <a:t>5.Типы </a:t>
            </a:r>
            <a:r>
              <a:rPr lang="ru-RU" sz="4400" b="1" dirty="0" smtClean="0">
                <a:solidFill>
                  <a:srgbClr val="FF0000"/>
                </a:solidFill>
              </a:rPr>
              <a:t>химических реакций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AppData\Local\Microsoft\Windows\Temporary Internet Files\Content.IE5\IO7RX8UL\MM9003567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2257448" cy="2257448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AppData\Local\Microsoft\Windows\Temporary Internet Files\Content.IE5\XUR3Z5O1\MM90035671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46" y="3929066"/>
            <a:ext cx="2357454" cy="235745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42910" y="285728"/>
            <a:ext cx="7643866" cy="307183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u="sng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–восстановительные </a:t>
            </a:r>
          </a:p>
          <a:p>
            <a:pPr algn="ctr"/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</a:t>
            </a:r>
            <a:endParaRPr lang="en-US" sz="4400" b="1" i="1" u="sng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i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6106655"/>
            <a:ext cx="5143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Выполнила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Бригаденко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Надежда Александровна</a:t>
            </a:r>
            <a:r>
              <a:rPr lang="ru-RU" sz="7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химии.</a:t>
            </a:r>
            <a:endParaRPr lang="ru-RU" sz="7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en-US" sz="5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.Сформировать понятие об окислительно-восстановительных реакциях.</a:t>
            </a:r>
          </a:p>
          <a:p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2.Научиться  уравнивать записи ОВР </a:t>
            </a:r>
          </a:p>
          <a:p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методом электронного баланса.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3571876"/>
            <a:ext cx="2326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6286512" y="4286256"/>
            <a:ext cx="1357322" cy="121444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572008"/>
            <a:ext cx="489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2Cu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=2 Cu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643834" y="4643446"/>
            <a:ext cx="1500166" cy="1571636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5500702"/>
            <a:ext cx="6195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Zn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= Zn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0"/>
            <a:ext cx="8429684" cy="378619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Реакции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резултате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которых изменяются степени окисления атомов всех или некоторых элементов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входящих в состав реагирующих веществ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называются </a:t>
            </a:r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окислительно-восстановительными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4282" y="214290"/>
            <a:ext cx="8643998" cy="157163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Восстановитель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вещество 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состав которого входит элемент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отдающий  электроны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928802"/>
            <a:ext cx="3714776" cy="7143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2e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Mg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endParaRPr lang="ru-RU" sz="32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3286124"/>
            <a:ext cx="8072494" cy="14144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процесс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который при этом происходит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называется процессом 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окисления</a:t>
            </a:r>
            <a:endParaRPr lang="ru-RU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5715016"/>
            <a:ext cx="7858180" cy="914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окисления  атома при этом повышается</a:t>
            </a:r>
            <a:endParaRPr lang="ru-RU" sz="3200" b="1" i="1" dirty="0" smtClean="0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285852" y="1857364"/>
            <a:ext cx="1143008" cy="785818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14810" y="4786322"/>
            <a:ext cx="484632" cy="71438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6429388" y="2357430"/>
            <a:ext cx="1500198" cy="928694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  <p:bldP spid="10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85720" y="285728"/>
            <a:ext cx="8429684" cy="135732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Окислитель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вещество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состав которого входит элемент, принимающий электроны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08" y="1785926"/>
            <a:ext cx="4000528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=Cu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4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500034" y="1643050"/>
            <a:ext cx="1357322" cy="1071570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3071810"/>
            <a:ext cx="8001056" cy="150019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процесс который при этом происходит называется процессом</a:t>
            </a:r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восстановления</a:t>
            </a:r>
            <a:endParaRPr lang="ru-RU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72140"/>
            <a:ext cx="8572560" cy="107157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окисления атома при этом понижается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357950" y="2143116"/>
            <a:ext cx="1857388" cy="78581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143372" y="4714884"/>
            <a:ext cx="484632" cy="71438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610</Words>
  <Application>Microsoft Office PowerPoint</Application>
  <PresentationFormat>Экран (4:3)</PresentationFormat>
  <Paragraphs>104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77</cp:revision>
  <dcterms:created xsi:type="dcterms:W3CDTF">2013-07-22T14:27:24Z</dcterms:created>
  <dcterms:modified xsi:type="dcterms:W3CDTF">2015-04-29T15:01:01Z</dcterms:modified>
</cp:coreProperties>
</file>