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5" r:id="rId4"/>
    <p:sldId id="258" r:id="rId5"/>
    <p:sldId id="266" r:id="rId6"/>
    <p:sldId id="275" r:id="rId7"/>
    <p:sldId id="259" r:id="rId8"/>
    <p:sldId id="260" r:id="rId9"/>
    <p:sldId id="261" r:id="rId10"/>
    <p:sldId id="269" r:id="rId11"/>
    <p:sldId id="263" r:id="rId12"/>
    <p:sldId id="272" r:id="rId13"/>
    <p:sldId id="274" r:id="rId14"/>
    <p:sldId id="264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7547DA-60A9-45B0-8D5B-B6E3AC00FE56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19B247-7213-4F63-AD16-4310960A4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14F005-4181-40E6-80D0-C6C78945F23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78C5-8DE9-428B-8791-98797BD8A816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64A6-1AAC-4E1C-99F6-75271443B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C953-62B7-4060-8EBE-DCDEB55DAB13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1C5E8-AB63-4CB9-8123-25AB98F63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D22D8-24B4-4AC0-840E-D81FB515BEB9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A1464-B72C-491B-BD16-77C11475F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7517D-0B72-4524-8F8E-A5F37462FD53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C0D50-DA97-4207-B8CF-5838211C7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4A626-DFCC-4F2C-98B1-269FE8C52365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2895B-346E-4565-9DF3-8C8E97C83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A4FEC-1C66-4E71-98E6-6BDD594FEC42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5903-F93C-4284-B874-EDD2A3FC4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78C5A-1F95-4875-80CF-81998D60BBBF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B9C6F-B9EF-4B03-B2D2-4D4037D09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DAFF1-8AD1-4C96-824D-36CACD414FEA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9BD4F-EC5D-4BC3-916B-B4CF591D6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294ED-71F5-4306-943B-821731D75C2F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0369-EE92-4C61-A695-85460D5F0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9BEA7-3C5E-4A17-8C69-D5C391210383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6FF7-5A4C-44E8-A66E-D587C2041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153A0-06BC-4A27-8C42-7F700FF86951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6874B-12BF-4262-B692-6AE11D869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14EE6A-8284-4B68-8445-3CF61514A25C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333EF-4637-43C2-B31C-1DD5A7CFA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9.png"/><Relationship Id="rId1" Type="http://schemas.openxmlformats.org/officeDocument/2006/relationships/audio" Target="file:///C:\Documents%20and%20Settings\&#1040;&#1076;&#1084;&#1080;&#1085;\&#1056;&#1072;&#1073;&#1086;&#1095;&#1080;&#1081;%20&#1089;&#1090;&#1086;&#1083;\&#1082;&#1083;&#1095;&#1072;&#1089;\2.mp3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8.png"/><Relationship Id="rId10" Type="http://schemas.openxmlformats.org/officeDocument/2006/relationships/image" Target="../media/image20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\&#1056;&#1072;&#1073;&#1086;&#1095;&#1080;&#1081;%20&#1089;&#1090;&#1086;&#1083;\&#1082;&#1083;&#1095;&#1072;&#1089;\1&#1090;.mp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3425" y="1408113"/>
            <a:ext cx="5529263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357188" y="571500"/>
            <a:ext cx="571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 b="1">
                <a:latin typeface="Calibri" pitchFamily="34" charset="0"/>
              </a:rPr>
              <a:t>КЛАССНЫЙ ЧАС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хема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" y="1908175"/>
            <a:ext cx="7229475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633413" y="55563"/>
            <a:ext cx="8242300" cy="1376362"/>
          </a:xfrm>
        </p:spPr>
      </p:pic>
      <p:sp>
        <p:nvSpPr>
          <p:cNvPr id="9" name="Прямоугольник 8"/>
          <p:cNvSpPr/>
          <p:nvPr/>
        </p:nvSpPr>
        <p:spPr>
          <a:xfrm>
            <a:off x="6261123" y="1071546"/>
            <a:ext cx="288287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+mn-lt"/>
                <a:ea typeface="+mj-ea"/>
                <a:cs typeface="+mj-cs"/>
              </a:rPr>
              <a:t>Питирим Сорокин</a:t>
            </a:r>
            <a:br>
              <a:rPr lang="ru-RU" sz="2200" i="1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+mn-lt"/>
                <a:ea typeface="+mj-ea"/>
                <a:cs typeface="+mj-cs"/>
              </a:rPr>
            </a:br>
            <a:endParaRPr lang="ru-RU" dirty="0">
              <a:ln>
                <a:solidFill>
                  <a:srgbClr val="C00000"/>
                </a:solidFill>
              </a:ln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ертикальный свиток 8"/>
          <p:cNvSpPr/>
          <p:nvPr/>
        </p:nvSpPr>
        <p:spPr>
          <a:xfrm flipH="1">
            <a:off x="0" y="0"/>
            <a:ext cx="4572000" cy="6643688"/>
          </a:xfrm>
          <a:prstGeom prst="verticalScroll">
            <a:avLst>
              <a:gd name="adj" fmla="val 4204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714875" y="0"/>
            <a:ext cx="4429125" cy="6572250"/>
          </a:xfrm>
          <a:prstGeom prst="verticalScroll">
            <a:avLst>
              <a:gd name="adj" fmla="val 3993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214313"/>
            <a:ext cx="4071937" cy="6500812"/>
          </a:xfrm>
        </p:spPr>
        <p:txBody>
          <a:bodyPr rtlCol="0">
            <a:normAutofit fontScale="3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200" b="1" i="1" dirty="0"/>
              <a:t>Томас Джефферсон </a:t>
            </a:r>
            <a:endParaRPr lang="ru-RU" sz="6200" b="1" i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200" b="1" i="1" dirty="0" smtClean="0"/>
          </a:p>
          <a:p>
            <a:pPr marL="271463" indent="-27146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b="1" dirty="0" smtClean="0"/>
              <a:t>1</a:t>
            </a:r>
            <a:r>
              <a:rPr lang="ru-RU" sz="4500" b="1" dirty="0"/>
              <a:t>.  </a:t>
            </a:r>
            <a:r>
              <a:rPr lang="ru-RU" sz="5800" b="1" dirty="0"/>
              <a:t>Не откладывай на завтра то, что можно сделать сегодня.</a:t>
            </a:r>
          </a:p>
          <a:p>
            <a:pPr marL="271463" indent="-27146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800" b="1" dirty="0"/>
              <a:t>2. Не бойся учиться у умных. У </a:t>
            </a:r>
            <a:r>
              <a:rPr lang="ru-RU" sz="5800" b="1" dirty="0" smtClean="0"/>
              <a:t> глупых </a:t>
            </a:r>
            <a:r>
              <a:rPr lang="ru-RU" sz="5800" b="1" dirty="0"/>
              <a:t>тоже - они учат, чего не надо делать.</a:t>
            </a:r>
          </a:p>
          <a:p>
            <a:pPr marL="271463" indent="-27146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800" b="1" dirty="0"/>
              <a:t>3. Не теряй времени зря. Каждый его кусочек должен быть наполнен чем-то (учением, трудом физическим, разумным развлечением), что чему-то учит, что-то создает.</a:t>
            </a:r>
          </a:p>
          <a:p>
            <a:pPr marL="271463" indent="-27146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800" b="1" dirty="0"/>
              <a:t>4. Ничего не делай против своей воли.</a:t>
            </a:r>
          </a:p>
          <a:p>
            <a:pPr marL="271463" indent="-27146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800" b="1" dirty="0"/>
              <a:t>5. Ничего не предпринимай во гневе, если рассердишься, сосчитай до десяти, если очень рассердишься - до ста.</a:t>
            </a:r>
          </a:p>
          <a:p>
            <a:pPr marL="271463" indent="-27146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800" b="1" dirty="0"/>
              <a:t>6. Систематически оглядывай пройденный путь: так ли сделал, все ли сделал, что намечал.</a:t>
            </a:r>
          </a:p>
          <a:p>
            <a:pPr marL="271463" indent="-27146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800" b="1" dirty="0"/>
              <a:t>7. Никогда не отступай перед трудностями</a:t>
            </a:r>
            <a:r>
              <a:rPr lang="ru-RU" sz="5800" b="1" dirty="0" smtClean="0"/>
              <a:t>.</a:t>
            </a:r>
            <a:endParaRPr lang="ru-RU" sz="5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429250" y="285750"/>
            <a:ext cx="3540125" cy="6405563"/>
          </a:xfrm>
        </p:spPr>
        <p:txBody>
          <a:bodyPr rtlCol="0">
            <a:normAutofit fontScale="32500" lnSpcReduction="20000"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200" b="1" i="1" dirty="0" smtClean="0"/>
              <a:t>К. Д. Ушинский 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200" b="1" i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300" b="1" i="1" dirty="0" smtClean="0"/>
          </a:p>
          <a:p>
            <a:pPr marL="271463" indent="-271463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5800" b="1" dirty="0" smtClean="0"/>
              <a:t>Спокойствие совершенное, по крайне мере, внешнее.</a:t>
            </a:r>
          </a:p>
          <a:p>
            <a:pPr marL="271463" indent="-2714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5800" b="1" dirty="0" smtClean="0"/>
              <a:t>Прямота в словах и поступках.           </a:t>
            </a:r>
          </a:p>
          <a:p>
            <a:pPr marL="271463" indent="-2714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5800" b="1" dirty="0" smtClean="0"/>
              <a:t>Обдуманность действий.</a:t>
            </a:r>
          </a:p>
          <a:p>
            <a:pPr marL="271463" indent="-2714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5800" b="1" dirty="0" smtClean="0"/>
              <a:t>Решительность.</a:t>
            </a:r>
          </a:p>
          <a:p>
            <a:pPr marL="271463" indent="-2714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5800" b="1" dirty="0" smtClean="0"/>
              <a:t>Не говорить о себе без нужды ни единого слова.</a:t>
            </a:r>
          </a:p>
          <a:p>
            <a:pPr marL="271463" indent="-2714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5800" b="1" dirty="0" smtClean="0"/>
              <a:t>Не проводить времени бессознательно: делать то, что хочешь (намечаешь), а не то, что случится.</a:t>
            </a:r>
          </a:p>
          <a:p>
            <a:pPr marL="271463" indent="-2714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5800" b="1" dirty="0" smtClean="0"/>
              <a:t>Ни разу не хвастать, ни тем, что есть, ни тем, что будет.</a:t>
            </a:r>
          </a:p>
          <a:p>
            <a:pPr marL="271463" indent="-2714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5800" b="1" dirty="0" smtClean="0"/>
              <a:t>Каждый вечер добросовестно давать отчет в своих поступках (самому себе).</a:t>
            </a:r>
          </a:p>
          <a:p>
            <a:pPr marL="271463" indent="-27146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Прямоугольник с двумя скругленными противолежащими углами 14"/>
          <p:cNvGrpSpPr>
            <a:grpSpLocks/>
          </p:cNvGrpSpPr>
          <p:nvPr/>
        </p:nvGrpSpPr>
        <p:grpSpPr bwMode="auto">
          <a:xfrm>
            <a:off x="401638" y="5121275"/>
            <a:ext cx="2262187" cy="395288"/>
            <a:chOff x="253" y="3226"/>
            <a:chExt cx="1425" cy="249"/>
          </a:xfrm>
        </p:grpSpPr>
        <p:pic>
          <p:nvPicPr>
            <p:cNvPr id="13356" name="Прямоугольник с двумя скругленными противолежащими углами 1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" y="3226"/>
              <a:ext cx="142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57" name="Text Box 3"/>
            <p:cNvSpPr txBox="1">
              <a:spLocks noChangeArrowheads="1"/>
            </p:cNvSpPr>
            <p:nvPr/>
          </p:nvSpPr>
          <p:spPr bwMode="auto">
            <a:xfrm>
              <a:off x="303" y="3273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/>
                <a:t>глупость</a:t>
              </a:r>
            </a:p>
          </p:txBody>
        </p:sp>
      </p:grpSp>
      <p:grpSp>
        <p:nvGrpSpPr>
          <p:cNvPr id="13315" name="Прямоугольник с двумя скругленными противолежащими углами 15"/>
          <p:cNvGrpSpPr>
            <a:grpSpLocks/>
          </p:cNvGrpSpPr>
          <p:nvPr/>
        </p:nvGrpSpPr>
        <p:grpSpPr bwMode="auto">
          <a:xfrm>
            <a:off x="401638" y="4333875"/>
            <a:ext cx="2262187" cy="396875"/>
            <a:chOff x="253" y="2730"/>
            <a:chExt cx="1425" cy="250"/>
          </a:xfrm>
        </p:grpSpPr>
        <p:pic>
          <p:nvPicPr>
            <p:cNvPr id="13354" name="Прямоугольник с двумя скругленными противолежащими углами 1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" y="2730"/>
              <a:ext cx="14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55" name="Text Box 6"/>
            <p:cNvSpPr txBox="1">
              <a:spLocks noChangeArrowheads="1"/>
            </p:cNvSpPr>
            <p:nvPr/>
          </p:nvSpPr>
          <p:spPr bwMode="auto">
            <a:xfrm>
              <a:off x="303" y="2778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/>
                <a:t>доброта</a:t>
              </a:r>
            </a:p>
          </p:txBody>
        </p:sp>
      </p:grpSp>
      <p:grpSp>
        <p:nvGrpSpPr>
          <p:cNvPr id="4" name="Прямоугольник с двумя скругленными противолежащими углами 17"/>
          <p:cNvGrpSpPr>
            <a:grpSpLocks/>
          </p:cNvGrpSpPr>
          <p:nvPr/>
        </p:nvGrpSpPr>
        <p:grpSpPr bwMode="auto">
          <a:xfrm>
            <a:off x="401638" y="3687763"/>
            <a:ext cx="2262187" cy="403225"/>
            <a:chOff x="253" y="2323"/>
            <a:chExt cx="1425" cy="254"/>
          </a:xfrm>
        </p:grpSpPr>
        <p:pic>
          <p:nvPicPr>
            <p:cNvPr id="13352" name="Прямоугольник с двумя скругленными противолежащими углами 1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3" y="2323"/>
              <a:ext cx="1425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53" name="Text Box 9"/>
            <p:cNvSpPr txBox="1">
              <a:spLocks noChangeArrowheads="1"/>
            </p:cNvSpPr>
            <p:nvPr/>
          </p:nvSpPr>
          <p:spPr bwMode="auto">
            <a:xfrm>
              <a:off x="303" y="2373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/>
                <a:t>предательство</a:t>
              </a:r>
            </a:p>
          </p:txBody>
        </p:sp>
      </p:grp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428596" y="3071810"/>
            <a:ext cx="2214578" cy="35719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rnd" cmpd="dbl">
            <a:solidFill>
              <a:schemeClr val="tx2"/>
            </a:solidFill>
          </a:ln>
          <a:scene3d>
            <a:camera prst="orthographicFront"/>
            <a:lightRig rig="soft" dir="t"/>
          </a:scene3d>
          <a:sp3d prstMaterial="metal">
            <a:bevelT w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сила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28596" y="2428868"/>
            <a:ext cx="2214578" cy="35719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rnd" cmpd="dbl">
            <a:solidFill>
              <a:schemeClr val="tx2"/>
            </a:solidFill>
          </a:ln>
          <a:scene3d>
            <a:camera prst="orthographicFront"/>
            <a:lightRig rig="soft" dir="t"/>
          </a:scene3d>
          <a:sp3d prstMaterial="metal">
            <a:bevelT w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лживость</a:t>
            </a:r>
          </a:p>
        </p:txBody>
      </p:sp>
      <p:grpSp>
        <p:nvGrpSpPr>
          <p:cNvPr id="13323" name="Прямоугольник с двумя скругленными противолежащими углами 20"/>
          <p:cNvGrpSpPr>
            <a:grpSpLocks/>
          </p:cNvGrpSpPr>
          <p:nvPr/>
        </p:nvGrpSpPr>
        <p:grpSpPr bwMode="auto">
          <a:xfrm>
            <a:off x="334963" y="1762125"/>
            <a:ext cx="2255837" cy="401638"/>
            <a:chOff x="211" y="1110"/>
            <a:chExt cx="1421" cy="253"/>
          </a:xfrm>
        </p:grpSpPr>
        <p:pic>
          <p:nvPicPr>
            <p:cNvPr id="13350" name="Прямоугольник с двумя скругленными противолежащими углами 2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1" y="1110"/>
              <a:ext cx="1421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51" name="Text Box 18"/>
            <p:cNvSpPr txBox="1">
              <a:spLocks noChangeArrowheads="1"/>
            </p:cNvSpPr>
            <p:nvPr/>
          </p:nvSpPr>
          <p:spPr bwMode="auto">
            <a:xfrm>
              <a:off x="258" y="1158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/>
                <a:t>честь</a:t>
              </a:r>
            </a:p>
          </p:txBody>
        </p:sp>
      </p:grpSp>
      <p:grpSp>
        <p:nvGrpSpPr>
          <p:cNvPr id="6" name="Прямоугольник с двумя скругленными противолежащими углами 21"/>
          <p:cNvGrpSpPr>
            <a:grpSpLocks/>
          </p:cNvGrpSpPr>
          <p:nvPr/>
        </p:nvGrpSpPr>
        <p:grpSpPr bwMode="auto">
          <a:xfrm>
            <a:off x="6046788" y="2401888"/>
            <a:ext cx="2255837" cy="401637"/>
            <a:chOff x="3809" y="1513"/>
            <a:chExt cx="1421" cy="253"/>
          </a:xfrm>
        </p:grpSpPr>
        <p:pic>
          <p:nvPicPr>
            <p:cNvPr id="13348" name="Прямоугольник с двумя скругленными противолежащими углами 21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09" y="1513"/>
              <a:ext cx="1421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9" name="Text Box 21"/>
            <p:cNvSpPr txBox="1">
              <a:spLocks noChangeArrowheads="1"/>
            </p:cNvSpPr>
            <p:nvPr/>
          </p:nvSpPr>
          <p:spPr bwMode="auto">
            <a:xfrm>
              <a:off x="3858" y="1563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/>
                <a:t>низость</a:t>
              </a:r>
            </a:p>
          </p:txBody>
        </p:sp>
      </p:grpSp>
      <p:grpSp>
        <p:nvGrpSpPr>
          <p:cNvPr id="13325" name="Прямоугольник с двумя скругленными противолежащими углами 22"/>
          <p:cNvGrpSpPr>
            <a:grpSpLocks/>
          </p:cNvGrpSpPr>
          <p:nvPr/>
        </p:nvGrpSpPr>
        <p:grpSpPr bwMode="auto">
          <a:xfrm>
            <a:off x="6119813" y="3121025"/>
            <a:ext cx="2255837" cy="396875"/>
            <a:chOff x="3855" y="1966"/>
            <a:chExt cx="1421" cy="250"/>
          </a:xfrm>
        </p:grpSpPr>
        <p:pic>
          <p:nvPicPr>
            <p:cNvPr id="13346" name="Прямоугольник с двумя скругленными противолежащими углами 22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55" y="1966"/>
              <a:ext cx="14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7" name="Text Box 24"/>
            <p:cNvSpPr txBox="1">
              <a:spLocks noChangeArrowheads="1"/>
            </p:cNvSpPr>
            <p:nvPr/>
          </p:nvSpPr>
          <p:spPr bwMode="auto">
            <a:xfrm>
              <a:off x="3903" y="2013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/>
                <a:t>ум</a:t>
              </a:r>
            </a:p>
          </p:txBody>
        </p:sp>
      </p:grpSp>
      <p:grpSp>
        <p:nvGrpSpPr>
          <p:cNvPr id="8" name="Прямоугольник с двумя скругленными противолежащими углами 23"/>
          <p:cNvGrpSpPr>
            <a:grpSpLocks/>
          </p:cNvGrpSpPr>
          <p:nvPr/>
        </p:nvGrpSpPr>
        <p:grpSpPr bwMode="auto">
          <a:xfrm>
            <a:off x="6119813" y="3833813"/>
            <a:ext cx="2255837" cy="396875"/>
            <a:chOff x="3855" y="2415"/>
            <a:chExt cx="1421" cy="250"/>
          </a:xfrm>
        </p:grpSpPr>
        <p:pic>
          <p:nvPicPr>
            <p:cNvPr id="13344" name="Прямоугольник с двумя скругленными противолежащими углами 23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55" y="2415"/>
              <a:ext cx="14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5" name="Text Box 27"/>
            <p:cNvSpPr txBox="1">
              <a:spLocks noChangeArrowheads="1"/>
            </p:cNvSpPr>
            <p:nvPr/>
          </p:nvSpPr>
          <p:spPr bwMode="auto">
            <a:xfrm>
              <a:off x="3903" y="2463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/>
                <a:t>слабость</a:t>
              </a:r>
            </a:p>
          </p:txBody>
        </p:sp>
      </p:grpSp>
      <p:grpSp>
        <p:nvGrpSpPr>
          <p:cNvPr id="13327" name="Прямоугольник с двумя скругленными противолежащими углами 24"/>
          <p:cNvGrpSpPr>
            <a:grpSpLocks/>
          </p:cNvGrpSpPr>
          <p:nvPr/>
        </p:nvGrpSpPr>
        <p:grpSpPr bwMode="auto">
          <a:xfrm>
            <a:off x="6119813" y="4548188"/>
            <a:ext cx="2255837" cy="401637"/>
            <a:chOff x="3855" y="2865"/>
            <a:chExt cx="1421" cy="253"/>
          </a:xfrm>
        </p:grpSpPr>
        <p:pic>
          <p:nvPicPr>
            <p:cNvPr id="13342" name="Прямоугольник с двумя скругленными противолежащими углами 24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855" y="2865"/>
              <a:ext cx="1421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3" name="Text Box 30"/>
            <p:cNvSpPr txBox="1">
              <a:spLocks noChangeArrowheads="1"/>
            </p:cNvSpPr>
            <p:nvPr/>
          </p:nvSpPr>
          <p:spPr bwMode="auto">
            <a:xfrm>
              <a:off x="3903" y="2913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/>
                <a:t>справедливость</a:t>
              </a:r>
            </a:p>
          </p:txBody>
        </p:sp>
      </p:grpSp>
      <p:grpSp>
        <p:nvGrpSpPr>
          <p:cNvPr id="10" name="Прямоугольник с двумя скругленными противолежащими углами 25"/>
          <p:cNvGrpSpPr>
            <a:grpSpLocks/>
          </p:cNvGrpSpPr>
          <p:nvPr/>
        </p:nvGrpSpPr>
        <p:grpSpPr bwMode="auto">
          <a:xfrm>
            <a:off x="6188075" y="5187950"/>
            <a:ext cx="2260600" cy="401638"/>
            <a:chOff x="3898" y="3268"/>
            <a:chExt cx="1424" cy="253"/>
          </a:xfrm>
        </p:grpSpPr>
        <p:pic>
          <p:nvPicPr>
            <p:cNvPr id="13340" name="Прямоугольник с двумя скругленными противолежащими углами 25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898" y="3268"/>
              <a:ext cx="142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1" name="Text Box 33"/>
            <p:cNvSpPr txBox="1">
              <a:spLocks noChangeArrowheads="1"/>
            </p:cNvSpPr>
            <p:nvPr/>
          </p:nvSpPr>
          <p:spPr bwMode="auto">
            <a:xfrm>
              <a:off x="3948" y="3318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/>
                <a:t>зависть</a:t>
              </a:r>
            </a:p>
          </p:txBody>
        </p:sp>
      </p:grpSp>
      <p:grpSp>
        <p:nvGrpSpPr>
          <p:cNvPr id="13329" name="Прямоугольник с двумя скругленными противолежащими углами 26"/>
          <p:cNvGrpSpPr>
            <a:grpSpLocks/>
          </p:cNvGrpSpPr>
          <p:nvPr/>
        </p:nvGrpSpPr>
        <p:grpSpPr bwMode="auto">
          <a:xfrm>
            <a:off x="6188075" y="5907088"/>
            <a:ext cx="2260600" cy="396875"/>
            <a:chOff x="3898" y="3721"/>
            <a:chExt cx="1424" cy="250"/>
          </a:xfrm>
        </p:grpSpPr>
        <p:pic>
          <p:nvPicPr>
            <p:cNvPr id="13338" name="Прямоугольник с двумя скругленными противолежащими углами 26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898" y="3721"/>
              <a:ext cx="14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9" name="Text Box 36"/>
            <p:cNvSpPr txBox="1">
              <a:spLocks noChangeArrowheads="1"/>
            </p:cNvSpPr>
            <p:nvPr/>
          </p:nvSpPr>
          <p:spPr bwMode="auto">
            <a:xfrm>
              <a:off x="3948" y="3768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/>
                <a:t>благородство</a:t>
              </a:r>
            </a:p>
          </p:txBody>
        </p:sp>
      </p:grpSp>
      <p:pic>
        <p:nvPicPr>
          <p:cNvPr id="13330" name="Прямоугольник 30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0" y="66675"/>
            <a:ext cx="789463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31" name="Прямоугольник с двумя скругленными противолежащими углами 20"/>
          <p:cNvGrpSpPr>
            <a:grpSpLocks/>
          </p:cNvGrpSpPr>
          <p:nvPr/>
        </p:nvGrpSpPr>
        <p:grpSpPr bwMode="auto">
          <a:xfrm>
            <a:off x="401638" y="5834063"/>
            <a:ext cx="2262187" cy="401637"/>
            <a:chOff x="253" y="3675"/>
            <a:chExt cx="1425" cy="253"/>
          </a:xfrm>
        </p:grpSpPr>
        <p:pic>
          <p:nvPicPr>
            <p:cNvPr id="13336" name="Прямоугольник с двумя скругленными противолежащими углами 20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53" y="3675"/>
              <a:ext cx="1425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7" name="Text Box 40"/>
            <p:cNvSpPr txBox="1">
              <a:spLocks noChangeArrowheads="1"/>
            </p:cNvSpPr>
            <p:nvPr/>
          </p:nvSpPr>
          <p:spPr bwMode="auto">
            <a:xfrm>
              <a:off x="303" y="3723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/>
                <a:t>правдивость</a:t>
              </a:r>
            </a:p>
          </p:txBody>
        </p:sp>
      </p:grpSp>
      <p:grpSp>
        <p:nvGrpSpPr>
          <p:cNvPr id="13332" name="Прямоугольник с двумя скругленными противолежащими углами 20"/>
          <p:cNvGrpSpPr>
            <a:grpSpLocks/>
          </p:cNvGrpSpPr>
          <p:nvPr/>
        </p:nvGrpSpPr>
        <p:grpSpPr bwMode="auto">
          <a:xfrm>
            <a:off x="6046788" y="1689100"/>
            <a:ext cx="2255837" cy="401638"/>
            <a:chOff x="3809" y="1064"/>
            <a:chExt cx="1421" cy="253"/>
          </a:xfrm>
        </p:grpSpPr>
        <p:pic>
          <p:nvPicPr>
            <p:cNvPr id="13334" name="Прямоугольник с двумя скругленными противолежащими углами 20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809" y="1064"/>
              <a:ext cx="1421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5" name="Text Box 43"/>
            <p:cNvSpPr txBox="1">
              <a:spLocks noChangeArrowheads="1"/>
            </p:cNvSpPr>
            <p:nvPr/>
          </p:nvSpPr>
          <p:spPr bwMode="auto">
            <a:xfrm>
              <a:off x="3858" y="1113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/>
                <a:t>терпимость</a:t>
              </a:r>
            </a:p>
          </p:txBody>
        </p:sp>
      </p:grpSp>
      <p:pic>
        <p:nvPicPr>
          <p:cNvPr id="17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85725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 descr="ogon-19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3071813"/>
            <a:ext cx="91440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18" descr="2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490783">
            <a:off x="1753394" y="1199356"/>
            <a:ext cx="1685925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19" descr="3.t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523662">
            <a:off x="4741863" y="104775"/>
            <a:ext cx="1941512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21" descr="2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623851">
            <a:off x="2678113" y="-122238"/>
            <a:ext cx="151765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22" descr="4.t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90752">
            <a:off x="3290888" y="-501650"/>
            <a:ext cx="1127125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24" descr="2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497892">
            <a:off x="1882775" y="396875"/>
            <a:ext cx="19018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25" descr="2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51265">
            <a:off x="3817938" y="-66675"/>
            <a:ext cx="1439862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26" descr="4.t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91746">
            <a:off x="4259263" y="-498475"/>
            <a:ext cx="14351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Box 27"/>
          <p:cNvSpPr txBox="1">
            <a:spLocks noChangeArrowheads="1"/>
          </p:cNvSpPr>
          <p:nvPr/>
        </p:nvSpPr>
        <p:spPr bwMode="auto">
          <a:xfrm rot="1968162">
            <a:off x="2308225" y="2568575"/>
            <a:ext cx="1660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CC"/>
                </a:solidFill>
              </a:rPr>
              <a:t>справедливость</a:t>
            </a:r>
          </a:p>
        </p:txBody>
      </p:sp>
      <p:pic>
        <p:nvPicPr>
          <p:cNvPr id="14347" name="Рисунок 17" descr="2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302386">
            <a:off x="5095082" y="942181"/>
            <a:ext cx="2108200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Box 28"/>
          <p:cNvSpPr txBox="1">
            <a:spLocks noChangeArrowheads="1"/>
          </p:cNvSpPr>
          <p:nvPr/>
        </p:nvSpPr>
        <p:spPr bwMode="auto">
          <a:xfrm rot="-1704189">
            <a:off x="4916488" y="2890838"/>
            <a:ext cx="1417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CC"/>
                </a:solidFill>
              </a:rPr>
              <a:t>благородство</a:t>
            </a:r>
          </a:p>
        </p:txBody>
      </p:sp>
      <p:sp>
        <p:nvSpPr>
          <p:cNvPr id="14349" name="TextBox 29"/>
          <p:cNvSpPr txBox="1">
            <a:spLocks noChangeArrowheads="1"/>
          </p:cNvSpPr>
          <p:nvPr/>
        </p:nvSpPr>
        <p:spPr bwMode="auto">
          <a:xfrm rot="986959">
            <a:off x="2230438" y="3184525"/>
            <a:ext cx="1349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CC"/>
                </a:solidFill>
              </a:rPr>
              <a:t>правдивость</a:t>
            </a:r>
          </a:p>
        </p:txBody>
      </p:sp>
      <p:sp>
        <p:nvSpPr>
          <p:cNvPr id="14350" name="TextBox 30"/>
          <p:cNvSpPr txBox="1">
            <a:spLocks noChangeArrowheads="1"/>
          </p:cNvSpPr>
          <p:nvPr/>
        </p:nvSpPr>
        <p:spPr bwMode="auto">
          <a:xfrm rot="3742495">
            <a:off x="3168650" y="1816100"/>
            <a:ext cx="4143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CC"/>
                </a:solidFill>
              </a:rPr>
              <a:t>ум</a:t>
            </a:r>
          </a:p>
        </p:txBody>
      </p:sp>
      <p:sp>
        <p:nvSpPr>
          <p:cNvPr id="14351" name="TextBox 31"/>
          <p:cNvSpPr txBox="1">
            <a:spLocks noChangeArrowheads="1"/>
          </p:cNvSpPr>
          <p:nvPr/>
        </p:nvSpPr>
        <p:spPr bwMode="auto">
          <a:xfrm rot="4345186">
            <a:off x="3577431" y="1610519"/>
            <a:ext cx="608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CC"/>
                </a:solidFill>
              </a:rPr>
              <a:t>сила</a:t>
            </a:r>
          </a:p>
        </p:txBody>
      </p:sp>
      <p:sp>
        <p:nvSpPr>
          <p:cNvPr id="14352" name="TextBox 32"/>
          <p:cNvSpPr txBox="1">
            <a:spLocks noChangeArrowheads="1"/>
          </p:cNvSpPr>
          <p:nvPr/>
        </p:nvSpPr>
        <p:spPr bwMode="auto">
          <a:xfrm rot="-2541702">
            <a:off x="4581525" y="2581275"/>
            <a:ext cx="12366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CC"/>
                </a:solidFill>
              </a:rPr>
              <a:t>терпимость</a:t>
            </a:r>
          </a:p>
        </p:txBody>
      </p:sp>
      <p:sp>
        <p:nvSpPr>
          <p:cNvPr id="14353" name="TextBox 33"/>
          <p:cNvSpPr txBox="1">
            <a:spLocks noChangeArrowheads="1"/>
          </p:cNvSpPr>
          <p:nvPr/>
        </p:nvSpPr>
        <p:spPr bwMode="auto">
          <a:xfrm rot="-3994909">
            <a:off x="3936207" y="1650206"/>
            <a:ext cx="684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CC"/>
                </a:solidFill>
              </a:rPr>
              <a:t>честь</a:t>
            </a:r>
          </a:p>
        </p:txBody>
      </p:sp>
      <p:sp>
        <p:nvSpPr>
          <p:cNvPr id="14354" name="TextBox 34"/>
          <p:cNvSpPr txBox="1">
            <a:spLocks noChangeArrowheads="1"/>
          </p:cNvSpPr>
          <p:nvPr/>
        </p:nvSpPr>
        <p:spPr bwMode="auto">
          <a:xfrm rot="-3474081">
            <a:off x="4344194" y="1959769"/>
            <a:ext cx="919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CC"/>
                </a:solidFill>
              </a:rPr>
              <a:t>доброта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38" y="260350"/>
            <a:ext cx="6337300" cy="6597650"/>
          </a:xfrm>
        </p:spPr>
        <p:txBody>
          <a:bodyPr rtlCol="0">
            <a:normAutofit fontScale="85000" lnSpcReduction="20000"/>
          </a:bodyPr>
          <a:lstStyle/>
          <a:p>
            <a:pPr indent="9525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Каждый выбирает для себя </a:t>
            </a:r>
            <a:br>
              <a:rPr lang="ru-RU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Женщину, религию, дорогу.</a:t>
            </a:r>
            <a:br>
              <a:rPr lang="ru-RU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Дьяволу служить или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пророку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-</a:t>
            </a:r>
            <a:br>
              <a:rPr lang="ru-RU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Каждый выбирает для себя.</a:t>
            </a:r>
          </a:p>
          <a:p>
            <a:pPr indent="9525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Каждый выбирает по себе</a:t>
            </a:r>
            <a:br>
              <a:rPr lang="ru-RU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Слово для любви и для молитвы.</a:t>
            </a:r>
            <a:br>
              <a:rPr lang="ru-RU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Шпагу для дуэли, меч для битвы</a:t>
            </a:r>
            <a:br>
              <a:rPr lang="ru-RU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Каждый выбирает по себе.</a:t>
            </a:r>
          </a:p>
          <a:p>
            <a:pPr indent="9525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Каждый выбирает по себе.</a:t>
            </a:r>
            <a:br>
              <a:rPr lang="ru-RU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Щит и латы, посох и заплаты,</a:t>
            </a:r>
            <a:br>
              <a:rPr lang="ru-RU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Меру окончательной расплаты</a:t>
            </a:r>
            <a:br>
              <a:rPr lang="ru-RU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Каждый выбирает по себе.</a:t>
            </a:r>
          </a:p>
          <a:p>
            <a:pPr indent="952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Каждый выбирает для себя.</a:t>
            </a:r>
            <a:br>
              <a:rPr lang="ru-RU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Выбираем тоже - как умеем.</a:t>
            </a:r>
            <a:br>
              <a:rPr lang="ru-RU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Ни к кому претензий не имеем.</a:t>
            </a:r>
            <a:br>
              <a:rPr lang="ru-RU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Каждый выбирает для себя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!</a:t>
            </a:r>
          </a:p>
          <a:p>
            <a:pPr indent="9525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Юрий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Левитанский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50" y="2928938"/>
            <a:ext cx="57816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Спасибо за наш разговор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3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  <a:ln>
            <a:solidFill>
              <a:schemeClr val="tx2"/>
            </a:solidFill>
          </a:ln>
        </p:spPr>
        <p:txBody>
          <a:bodyPr/>
          <a:lstStyle/>
          <a:p>
            <a:pPr indent="198438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 «Жизнь для меня не тающая свеча. Это что-то вроде чудесного факела, который попал мне  в руки на мгновение, и я хочу заставить его пылать как можно ярче, прежде чем передать грядущим поколениям»</a:t>
            </a:r>
          </a:p>
          <a:p>
            <a:pPr indent="198438" algn="r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Б. Шоу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-11113" y="4527550"/>
            <a:ext cx="11113" cy="233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0" y="6840538"/>
            <a:ext cx="1738313" cy="1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405688" y="-22225"/>
            <a:ext cx="1738312" cy="22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9144000" y="-142875"/>
            <a:ext cx="33338" cy="1158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1" name="Picture 11" descr="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-571500"/>
            <a:ext cx="6715125" cy="807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dic.academic.ru/pictures/wiki/files/49/19-v_2h_Vasnets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643063"/>
            <a:ext cx="82645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Прямоугольник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8050" y="139700"/>
            <a:ext cx="74072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 rot="-4186342" flipH="1" flipV="1">
            <a:off x="3087687" y="935038"/>
            <a:ext cx="11096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AE" sz="9600">
                <a:solidFill>
                  <a:srgbClr val="000000"/>
                </a:solidFill>
              </a:rPr>
              <a:t>٬</a:t>
            </a:r>
            <a:endParaRPr lang="ru-RU" sz="9600">
              <a:latin typeface="Calibri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571875" y="1571625"/>
            <a:ext cx="142875" cy="1428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071938" y="1571625"/>
            <a:ext cx="142875" cy="1428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 rot="-4186342" flipH="1" flipV="1">
            <a:off x="3659187" y="935038"/>
            <a:ext cx="11096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AE" sz="9600">
                <a:solidFill>
                  <a:srgbClr val="000000"/>
                </a:solidFill>
              </a:rPr>
              <a:t>٬</a:t>
            </a:r>
            <a:endParaRPr lang="ru-RU" sz="9600">
              <a:latin typeface="Calibri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3679032" y="1821656"/>
            <a:ext cx="28575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 rot="9256406">
            <a:off x="3695700" y="1876425"/>
            <a:ext cx="500063" cy="357188"/>
          </a:xfrm>
          <a:prstGeom prst="arc">
            <a:avLst>
              <a:gd name="adj1" fmla="val 15727994"/>
              <a:gd name="adj2" fmla="val 34855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286125" y="1000125"/>
            <a:ext cx="1214438" cy="1500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857625" y="2000250"/>
            <a:ext cx="46038" cy="460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214688" y="2500313"/>
            <a:ext cx="1357312" cy="19288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357688" y="2786063"/>
            <a:ext cx="642937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44" idx="1"/>
          </p:cNvCxnSpPr>
          <p:nvPr/>
        </p:nvCxnSpPr>
        <p:spPr>
          <a:xfrm rot="16200000" flipH="1" flipV="1">
            <a:off x="2883694" y="2756694"/>
            <a:ext cx="503237" cy="555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94"/>
          <p:cNvGrpSpPr>
            <a:grpSpLocks/>
          </p:cNvGrpSpPr>
          <p:nvPr/>
        </p:nvGrpSpPr>
        <p:grpSpPr bwMode="auto">
          <a:xfrm>
            <a:off x="3143250" y="4357688"/>
            <a:ext cx="571500" cy="1643062"/>
            <a:chOff x="3144034" y="4357694"/>
            <a:chExt cx="570710" cy="1643074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rot="16200000" flipH="1">
              <a:off x="3000762" y="5500801"/>
              <a:ext cx="857256" cy="142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10800000">
              <a:off x="3144034" y="5784866"/>
              <a:ext cx="356694" cy="2143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>
              <a:off x="3143489" y="4572256"/>
              <a:ext cx="785818" cy="3566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93"/>
          <p:cNvGrpSpPr>
            <a:grpSpLocks/>
          </p:cNvGrpSpPr>
          <p:nvPr/>
        </p:nvGrpSpPr>
        <p:grpSpPr bwMode="auto">
          <a:xfrm>
            <a:off x="4071938" y="4357688"/>
            <a:ext cx="715962" cy="1643062"/>
            <a:chOff x="4071934" y="4357694"/>
            <a:chExt cx="715174" cy="1642280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 rot="5400000">
              <a:off x="4072436" y="5500965"/>
              <a:ext cx="928245" cy="697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 flipH="1" flipV="1">
              <a:off x="4501583" y="5714449"/>
              <a:ext cx="285614" cy="285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16200000" flipH="1">
              <a:off x="3964672" y="4464956"/>
              <a:ext cx="714035" cy="4995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Прямая соединительная линия 65"/>
          <p:cNvCxnSpPr/>
          <p:nvPr/>
        </p:nvCxnSpPr>
        <p:spPr>
          <a:xfrm rot="5400000">
            <a:off x="4643437" y="3429001"/>
            <a:ext cx="500063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6200000" flipH="1">
            <a:off x="2641600" y="3502025"/>
            <a:ext cx="573088" cy="141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1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4393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5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50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50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50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50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50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50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50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50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50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50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50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50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50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50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50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3" grpId="0"/>
      <p:bldP spid="13" grpId="1"/>
      <p:bldP spid="2" grpId="0" animBg="1"/>
      <p:bldP spid="2" grpId="1" animBg="1"/>
      <p:bldP spid="3" grpId="0" animBg="1"/>
      <p:bldP spid="3" grpId="1" animBg="1"/>
      <p:bldP spid="11" grpId="0"/>
      <p:bldP spid="11" grpId="1"/>
      <p:bldP spid="17" grpId="0" animBg="1"/>
      <p:bldP spid="17" grpId="1" animBg="1"/>
      <p:bldP spid="19" grpId="0" animBg="1"/>
      <p:bldP spid="19" grpId="1" animBg="1"/>
      <p:bldP spid="44" grpId="0" animBg="1"/>
      <p:bldP spid="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" y="165100"/>
            <a:ext cx="804703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5" name="Прямоугольник с двумя скругленными противолежащими углами 2"/>
          <p:cNvGrpSpPr>
            <a:grpSpLocks/>
          </p:cNvGrpSpPr>
          <p:nvPr/>
        </p:nvGrpSpPr>
        <p:grpSpPr bwMode="auto">
          <a:xfrm>
            <a:off x="334963" y="2547938"/>
            <a:ext cx="2255837" cy="403225"/>
            <a:chOff x="211" y="1605"/>
            <a:chExt cx="1421" cy="254"/>
          </a:xfrm>
        </p:grpSpPr>
        <p:pic>
          <p:nvPicPr>
            <p:cNvPr id="8235" name="Прямоугольник с двумя скругленными противолежащими углами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1" y="1605"/>
              <a:ext cx="142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6" name="Text Box 4"/>
            <p:cNvSpPr txBox="1">
              <a:spLocks noChangeArrowheads="1"/>
            </p:cNvSpPr>
            <p:nvPr/>
          </p:nvSpPr>
          <p:spPr bwMode="auto">
            <a:xfrm>
              <a:off x="258" y="1653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latin typeface="Calibri" pitchFamily="34" charset="0"/>
                </a:rPr>
                <a:t>Что в жизни …?</a:t>
              </a:r>
            </a:p>
          </p:txBody>
        </p:sp>
      </p:grpSp>
      <p:grpSp>
        <p:nvGrpSpPr>
          <p:cNvPr id="8196" name="Прямоугольник с двумя скругленными противолежащими углами 3"/>
          <p:cNvGrpSpPr>
            <a:grpSpLocks/>
          </p:cNvGrpSpPr>
          <p:nvPr/>
        </p:nvGrpSpPr>
        <p:grpSpPr bwMode="auto">
          <a:xfrm>
            <a:off x="334963" y="3121025"/>
            <a:ext cx="2255837" cy="396875"/>
            <a:chOff x="211" y="1966"/>
            <a:chExt cx="1421" cy="250"/>
          </a:xfrm>
        </p:grpSpPr>
        <p:pic>
          <p:nvPicPr>
            <p:cNvPr id="8233" name="Прямоугольник с двумя скругленными противолежащими углами 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1" y="1966"/>
              <a:ext cx="14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4" name="Text Box 7"/>
            <p:cNvSpPr txBox="1">
              <a:spLocks noChangeArrowheads="1"/>
            </p:cNvSpPr>
            <p:nvPr/>
          </p:nvSpPr>
          <p:spPr bwMode="auto">
            <a:xfrm>
              <a:off x="258" y="2013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latin typeface="Calibri" pitchFamily="34" charset="0"/>
                </a:rPr>
                <a:t>Кем бы я …?</a:t>
              </a:r>
            </a:p>
          </p:txBody>
        </p:sp>
      </p:grpSp>
      <p:grpSp>
        <p:nvGrpSpPr>
          <p:cNvPr id="8197" name="Прямоугольник с двумя скругленными противолежащими углами 4"/>
          <p:cNvGrpSpPr>
            <a:grpSpLocks/>
          </p:cNvGrpSpPr>
          <p:nvPr/>
        </p:nvGrpSpPr>
        <p:grpSpPr bwMode="auto">
          <a:xfrm>
            <a:off x="334963" y="3687763"/>
            <a:ext cx="2255837" cy="403225"/>
            <a:chOff x="211" y="2323"/>
            <a:chExt cx="1421" cy="254"/>
          </a:xfrm>
        </p:grpSpPr>
        <p:pic>
          <p:nvPicPr>
            <p:cNvPr id="8231" name="Прямоугольник с двумя скругленными противолежащими углами 4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1" y="2323"/>
              <a:ext cx="142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2" name="Text Box 10"/>
            <p:cNvSpPr txBox="1">
              <a:spLocks noChangeArrowheads="1"/>
            </p:cNvSpPr>
            <p:nvPr/>
          </p:nvSpPr>
          <p:spPr bwMode="auto">
            <a:xfrm>
              <a:off x="258" y="2373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latin typeface="Calibri" pitchFamily="34" charset="0"/>
                </a:rPr>
                <a:t>Зачем людям …?</a:t>
              </a:r>
            </a:p>
          </p:txBody>
        </p:sp>
      </p:grpSp>
      <p:grpSp>
        <p:nvGrpSpPr>
          <p:cNvPr id="8198" name="Прямоугольник с двумя скругленными противолежащими углами 5"/>
          <p:cNvGrpSpPr>
            <a:grpSpLocks/>
          </p:cNvGrpSpPr>
          <p:nvPr/>
        </p:nvGrpSpPr>
        <p:grpSpPr bwMode="auto">
          <a:xfrm>
            <a:off x="334963" y="4187825"/>
            <a:ext cx="2255837" cy="403225"/>
            <a:chOff x="211" y="2638"/>
            <a:chExt cx="1421" cy="254"/>
          </a:xfrm>
        </p:grpSpPr>
        <p:pic>
          <p:nvPicPr>
            <p:cNvPr id="8229" name="Прямоугольник с двумя скругленными противолежащими углами 5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1" y="2638"/>
              <a:ext cx="142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0" name="Text Box 13"/>
            <p:cNvSpPr txBox="1">
              <a:spLocks noChangeArrowheads="1"/>
            </p:cNvSpPr>
            <p:nvPr/>
          </p:nvSpPr>
          <p:spPr bwMode="auto">
            <a:xfrm>
              <a:off x="258" y="2688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latin typeface="Calibri" pitchFamily="34" charset="0"/>
                </a:rPr>
                <a:t>Какие качества …?</a:t>
              </a:r>
            </a:p>
          </p:txBody>
        </p:sp>
      </p:grpSp>
      <p:grpSp>
        <p:nvGrpSpPr>
          <p:cNvPr id="8199" name="Прямоугольник с двумя скругленными противолежащими углами 6"/>
          <p:cNvGrpSpPr>
            <a:grpSpLocks/>
          </p:cNvGrpSpPr>
          <p:nvPr/>
        </p:nvGrpSpPr>
        <p:grpSpPr bwMode="auto">
          <a:xfrm>
            <a:off x="334963" y="4760913"/>
            <a:ext cx="2255837" cy="401637"/>
            <a:chOff x="211" y="2999"/>
            <a:chExt cx="1421" cy="253"/>
          </a:xfrm>
        </p:grpSpPr>
        <p:pic>
          <p:nvPicPr>
            <p:cNvPr id="8227" name="Прямоугольник с двумя скругленными противолежащими углами 6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1" y="2999"/>
              <a:ext cx="1421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8" name="Text Box 16"/>
            <p:cNvSpPr txBox="1">
              <a:spLocks noChangeArrowheads="1"/>
            </p:cNvSpPr>
            <p:nvPr/>
          </p:nvSpPr>
          <p:spPr bwMode="auto">
            <a:xfrm>
              <a:off x="258" y="3048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latin typeface="Calibri" pitchFamily="34" charset="0"/>
                </a:rPr>
                <a:t>Как выбрать …?</a:t>
              </a:r>
            </a:p>
          </p:txBody>
        </p:sp>
      </p:grpSp>
      <p:grpSp>
        <p:nvGrpSpPr>
          <p:cNvPr id="8200" name="Прямоугольник с двумя скругленными противолежащими углами 7"/>
          <p:cNvGrpSpPr>
            <a:grpSpLocks/>
          </p:cNvGrpSpPr>
          <p:nvPr/>
        </p:nvGrpSpPr>
        <p:grpSpPr bwMode="auto">
          <a:xfrm>
            <a:off x="334963" y="5260975"/>
            <a:ext cx="2255837" cy="401638"/>
            <a:chOff x="211" y="3314"/>
            <a:chExt cx="1421" cy="253"/>
          </a:xfrm>
        </p:grpSpPr>
        <p:pic>
          <p:nvPicPr>
            <p:cNvPr id="8225" name="Прямоугольник с двумя скругленными противолежащими углами 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1" y="3314"/>
              <a:ext cx="1421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6" name="Text Box 19"/>
            <p:cNvSpPr txBox="1">
              <a:spLocks noChangeArrowheads="1"/>
            </p:cNvSpPr>
            <p:nvPr/>
          </p:nvSpPr>
          <p:spPr bwMode="auto">
            <a:xfrm>
              <a:off x="258" y="3363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latin typeface="Calibri" pitchFamily="34" charset="0"/>
                </a:rPr>
                <a:t>Смогу ли я …?</a:t>
              </a:r>
            </a:p>
          </p:txBody>
        </p:sp>
      </p:grpSp>
      <p:grpSp>
        <p:nvGrpSpPr>
          <p:cNvPr id="8201" name="Прямоугольник с двумя скругленными противолежащими углами 8"/>
          <p:cNvGrpSpPr>
            <a:grpSpLocks/>
          </p:cNvGrpSpPr>
          <p:nvPr/>
        </p:nvGrpSpPr>
        <p:grpSpPr bwMode="auto">
          <a:xfrm>
            <a:off x="6334125" y="2401888"/>
            <a:ext cx="2255838" cy="401637"/>
            <a:chOff x="3990" y="1513"/>
            <a:chExt cx="1421" cy="253"/>
          </a:xfrm>
        </p:grpSpPr>
        <p:pic>
          <p:nvPicPr>
            <p:cNvPr id="8223" name="Прямоугольник с двумя скругленными противолежащими углами 8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90" y="1513"/>
              <a:ext cx="1421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4" name="Text Box 22"/>
            <p:cNvSpPr txBox="1">
              <a:spLocks noChangeArrowheads="1"/>
            </p:cNvSpPr>
            <p:nvPr/>
          </p:nvSpPr>
          <p:spPr bwMode="auto">
            <a:xfrm>
              <a:off x="4038" y="1563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latin typeface="Calibri" pitchFamily="34" charset="0"/>
                </a:rPr>
                <a:t>Что для меня …?</a:t>
              </a:r>
            </a:p>
          </p:txBody>
        </p:sp>
      </p:grpSp>
      <p:grpSp>
        <p:nvGrpSpPr>
          <p:cNvPr id="8202" name="Прямоугольник с двумя скругленными противолежащими углами 9"/>
          <p:cNvGrpSpPr>
            <a:grpSpLocks/>
          </p:cNvGrpSpPr>
          <p:nvPr/>
        </p:nvGrpSpPr>
        <p:grpSpPr bwMode="auto">
          <a:xfrm>
            <a:off x="6334125" y="2974975"/>
            <a:ext cx="2255838" cy="401638"/>
            <a:chOff x="3990" y="1874"/>
            <a:chExt cx="1421" cy="253"/>
          </a:xfrm>
        </p:grpSpPr>
        <p:pic>
          <p:nvPicPr>
            <p:cNvPr id="8221" name="Прямоугольник с двумя скругленными противолежащими углами 9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90" y="1874"/>
              <a:ext cx="1421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2" name="Text Box 25"/>
            <p:cNvSpPr txBox="1">
              <a:spLocks noChangeArrowheads="1"/>
            </p:cNvSpPr>
            <p:nvPr/>
          </p:nvSpPr>
          <p:spPr bwMode="auto">
            <a:xfrm>
              <a:off x="4038" y="1923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latin typeface="Calibri" pitchFamily="34" charset="0"/>
                </a:rPr>
                <a:t>Есть ли у меня …?</a:t>
              </a:r>
            </a:p>
          </p:txBody>
        </p:sp>
      </p:grpSp>
      <p:grpSp>
        <p:nvGrpSpPr>
          <p:cNvPr id="8203" name="Прямоугольник с двумя скругленными противолежащими углами 10"/>
          <p:cNvGrpSpPr>
            <a:grpSpLocks/>
          </p:cNvGrpSpPr>
          <p:nvPr/>
        </p:nvGrpSpPr>
        <p:grpSpPr bwMode="auto">
          <a:xfrm>
            <a:off x="6334125" y="3548063"/>
            <a:ext cx="2255838" cy="401637"/>
            <a:chOff x="3990" y="2235"/>
            <a:chExt cx="1421" cy="253"/>
          </a:xfrm>
        </p:grpSpPr>
        <p:pic>
          <p:nvPicPr>
            <p:cNvPr id="8219" name="Прямоугольник с двумя скругленными противолежащими углами 10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990" y="2235"/>
              <a:ext cx="1421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0" name="Text Box 28"/>
            <p:cNvSpPr txBox="1">
              <a:spLocks noChangeArrowheads="1"/>
            </p:cNvSpPr>
            <p:nvPr/>
          </p:nvSpPr>
          <p:spPr bwMode="auto">
            <a:xfrm>
              <a:off x="4038" y="2283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latin typeface="Calibri" pitchFamily="34" charset="0"/>
                </a:rPr>
                <a:t>Чего бы я …?</a:t>
              </a:r>
            </a:p>
          </p:txBody>
        </p:sp>
      </p:grpSp>
      <p:grpSp>
        <p:nvGrpSpPr>
          <p:cNvPr id="8204" name="Прямоугольник с двумя скругленными противолежащими углами 11"/>
          <p:cNvGrpSpPr>
            <a:grpSpLocks/>
          </p:cNvGrpSpPr>
          <p:nvPr/>
        </p:nvGrpSpPr>
        <p:grpSpPr bwMode="auto">
          <a:xfrm>
            <a:off x="6334125" y="4048125"/>
            <a:ext cx="2286000" cy="695325"/>
            <a:chOff x="3990" y="2550"/>
            <a:chExt cx="1440" cy="438"/>
          </a:xfrm>
        </p:grpSpPr>
        <p:pic>
          <p:nvPicPr>
            <p:cNvPr id="8217" name="Прямоугольник с двумя скругленными противолежащими углами 11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990" y="2550"/>
              <a:ext cx="144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8" name="Text Box 31"/>
            <p:cNvSpPr txBox="1">
              <a:spLocks noChangeArrowheads="1"/>
            </p:cNvSpPr>
            <p:nvPr/>
          </p:nvSpPr>
          <p:spPr bwMode="auto">
            <a:xfrm>
              <a:off x="4065" y="2625"/>
              <a:ext cx="1294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latin typeface="Calibri" pitchFamily="34" charset="0"/>
                </a:rPr>
                <a:t>Можно ли обойтись без…?</a:t>
              </a:r>
            </a:p>
          </p:txBody>
        </p:sp>
      </p:grpSp>
      <p:grpSp>
        <p:nvGrpSpPr>
          <p:cNvPr id="8205" name="Прямоугольник с двумя скругленными противолежащими углами 12"/>
          <p:cNvGrpSpPr>
            <a:grpSpLocks/>
          </p:cNvGrpSpPr>
          <p:nvPr/>
        </p:nvGrpSpPr>
        <p:grpSpPr bwMode="auto">
          <a:xfrm>
            <a:off x="6345238" y="4840288"/>
            <a:ext cx="2255837" cy="401637"/>
            <a:chOff x="3997" y="3049"/>
            <a:chExt cx="1421" cy="253"/>
          </a:xfrm>
        </p:grpSpPr>
        <p:pic>
          <p:nvPicPr>
            <p:cNvPr id="8215" name="Прямоугольник с двумя скругленными противолежащими углами 12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997" y="3049"/>
              <a:ext cx="1421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6" name="Text Box 34"/>
            <p:cNvSpPr txBox="1">
              <a:spLocks noChangeArrowheads="1"/>
            </p:cNvSpPr>
            <p:nvPr/>
          </p:nvSpPr>
          <p:spPr bwMode="auto">
            <a:xfrm>
              <a:off x="4046" y="3098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latin typeface="Calibri" pitchFamily="34" charset="0"/>
                </a:rPr>
                <a:t>Как преодолеть …?</a:t>
              </a:r>
            </a:p>
          </p:txBody>
        </p:sp>
      </p:grpSp>
      <p:grpSp>
        <p:nvGrpSpPr>
          <p:cNvPr id="8206" name="Прямоугольник с двумя скругленными противолежащими углами 13"/>
          <p:cNvGrpSpPr>
            <a:grpSpLocks/>
          </p:cNvGrpSpPr>
          <p:nvPr/>
        </p:nvGrpSpPr>
        <p:grpSpPr bwMode="auto">
          <a:xfrm>
            <a:off x="6419850" y="5486400"/>
            <a:ext cx="2254250" cy="401638"/>
            <a:chOff x="4044" y="3456"/>
            <a:chExt cx="1420" cy="253"/>
          </a:xfrm>
        </p:grpSpPr>
        <p:pic>
          <p:nvPicPr>
            <p:cNvPr id="8213" name="Прямоугольник с двумя скругленными противолежащими углами 13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044" y="3456"/>
              <a:ext cx="142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4" name="Text Box 37"/>
            <p:cNvSpPr txBox="1">
              <a:spLocks noChangeArrowheads="1"/>
            </p:cNvSpPr>
            <p:nvPr/>
          </p:nvSpPr>
          <p:spPr bwMode="auto">
            <a:xfrm>
              <a:off x="4092" y="3506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latin typeface="Calibri" pitchFamily="34" charset="0"/>
                </a:rPr>
                <a:t>Что человеку …?</a:t>
              </a:r>
            </a:p>
          </p:txBody>
        </p:sp>
      </p:grp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28596" y="1643050"/>
            <a:ext cx="2214578" cy="35719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rnd" cmpd="dbl">
            <a:solidFill>
              <a:schemeClr val="tx2"/>
            </a:solidFill>
          </a:ln>
          <a:scene3d>
            <a:camera prst="orthographicFront"/>
            <a:lightRig rig="soft" dir="t"/>
          </a:scene3d>
          <a:sp3d prstMaterial="metal">
            <a:bevelT w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 группа</a:t>
            </a:r>
          </a:p>
        </p:txBody>
      </p:sp>
      <p:grpSp>
        <p:nvGrpSpPr>
          <p:cNvPr id="8210" name="Прямоугольник с двумя скругленными противолежащими углами 15"/>
          <p:cNvGrpSpPr>
            <a:grpSpLocks/>
          </p:cNvGrpSpPr>
          <p:nvPr/>
        </p:nvGrpSpPr>
        <p:grpSpPr bwMode="auto">
          <a:xfrm>
            <a:off x="6261100" y="1547813"/>
            <a:ext cx="2260600" cy="396875"/>
            <a:chOff x="3944" y="975"/>
            <a:chExt cx="1424" cy="250"/>
          </a:xfrm>
        </p:grpSpPr>
        <p:pic>
          <p:nvPicPr>
            <p:cNvPr id="8211" name="Прямоугольник с двумя скругленными противолежащими углами 15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944" y="975"/>
              <a:ext cx="14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2" name="Text Box 43"/>
            <p:cNvSpPr txBox="1">
              <a:spLocks noChangeArrowheads="1"/>
            </p:cNvSpPr>
            <p:nvPr/>
          </p:nvSpPr>
          <p:spPr bwMode="auto">
            <a:xfrm>
              <a:off x="3993" y="1023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latin typeface="Calibri" pitchFamily="34" charset="0"/>
                </a:rPr>
                <a:t>2 группа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6000" y="1071546"/>
            <a:ext cx="87480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3155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+mn-lt"/>
                <a:cs typeface="+mn-cs"/>
              </a:rPr>
              <a:t>Глаза у нас намного выше ног: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3155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+mn-lt"/>
                <a:cs typeface="+mn-cs"/>
              </a:rPr>
              <a:t>В том смысл я вижу и особый знак.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3155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+mn-lt"/>
                <a:cs typeface="+mn-cs"/>
              </a:rPr>
              <a:t>Мы все сотворены, чтоб каждый мог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3155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+mn-lt"/>
                <a:cs typeface="+mn-cs"/>
              </a:rPr>
              <a:t>Все осмотреть пред тем, как сделать шаг.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31550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3155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+mn-lt"/>
                <a:cs typeface="+mn-cs"/>
              </a:rPr>
              <a:t>                                                    Расул Гамзатов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Образование</a:t>
            </a:r>
          </a:p>
          <a:p>
            <a:pPr eaLnBrk="1" hangingPunct="1"/>
            <a:r>
              <a:rPr lang="ru-RU" sz="3600" smtClean="0"/>
              <a:t>Семья</a:t>
            </a:r>
          </a:p>
          <a:p>
            <a:pPr eaLnBrk="1" hangingPunct="1"/>
            <a:r>
              <a:rPr lang="ru-RU" sz="3600" smtClean="0"/>
              <a:t> Здоровье</a:t>
            </a:r>
          </a:p>
          <a:p>
            <a:pPr eaLnBrk="1" hangingPunct="1"/>
            <a:r>
              <a:rPr lang="ru-RU" sz="3600" smtClean="0"/>
              <a:t> Творчество</a:t>
            </a:r>
          </a:p>
          <a:p>
            <a:pPr eaLnBrk="1" hangingPunct="1"/>
            <a:r>
              <a:rPr lang="ru-RU" sz="3600" smtClean="0"/>
              <a:t> Труд</a:t>
            </a:r>
          </a:p>
          <a:p>
            <a:pPr eaLnBrk="1" hangingPunct="1"/>
            <a:r>
              <a:rPr lang="ru-RU" sz="3600" smtClean="0"/>
              <a:t>Друзья</a:t>
            </a:r>
          </a:p>
        </p:txBody>
      </p:sp>
      <p:sp>
        <p:nvSpPr>
          <p:cNvPr id="1039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43063"/>
            <a:ext cx="4038600" cy="4525962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z="3600" smtClean="0"/>
              <a:t>Мир</a:t>
            </a:r>
          </a:p>
          <a:p>
            <a:pPr eaLnBrk="1" hangingPunct="1"/>
            <a:r>
              <a:rPr lang="ru-RU" sz="3600" smtClean="0"/>
              <a:t> Развлечения</a:t>
            </a:r>
          </a:p>
          <a:p>
            <a:pPr eaLnBrk="1" hangingPunct="1"/>
            <a:r>
              <a:rPr lang="ru-RU" sz="3600" smtClean="0"/>
              <a:t> Любовь</a:t>
            </a:r>
          </a:p>
          <a:p>
            <a:pPr eaLnBrk="1" hangingPunct="1"/>
            <a:r>
              <a:rPr lang="ru-RU" sz="3600" smtClean="0"/>
              <a:t> Успех</a:t>
            </a:r>
          </a:p>
          <a:p>
            <a:pPr eaLnBrk="1" hangingPunct="1"/>
            <a:r>
              <a:rPr lang="ru-RU" sz="3600" smtClean="0"/>
              <a:t> Свобода</a:t>
            </a:r>
          </a:p>
          <a:p>
            <a:pPr eaLnBrk="1" hangingPunct="1"/>
            <a:r>
              <a:rPr lang="ru-RU" sz="3600" smtClean="0"/>
              <a:t> Деньги</a:t>
            </a:r>
          </a:p>
          <a:p>
            <a:pPr eaLnBrk="1" hangingPunct="1"/>
            <a:endParaRPr lang="ru-RU" smtClean="0"/>
          </a:p>
        </p:txBody>
      </p:sp>
      <p:pic>
        <p:nvPicPr>
          <p:cNvPr id="1040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0" y="212725"/>
            <a:ext cx="49926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50" y="642938"/>
            <a:ext cx="8858250" cy="360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3538">
              <a:defRPr/>
            </a:pPr>
            <a:r>
              <a:rPr lang="ru-RU" sz="3800" b="1" dirty="0">
                <a:solidFill>
                  <a:srgbClr val="0000CC"/>
                </a:solidFill>
                <a:latin typeface="+mn-lt"/>
              </a:rPr>
              <a:t>Человек живет совсем немного –</a:t>
            </a:r>
          </a:p>
          <a:p>
            <a:pPr indent="363538">
              <a:defRPr/>
            </a:pPr>
            <a:r>
              <a:rPr lang="ru-RU" sz="3800" b="1" dirty="0">
                <a:solidFill>
                  <a:srgbClr val="0000CC"/>
                </a:solidFill>
                <a:latin typeface="+mn-lt"/>
              </a:rPr>
              <a:t>Несколько десятков лет и зим,</a:t>
            </a:r>
          </a:p>
          <a:p>
            <a:pPr indent="363538">
              <a:defRPr/>
            </a:pPr>
            <a:r>
              <a:rPr lang="ru-RU" sz="3800" b="1" dirty="0">
                <a:solidFill>
                  <a:srgbClr val="0000CC"/>
                </a:solidFill>
                <a:latin typeface="+mn-lt"/>
              </a:rPr>
              <a:t>Каждый час, отмеривая строго</a:t>
            </a:r>
          </a:p>
          <a:p>
            <a:pPr indent="363538">
              <a:defRPr/>
            </a:pPr>
            <a:r>
              <a:rPr lang="ru-RU" sz="3800" b="1" dirty="0">
                <a:solidFill>
                  <a:srgbClr val="0000CC"/>
                </a:solidFill>
                <a:latin typeface="+mn-lt"/>
              </a:rPr>
              <a:t>Сердцем человеческим своим.</a:t>
            </a:r>
          </a:p>
          <a:p>
            <a:pPr indent="363538">
              <a:defRPr/>
            </a:pPr>
            <a:r>
              <a:rPr lang="ru-RU" sz="3800" b="1" dirty="0">
                <a:solidFill>
                  <a:srgbClr val="0000CC"/>
                </a:solidFill>
                <a:latin typeface="+mn-lt"/>
              </a:rPr>
              <a:t>                                    </a:t>
            </a:r>
          </a:p>
          <a:p>
            <a:pPr indent="363538">
              <a:defRPr/>
            </a:pPr>
            <a:r>
              <a:rPr lang="ru-RU" sz="3800" b="1" dirty="0">
                <a:solidFill>
                  <a:srgbClr val="0000CC"/>
                </a:solidFill>
                <a:latin typeface="+mn-lt"/>
              </a:rPr>
              <a:t>                                       </a:t>
            </a:r>
            <a:r>
              <a:rPr lang="ru-RU" sz="3600" b="1" dirty="0">
                <a:solidFill>
                  <a:srgbClr val="0000CC"/>
                </a:solidFill>
                <a:latin typeface="+mn-lt"/>
              </a:rPr>
              <a:t>Вероника </a:t>
            </a:r>
            <a:r>
              <a:rPr lang="ru-RU" sz="3600" b="1" dirty="0" err="1">
                <a:solidFill>
                  <a:srgbClr val="0000CC"/>
                </a:solidFill>
                <a:latin typeface="+mn-lt"/>
              </a:rPr>
              <a:t>Тушнова</a:t>
            </a:r>
            <a:endParaRPr lang="ru-RU" sz="3600" b="1" dirty="0">
              <a:solidFill>
                <a:srgbClr val="0000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414</Words>
  <Application>Microsoft Office PowerPoint</Application>
  <PresentationFormat>Экран (4:3)</PresentationFormat>
  <Paragraphs>93</Paragraphs>
  <Slides>15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ДОРОГА, КОТОРУЮ МЫ ВЫБИРАЕМ</dc:title>
  <dc:creator>Владелец</dc:creator>
  <cp:lastModifiedBy>Teacher</cp:lastModifiedBy>
  <cp:revision>70</cp:revision>
  <dcterms:created xsi:type="dcterms:W3CDTF">2011-02-17T17:13:53Z</dcterms:created>
  <dcterms:modified xsi:type="dcterms:W3CDTF">2013-09-17T05:16:49Z</dcterms:modified>
</cp:coreProperties>
</file>