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sldIdLst>
    <p:sldId id="279" r:id="rId2"/>
    <p:sldId id="280"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5" r:id="rId19"/>
    <p:sldId id="276" r:id="rId20"/>
    <p:sldId id="282" r:id="rId21"/>
    <p:sldId id="275" r:id="rId22"/>
    <p:sldId id="28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1" d="100"/>
          <a:sy n="51" d="100"/>
        </p:scale>
        <p:origin x="-1704" y="-12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nchor="ct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ru-RU" smtClean="0"/>
              <a:t>Образец заголовка</a:t>
            </a:r>
            <a:endParaRPr kumimoji="0"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ru-RU" smtClean="0"/>
              <a:t>Образец подзаголовка</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pSp>
        <p:nvGrpSpPr>
          <p:cNvPr id="7" name="Group 6"/>
          <p:cNvGrpSpPr/>
          <p:nvPr/>
        </p:nvGrpSpPr>
        <p:grpSpPr>
          <a:xfrm>
            <a:off x="2207747" y="1332379"/>
            <a:ext cx="6482858" cy="144000"/>
            <a:chOff x="2214546" y="1427612"/>
            <a:chExt cx="6482858" cy="144000"/>
          </a:xfrm>
        </p:grpSpPr>
        <p:sp>
          <p:nvSpPr>
            <p:cNvPr id="8" name="Chevron 7"/>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9" name="Rectangle 8"/>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7" name="Group 23"/>
          <p:cNvGrpSpPr/>
          <p:nvPr/>
        </p:nvGrpSpPr>
        <p:grpSpPr>
          <a:xfrm>
            <a:off x="2207747" y="1332379"/>
            <a:ext cx="6482858" cy="144000"/>
            <a:chOff x="2214546" y="1427612"/>
            <a:chExt cx="6482858" cy="144000"/>
          </a:xfrm>
        </p:grpSpPr>
        <p:sp>
          <p:nvSpPr>
            <p:cNvPr id="10" name="Chevron 9"/>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23" name="Rectangle 22"/>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8" name="Group 7"/>
          <p:cNvGrpSpPr/>
          <p:nvPr/>
        </p:nvGrpSpPr>
        <p:grpSpPr>
          <a:xfrm>
            <a:off x="2207747" y="1332379"/>
            <a:ext cx="6482858" cy="144000"/>
            <a:chOff x="2214546" y="1427612"/>
            <a:chExt cx="6482858" cy="144000"/>
          </a:xfrm>
        </p:grpSpPr>
        <p:sp>
          <p:nvSpPr>
            <p:cNvPr id="9" name="Chevron 8"/>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0" name="Rectangle 9"/>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A009892A-0574-4753-B3B5-882803074C2D}"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grpSp>
        <p:nvGrpSpPr>
          <p:cNvPr id="10" name="Group 9"/>
          <p:cNvGrpSpPr/>
          <p:nvPr/>
        </p:nvGrpSpPr>
        <p:grpSpPr>
          <a:xfrm>
            <a:off x="2207747" y="1332379"/>
            <a:ext cx="6482858" cy="144000"/>
            <a:chOff x="2214546" y="1427612"/>
            <a:chExt cx="6482858" cy="144000"/>
          </a:xfrm>
        </p:grpSpPr>
        <p:sp>
          <p:nvSpPr>
            <p:cNvPr id="11" name="Chevron 10"/>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2" name="Rectangle 11"/>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A009892A-0574-4753-B3B5-882803074C2D}" type="datetimeFigureOut">
              <a:rPr lang="en-US" smtClean="0"/>
              <a:pPr/>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grpSp>
        <p:nvGrpSpPr>
          <p:cNvPr id="6" name="Group 5"/>
          <p:cNvGrpSpPr/>
          <p:nvPr/>
        </p:nvGrpSpPr>
        <p:grpSpPr>
          <a:xfrm>
            <a:off x="2207747" y="1332379"/>
            <a:ext cx="6482858" cy="144000"/>
            <a:chOff x="2214546" y="1427612"/>
            <a:chExt cx="6482858" cy="144000"/>
          </a:xfrm>
        </p:grpSpPr>
        <p:sp>
          <p:nvSpPr>
            <p:cNvPr id="7" name="Chevron 6"/>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8" name="Rectangle 7"/>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A009892A-0574-4753-B3B5-882803074C2D}" type="datetimeFigureOut">
              <a:rPr lang="en-US" smtClean="0"/>
              <a:pPr/>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9892A-0574-4753-B3B5-882803074C2D}" type="datetimeFigureOut">
              <a:rPr lang="en-US" smtClean="0"/>
              <a:pPr/>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nchor="ctr">
            <a:normAutofit/>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kumimoji="0" lang="ru-RU" smtClean="0"/>
              <a:t>Образец заголовка</a:t>
            </a:r>
            <a:endParaRPr kumimoji="0"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A009892A-0574-4753-B3B5-882803074C2D}"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nchor="ctr">
            <a:normAutofit/>
          </a:bodyPr>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kumimoji="0" lang="ru-RU" smtClean="0"/>
              <a:t>Образец заголовка</a:t>
            </a:r>
            <a:endParaRPr kumimoji="0"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ru-RU" smtClean="0"/>
              <a:t>Вставка рисунка</a:t>
            </a:r>
            <a:endParaRPr kumimoji="0" lang="en-US"/>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A009892A-0574-4753-B3B5-882803074C2D}"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3" cstate="print">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marL="0" algn="ctr" rtl="0" eaLnBrk="1" latinLnBrk="0" hangingPunct="1"/>
            <a:endParaRPr kumimoji="0" lang="zh-CN" altLang="en-US" kern="1200">
              <a:solidFill>
                <a:schemeClr val="lt1"/>
              </a:solidFill>
              <a:latin typeface="+mn-lt"/>
              <a:ea typeface="+mn-ea"/>
              <a:cs typeface="+mn-cs"/>
            </a:endParaRPr>
          </a:p>
        </p:txBody>
      </p:sp>
      <p:grpSp>
        <p:nvGrpSpPr>
          <p:cNvPr id="8" name="Group 17"/>
          <p:cNvGrpSpPr/>
          <p:nvPr/>
        </p:nvGrpSpPr>
        <p:grpSpPr>
          <a:xfrm>
            <a:off x="0" y="6570024"/>
            <a:ext cx="9144000" cy="288000"/>
            <a:chOff x="0" y="6353387"/>
            <a:chExt cx="9144000" cy="361763"/>
          </a:xfrm>
        </p:grpSpPr>
        <p:grpSp>
          <p:nvGrpSpPr>
            <p:cNvPr id="9" name="Group 16"/>
            <p:cNvGrpSpPr/>
            <p:nvPr/>
          </p:nvGrpSpPr>
          <p:grpSpPr>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grpSp>
          <p:nvGrpSpPr>
            <p:cNvPr id="15" name="Group 15"/>
            <p:cNvGrpSpPr/>
            <p:nvPr/>
          </p:nvGrpSpPr>
          <p:grpSpPr>
            <a:xfrm>
              <a:off x="8640700" y="6354583"/>
              <a:ext cx="503300" cy="360567"/>
              <a:chOff x="8640700" y="6354583"/>
              <a:chExt cx="503300" cy="360567"/>
            </a:xfrm>
          </p:grpSpPr>
          <p:sp>
            <p:nvSpPr>
              <p:cNvPr id="12" name="Chevron 11"/>
              <p:cNvSpPr/>
              <p:nvPr userDrawn="1"/>
            </p:nvSpPr>
            <p:spPr>
              <a:xfrm flipH="1">
                <a:off x="8640700" y="6354583"/>
                <a:ext cx="249884" cy="360000"/>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3" name="Chevron 12"/>
              <p:cNvSpPr/>
              <p:nvPr userDrawn="1"/>
            </p:nvSpPr>
            <p:spPr>
              <a:xfrm flipH="1">
                <a:off x="8767248" y="6355150"/>
                <a:ext cx="249884" cy="360000"/>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4" name="Chevron 13"/>
              <p:cNvSpPr/>
              <p:nvPr userDrawn="1"/>
            </p:nvSpPr>
            <p:spPr>
              <a:xfrm flipH="1">
                <a:off x="8894116" y="6355000"/>
                <a:ext cx="249884" cy="360000"/>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Date Placeholder 3"/>
          <p:cNvSpPr>
            <a:spLocks noGrp="1"/>
          </p:cNvSpPr>
          <p:nvPr>
            <p:ph type="dt" sz="half" idx="2"/>
          </p:nvPr>
        </p:nvSpPr>
        <p:spPr>
          <a:xfrm>
            <a:off x="0" y="6570000"/>
            <a:ext cx="1643042" cy="288000"/>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A009892A-0574-4753-B3B5-882803074C2D}" type="datetimeFigureOut">
              <a:rPr lang="en-US" smtClean="0"/>
              <a:pPr/>
              <a:t>12/2/2013</a:t>
            </a:fld>
            <a:endParaRPr lang="en-US"/>
          </a:p>
        </p:txBody>
      </p:sp>
      <p:sp>
        <p:nvSpPr>
          <p:cNvPr id="5" name="Footer Placeholder 4"/>
          <p:cNvSpPr>
            <a:spLocks noGrp="1"/>
          </p:cNvSpPr>
          <p:nvPr>
            <p:ph type="ftr" sz="quarter" idx="3"/>
          </p:nvPr>
        </p:nvSpPr>
        <p:spPr>
          <a:xfrm>
            <a:off x="1643042" y="6570000"/>
            <a:ext cx="4214842" cy="288000"/>
          </a:xfrm>
          <a:prstGeom prst="rect">
            <a:avLst/>
          </a:prstGeom>
        </p:spPr>
        <p:txBody>
          <a:bodyPr vert="horz" rtlCol="0" anchor="ctr"/>
          <a:lstStyle>
            <a:lvl1pPr algn="l" eaLnBrk="1" latinLnBrk="0" hangingPunct="1">
              <a:defRPr kumimoji="0" sz="1200">
                <a:solidFill>
                  <a:schemeClr val="tx1">
                    <a:tint val="85000"/>
                  </a:schemeClr>
                </a:solidFill>
              </a:defRPr>
            </a:lvl1pPr>
          </a:lstStyle>
          <a:p>
            <a:endParaRPr lang="en-US"/>
          </a:p>
        </p:txBody>
      </p:sp>
      <p:sp>
        <p:nvSpPr>
          <p:cNvPr id="6" name="Slide Number Placeholder 5"/>
          <p:cNvSpPr>
            <a:spLocks noGrp="1"/>
          </p:cNvSpPr>
          <p:nvPr>
            <p:ph type="sldNum" sz="quarter" idx="4"/>
          </p:nvPr>
        </p:nvSpPr>
        <p:spPr>
          <a:xfrm>
            <a:off x="8572528" y="6570000"/>
            <a:ext cx="571472" cy="288000"/>
          </a:xfrm>
          <a:prstGeom prst="rect">
            <a:avLst/>
          </a:prstGeom>
        </p:spPr>
        <p:txBody>
          <a:bodyPr vert="horz" rtlCol="0" anchor="ctr"/>
          <a:lstStyle>
            <a:lvl1pPr algn="ctr" eaLnBrk="1" latinLnBrk="0" hangingPunct="1">
              <a:defRPr kumimoji="0" sz="1200">
                <a:solidFill>
                  <a:schemeClr val="tx1">
                    <a:tint val="95000"/>
                  </a:schemeClr>
                </a:solidFill>
              </a:defRPr>
            </a:lvl1pPr>
          </a:lstStyle>
          <a:p>
            <a:fld id="{35100B4B-F5D2-44DD-9A19-A980681504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txStyles>
    <p:titleStyle>
      <a:lvl1pPr algn="ctr" rtl="0" eaLnBrk="1" latinLnBrk="0" hangingPunct="1">
        <a:spcBef>
          <a:spcPct val="0"/>
        </a:spcBef>
        <a:buNone/>
        <a:defRPr kumimoji="0"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F:\&#1052;&#1086;&#1080;%20&#1076;&#1086;&#1082;&#1091;&#1084;&#1077;&#1085;&#1090;&#1099;\&#1076;&#1077;&#1085;&#1100;%20&#1087;&#1090;&#1080;&#1094;1\&#1059;&#1064;&#1040;&#1057;&#1058;&#1040;&#1071;%20&#1057;&#1054;&#1042;&#1040;%5b1%5d.wm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F:\&#1052;&#1086;&#1080;%20&#1076;&#1086;&#1082;&#1091;&#1084;&#1077;&#1085;&#1090;&#1099;\&#1076;&#1077;&#1085;&#1100;%20&#1087;&#1090;&#1080;&#1094;1\&#1095;&#1072;&#1081;&#1082;&#1072;.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F:\&#1052;&#1086;&#1080;%20&#1076;&#1086;&#1082;&#1091;&#1084;&#1077;&#1085;&#1090;&#1099;\&#1076;&#1077;&#1085;&#1100;%20&#1087;&#1090;&#1080;&#1094;1\&#1047;&#1048;&#1052;&#1054;&#1056;&#1054;&#1044;&#1054;&#1050;.wm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F:\&#1052;&#1086;&#1080;%20&#1076;&#1086;&#1082;&#1091;&#1084;&#1077;&#1085;&#1090;&#1099;\&#1076;&#1077;&#1085;&#1100;%20&#1087;&#1090;&#1080;&#1094;1\&#1057;&#1053;&#1045;&#1043;&#1048;&#1056;&#1068;.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F:\&#1052;&#1086;&#1080;%20&#1076;&#1086;&#1082;&#1091;&#1084;&#1077;&#1085;&#1090;&#1099;\&#1076;&#1077;&#1085;&#1100;%20&#1087;&#1090;&#1080;&#1094;1\&#1051;&#1077;&#1073;&#1077;&#1076;&#1100;.wm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F:\&#1052;&#1086;&#1080;%20&#1076;&#1086;&#1082;&#1091;&#1084;&#1077;&#1085;&#1090;&#1099;\&#1076;&#1077;&#1085;&#1100;%20&#1087;&#1090;&#1080;&#1094;1\&#1095;&#1080;&#1073;&#1080;&#1089;..wm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file:///F:\&#1052;&#1086;&#1080;%20&#1076;&#1086;&#1082;&#1091;&#1084;&#1077;&#1085;&#1090;&#1099;\&#1076;&#1077;&#1085;&#1100;%20&#1087;&#1090;&#1080;&#1094;1\&#1041;&#1077;&#1083;&#1072;&#1103;%20&#1090;&#1088;&#1103;&#1089;&#1086;&#1075;&#1091;&#1079;&#1082;&#1072;.wm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F:\&#1052;&#1086;&#1080;%20&#1076;&#1086;&#1082;&#1091;&#1084;&#1077;&#1085;&#1090;&#1099;\&#1076;&#1077;&#1085;&#1100;%20&#1087;&#1090;&#1080;&#1094;1\Bluethroat%20singing%20in%20Dividalen,%20&#1074;&#1072;&#1088;&#1086;&#1082;&#1091;&#1096;&#1082;&#1072;.wm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file:///F:\&#1052;&#1086;&#1080;%20&#1076;&#1086;&#1082;&#1091;&#1084;&#1077;&#1085;&#1090;&#1099;\&#1076;&#1077;&#1085;&#1100;%20&#1087;&#1090;&#1080;&#1094;1\&#1054;&#1056;&#1051;&#1040;&#1053;.wm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ideo" Target="file:///F:\&#1052;&#1086;&#1080;%20&#1076;&#1086;&#1082;&#1091;&#1084;&#1077;&#1085;&#1090;&#1099;\&#1076;&#1077;&#1085;&#1100;%20&#1087;&#1090;&#1080;&#1094;1\&#1074;&#1086;&#1088;&#1086;&#1073;&#1077;&#1081;%5d.wmv"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rarebirds.ru/" TargetMode="External"/><Relationship Id="rId3" Type="http://schemas.openxmlformats.org/officeDocument/2006/relationships/hyperlink" Target="http://www.rbcu.ru/" TargetMode="External"/><Relationship Id="rId7" Type="http://schemas.openxmlformats.org/officeDocument/2006/relationships/hyperlink" Target="http://video.i.ua/" TargetMode="External"/><Relationship Id="rId2" Type="http://schemas.openxmlformats.org/officeDocument/2006/relationships/hyperlink" Target="http://go.mail.ru/search" TargetMode="External"/><Relationship Id="rId1" Type="http://schemas.openxmlformats.org/officeDocument/2006/relationships/slideLayout" Target="../slideLayouts/slideLayout2.xml"/><Relationship Id="rId6" Type="http://schemas.openxmlformats.org/officeDocument/2006/relationships/hyperlink" Target="http://www.youtube.com/" TargetMode="External"/><Relationship Id="rId5" Type="http://schemas.openxmlformats.org/officeDocument/2006/relationships/hyperlink" Target="http://www.lib.cap.ru/" TargetMode="External"/><Relationship Id="rId10" Type="http://schemas.openxmlformats.org/officeDocument/2006/relationships/hyperlink" Target="http://www.liveinternet.ru/" TargetMode="External"/><Relationship Id="rId4" Type="http://schemas.openxmlformats.org/officeDocument/2006/relationships/hyperlink" Target="http://ru.wikipedia.org/" TargetMode="External"/><Relationship Id="rId9" Type="http://schemas.openxmlformats.org/officeDocument/2006/relationships/hyperlink" Target="http://planete-zemlya.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ru.wikipedia.org/wiki/BirdLife_International" TargetMode="External"/><Relationship Id="rId7" Type="http://schemas.openxmlformats.org/officeDocument/2006/relationships/image" Target="../media/image12.png"/><Relationship Id="rId2" Type="http://schemas.openxmlformats.org/officeDocument/2006/relationships/hyperlink" Target="http://ru.wikipedia.org/wiki/%D0%A1%D0%BE%D1%8E%D0%B7_%D0%BE%D1%85%D1%80%D0%B0%D0%BD%D1%8B_%D0%BF%D1%82%D0%B8%D1%86_%D0%A0%D0%BE%D1%81%D1%81%D0%B8%D0%B8"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F:\&#1052;&#1086;&#1080;%20&#1076;&#1086;&#1082;&#1091;&#1084;&#1077;&#1085;&#1090;&#1099;\&#1076;&#1077;&#1085;&#1100;%20&#1087;&#1090;&#1080;&#1094;1\&#1041;&#1086;&#1083;&#1100;&#1096;&#1072;&#1103;%20&#1089;&#1080;&#1085;&#1080;&#1094;&#1072;%20&#1080;%20&#1083;&#1072;&#1079;&#1086;&#1088;&#1077;&#1074;&#1082;&#1072;.wm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F:\&#1052;&#1086;&#1080;%20&#1076;&#1086;&#1082;&#1091;&#1084;&#1077;&#1085;&#1090;&#1099;\&#1076;&#1077;&#1085;&#1100;%20&#1087;&#1090;&#1080;&#1094;1\&#1057;&#1082;&#1074;&#1086;&#1088;&#1077;&#1094;%20&#1087;&#1077;&#1074;&#1095;&#1080;&#1081;.wm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F:\&#1052;&#1086;&#1080;%20&#1076;&#1086;&#1082;&#1091;&#1084;&#1077;&#1085;&#1090;&#1099;\&#1076;&#1077;&#1085;&#1100;%20&#1087;&#1090;&#1080;&#1094;1\&#1055;&#1091;&#1089;&#1090;&#1077;&#1083;&#1100;&#1075;&#1072;.wm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F:\&#1052;&#1086;&#1080;%20&#1076;&#1086;&#1082;&#1091;&#1084;&#1077;&#1085;&#1090;&#1099;\&#1076;&#1077;&#1085;&#1100;%20&#1087;&#1090;&#1080;&#1094;1\&#1041;&#1086;&#1083;&#1100;&#1096;&#1086;&#1081;%20&#1082;&#1088;&#1086;&#1085;&#1096;&#1085;&#1077;&#1087;.wm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F:\&#1052;&#1086;&#1080;%20&#1076;&#1086;&#1082;&#1091;&#1084;&#1077;&#1085;&#1090;&#1099;\&#1076;&#1077;&#1085;&#1100;%20&#1087;&#1090;&#1080;&#1094;1\&#1041;&#1045;&#1051;&#1067;&#1049;%20&#1040;&#1048;&#1057;&#1058;.wm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p:txBody>
          <a:bodyPr>
            <a:normAutofit/>
          </a:bodyPr>
          <a:lstStyle/>
          <a:p>
            <a:pPr algn="ctr"/>
            <a:r>
              <a:rPr lang="ru-RU" sz="2000" b="0" dirty="0" smtClean="0">
                <a:solidFill>
                  <a:schemeClr val="tx1"/>
                </a:solidFill>
                <a:effectLst/>
                <a:latin typeface="Times New Roman" pitchFamily="18" charset="0"/>
                <a:cs typeface="Times New Roman" pitchFamily="18" charset="0"/>
              </a:rPr>
              <a:t>Муниципальное бюджетное нетиповое общеобразовательное учреждение «Гимназия № 48», структурное подразделение </a:t>
            </a:r>
            <a:br>
              <a:rPr lang="ru-RU" sz="2000" b="0" dirty="0" smtClean="0">
                <a:solidFill>
                  <a:schemeClr val="tx1"/>
                </a:solidFill>
                <a:effectLst/>
                <a:latin typeface="Times New Roman" pitchFamily="18" charset="0"/>
                <a:cs typeface="Times New Roman" pitchFamily="18" charset="0"/>
              </a:rPr>
            </a:br>
            <a:r>
              <a:rPr lang="ru-RU" sz="2000" b="0" dirty="0" smtClean="0">
                <a:solidFill>
                  <a:schemeClr val="tx1"/>
                </a:solidFill>
                <a:effectLst/>
                <a:latin typeface="Times New Roman" pitchFamily="18" charset="0"/>
                <a:cs typeface="Times New Roman" pitchFamily="18" charset="0"/>
              </a:rPr>
              <a:t>Городская станция юных натуралистов города Новокузнецка</a:t>
            </a:r>
            <a:endParaRPr lang="ru-RU" sz="2000" b="0" dirty="0">
              <a:solidFill>
                <a:schemeClr val="tx1"/>
              </a:solidFill>
              <a:effectLst/>
              <a:latin typeface="Times New Roman" pitchFamily="18" charset="0"/>
              <a:cs typeface="Times New Roman" pitchFamily="18" charset="0"/>
            </a:endParaRPr>
          </a:p>
        </p:txBody>
      </p:sp>
      <p:pic>
        <p:nvPicPr>
          <p:cNvPr id="8" name="Picture 2" descr="D:\Мои документы\презентации\ДЕНЬ ПТИЦ\p115cey.jpg"/>
          <p:cNvPicPr>
            <a:picLocks noGrp="1" noChangeAspect="1" noChangeArrowheads="1"/>
          </p:cNvPicPr>
          <p:nvPr>
            <p:ph idx="1"/>
          </p:nvPr>
        </p:nvPicPr>
        <p:blipFill>
          <a:blip r:embed="rId2" cstate="print"/>
          <a:srcRect/>
          <a:stretch>
            <a:fillRect/>
          </a:stretch>
        </p:blipFill>
        <p:spPr bwMode="auto">
          <a:xfrm>
            <a:off x="467544" y="1700808"/>
            <a:ext cx="2969032" cy="4525963"/>
          </a:xfrm>
          <a:prstGeom prst="rect">
            <a:avLst/>
          </a:prstGeom>
          <a:noFill/>
        </p:spPr>
      </p:pic>
      <p:sp>
        <p:nvSpPr>
          <p:cNvPr id="9" name="Подзаголовок 2"/>
          <p:cNvSpPr txBox="1">
            <a:spLocks/>
          </p:cNvSpPr>
          <p:nvPr/>
        </p:nvSpPr>
        <p:spPr>
          <a:xfrm>
            <a:off x="3851920" y="4437112"/>
            <a:ext cx="5292080" cy="1968624"/>
          </a:xfrm>
          <a:prstGeom prst="rect">
            <a:avLst/>
          </a:prstGeom>
        </p:spPr>
        <p:txBody>
          <a:bodyPr vert="horz" rtlCol="0">
            <a:normAutofit fontScale="925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tabLst/>
              <a:defRPr/>
            </a:pPr>
            <a:r>
              <a:rPr kumimoji="0" lang="ru-RU" sz="1800" b="0" i="0" u="none" strike="noStrike" kern="1200" cap="none" spc="0" normalizeH="0" baseline="0" noProof="0" dirty="0" smtClean="0">
                <a:ln>
                  <a:noFill/>
                </a:ln>
                <a:solidFill>
                  <a:schemeClr val="accent6">
                    <a:lumMod val="75000"/>
                  </a:schemeClr>
                </a:solidFill>
                <a:effectLst/>
                <a:uLnTx/>
                <a:uFillTx/>
                <a:latin typeface="+mn-lt"/>
                <a:ea typeface="+mn-ea"/>
                <a:cs typeface="+mn-cs"/>
              </a:rPr>
              <a:t>                                   </a:t>
            </a:r>
            <a:r>
              <a:rPr kumimoji="0" lang="ru-RU" sz="1800" b="1" i="0" u="none" strike="noStrike" kern="1200" cap="none" spc="0" normalizeH="0" baseline="0" noProof="0" dirty="0" smtClean="0">
                <a:ln>
                  <a:noFill/>
                </a:ln>
                <a:effectLst/>
                <a:uLnTx/>
                <a:uFillTx/>
                <a:latin typeface="+mn-lt"/>
                <a:ea typeface="+mn-ea"/>
                <a:cs typeface="+mn-cs"/>
              </a:rPr>
              <a:t>Автор: </a:t>
            </a:r>
          </a:p>
          <a:p>
            <a:pPr marL="342900" marR="0" lvl="0" indent="-342900" algn="l" defTabSz="914400" rtl="0" eaLnBrk="1" fontAlgn="auto" latinLnBrk="0" hangingPunct="1">
              <a:lnSpc>
                <a:spcPct val="100000"/>
              </a:lnSpc>
              <a:spcBef>
                <a:spcPct val="20000"/>
              </a:spcBef>
              <a:spcAft>
                <a:spcPts val="0"/>
              </a:spcAft>
              <a:buClr>
                <a:schemeClr val="tx2"/>
              </a:buClr>
              <a:buSzPct val="50000"/>
              <a:tabLst/>
              <a:defRPr/>
            </a:pPr>
            <a:r>
              <a:rPr kumimoji="0" lang="ru-RU" sz="1800" b="1" i="0" u="none" strike="noStrike" kern="1200" cap="none" spc="0" normalizeH="0" baseline="0" noProof="0" dirty="0" smtClean="0">
                <a:ln>
                  <a:noFill/>
                </a:ln>
                <a:effectLst/>
                <a:uLnTx/>
                <a:uFillTx/>
                <a:latin typeface="+mn-lt"/>
                <a:ea typeface="+mn-ea"/>
                <a:cs typeface="+mn-cs"/>
              </a:rPr>
              <a:t>                                  </a:t>
            </a:r>
            <a:r>
              <a:rPr kumimoji="0" lang="ru-RU" sz="1800" b="1" i="0" u="none" strike="noStrike" kern="1200" cap="none" spc="0" normalizeH="0" baseline="0" noProof="0" dirty="0" err="1" smtClean="0">
                <a:ln>
                  <a:noFill/>
                </a:ln>
                <a:effectLst/>
                <a:uLnTx/>
                <a:uFillTx/>
                <a:latin typeface="+mn-lt"/>
                <a:ea typeface="+mn-ea"/>
                <a:cs typeface="+mn-cs"/>
              </a:rPr>
              <a:t>Гундарева</a:t>
            </a:r>
            <a:r>
              <a:rPr kumimoji="0" lang="ru-RU" sz="1800" b="1" i="0" u="none" strike="noStrike" kern="1200" cap="none" spc="0" normalizeH="0" baseline="0" noProof="0" dirty="0" smtClean="0">
                <a:ln>
                  <a:noFill/>
                </a:ln>
                <a:effectLst/>
                <a:uLnTx/>
                <a:uFillTx/>
                <a:latin typeface="+mn-lt"/>
                <a:ea typeface="+mn-ea"/>
                <a:cs typeface="+mn-cs"/>
              </a:rPr>
              <a:t> Александра,</a:t>
            </a:r>
          </a:p>
          <a:p>
            <a:pPr marL="342900" marR="0" lvl="0" indent="-342900" algn="l" defTabSz="914400" rtl="0" eaLnBrk="1" fontAlgn="auto" latinLnBrk="0" hangingPunct="1">
              <a:lnSpc>
                <a:spcPct val="100000"/>
              </a:lnSpc>
              <a:spcBef>
                <a:spcPct val="20000"/>
              </a:spcBef>
              <a:spcAft>
                <a:spcPts val="0"/>
              </a:spcAft>
              <a:buClr>
                <a:schemeClr val="tx2"/>
              </a:buClr>
              <a:buSzPct val="50000"/>
              <a:tabLst/>
              <a:defRPr/>
            </a:pPr>
            <a:r>
              <a:rPr kumimoji="0" lang="ru-RU" sz="1800" b="1" i="0" u="none" strike="noStrike" kern="1200" cap="none" spc="0" normalizeH="0" baseline="0" noProof="0" dirty="0" smtClean="0">
                <a:ln>
                  <a:noFill/>
                </a:ln>
                <a:effectLst/>
                <a:uLnTx/>
                <a:uFillTx/>
                <a:latin typeface="+mn-lt"/>
                <a:ea typeface="+mn-ea"/>
                <a:cs typeface="+mn-cs"/>
              </a:rPr>
              <a:t>                                  обучающаяся т/о «</a:t>
            </a:r>
            <a:r>
              <a:rPr kumimoji="0" lang="ru-RU" sz="1800" b="1" i="0" u="none" strike="noStrike" kern="1200" cap="none" spc="0" normalizeH="0" baseline="0" noProof="0" dirty="0" err="1" smtClean="0">
                <a:ln>
                  <a:noFill/>
                </a:ln>
                <a:effectLst/>
                <a:uLnTx/>
                <a:uFillTx/>
                <a:latin typeface="+mn-lt"/>
                <a:ea typeface="+mn-ea"/>
                <a:cs typeface="+mn-cs"/>
              </a:rPr>
              <a:t>Экотеатр</a:t>
            </a:r>
            <a:r>
              <a:rPr kumimoji="0" lang="ru-RU" sz="1800" b="1" i="0" u="none" strike="noStrike" kern="1200" cap="none" spc="0" normalizeH="0" baseline="0" noProof="0" dirty="0" smtClean="0">
                <a:ln>
                  <a:noFill/>
                </a:ln>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buClr>
              <a:buSzPct val="50000"/>
              <a:tabLst/>
              <a:defRPr/>
            </a:pPr>
            <a:r>
              <a:rPr kumimoji="0" lang="ru-RU" sz="1800" b="1" i="0" u="none" strike="noStrike" kern="1200" cap="none" spc="0" normalizeH="0" baseline="0" noProof="0" dirty="0" smtClean="0">
                <a:ln>
                  <a:noFill/>
                </a:ln>
                <a:effectLst/>
                <a:uLnTx/>
                <a:uFillTx/>
                <a:latin typeface="+mn-lt"/>
                <a:ea typeface="+mn-ea"/>
                <a:cs typeface="+mn-cs"/>
              </a:rPr>
              <a:t>                                  Руководитель: </a:t>
            </a:r>
          </a:p>
          <a:p>
            <a:pPr marL="342900" marR="0" lvl="0" indent="-342900" algn="l" defTabSz="914400" rtl="0" eaLnBrk="1" fontAlgn="auto" latinLnBrk="0" hangingPunct="1">
              <a:lnSpc>
                <a:spcPct val="100000"/>
              </a:lnSpc>
              <a:spcBef>
                <a:spcPct val="20000"/>
              </a:spcBef>
              <a:spcAft>
                <a:spcPts val="0"/>
              </a:spcAft>
              <a:buClr>
                <a:schemeClr val="tx2"/>
              </a:buClr>
              <a:buSzPct val="50000"/>
              <a:tabLst/>
              <a:defRPr/>
            </a:pPr>
            <a:r>
              <a:rPr kumimoji="0" lang="ru-RU" sz="1800" b="1" i="0" u="none" strike="noStrike" kern="1200" cap="none" spc="0" normalizeH="0" baseline="0" noProof="0" dirty="0" smtClean="0">
                <a:ln>
                  <a:noFill/>
                </a:ln>
                <a:effectLst/>
                <a:uLnTx/>
                <a:uFillTx/>
                <a:latin typeface="+mn-lt"/>
                <a:ea typeface="+mn-ea"/>
                <a:cs typeface="+mn-cs"/>
              </a:rPr>
              <a:t>                                  Головачева Елена Викторовна,</a:t>
            </a:r>
          </a:p>
          <a:p>
            <a:pPr marL="342900" marR="0" lvl="0" indent="-342900" algn="l" defTabSz="914400" rtl="0" eaLnBrk="1" fontAlgn="auto" latinLnBrk="0" hangingPunct="1">
              <a:lnSpc>
                <a:spcPct val="100000"/>
              </a:lnSpc>
              <a:spcBef>
                <a:spcPct val="20000"/>
              </a:spcBef>
              <a:spcAft>
                <a:spcPts val="0"/>
              </a:spcAft>
              <a:buClr>
                <a:schemeClr val="tx2"/>
              </a:buClr>
              <a:buSzPct val="50000"/>
              <a:tabLst/>
              <a:defRPr/>
            </a:pPr>
            <a:r>
              <a:rPr kumimoji="0" lang="ru-RU" sz="1800" b="1" i="0" u="none" strike="noStrike" kern="1200" cap="none" spc="0" normalizeH="0" baseline="0" noProof="0" dirty="0" smtClean="0">
                <a:ln>
                  <a:noFill/>
                </a:ln>
                <a:effectLst/>
                <a:uLnTx/>
                <a:uFillTx/>
                <a:latin typeface="+mn-lt"/>
                <a:ea typeface="+mn-ea"/>
                <a:cs typeface="+mn-cs"/>
              </a:rPr>
              <a:t>                                   педагог </a:t>
            </a:r>
            <a:r>
              <a:rPr kumimoji="0" lang="ru-RU" sz="1800" b="1" i="0" u="none" strike="noStrike" kern="1200" cap="none" spc="0" normalizeH="0" baseline="0" noProof="0" dirty="0" err="1" smtClean="0">
                <a:ln>
                  <a:noFill/>
                </a:ln>
                <a:effectLst/>
                <a:uLnTx/>
                <a:uFillTx/>
                <a:latin typeface="+mn-lt"/>
                <a:ea typeface="+mn-ea"/>
                <a:cs typeface="+mn-cs"/>
              </a:rPr>
              <a:t>д</a:t>
            </a:r>
            <a:r>
              <a:rPr kumimoji="0" lang="ru-RU" sz="1800" b="1" i="0" u="none" strike="noStrike" kern="1200" cap="none" spc="0" normalizeH="0" baseline="0" noProof="0" dirty="0" smtClean="0">
                <a:ln>
                  <a:noFill/>
                </a:ln>
                <a:effectLst/>
                <a:uLnTx/>
                <a:uFillTx/>
                <a:latin typeface="+mn-lt"/>
                <a:ea typeface="+mn-ea"/>
                <a:cs typeface="+mn-cs"/>
              </a:rPr>
              <a:t>/о ГСЮН</a:t>
            </a:r>
            <a:endParaRPr kumimoji="0" lang="ru-RU" sz="1800" b="1" i="0" u="none" strike="noStrike" kern="1200" cap="none" spc="0" normalizeH="0" baseline="0" noProof="0" dirty="0">
              <a:ln>
                <a:noFill/>
              </a:ln>
              <a:effectLst/>
              <a:uLnTx/>
              <a:uFillTx/>
              <a:latin typeface="+mn-lt"/>
              <a:ea typeface="+mn-ea"/>
              <a:cs typeface="+mn-cs"/>
            </a:endParaRPr>
          </a:p>
        </p:txBody>
      </p:sp>
      <p:sp>
        <p:nvSpPr>
          <p:cNvPr id="10" name="TextBox 9"/>
          <p:cNvSpPr txBox="1"/>
          <p:nvPr/>
        </p:nvSpPr>
        <p:spPr>
          <a:xfrm>
            <a:off x="3419872" y="6309320"/>
            <a:ext cx="2880320" cy="369332"/>
          </a:xfrm>
          <a:prstGeom prst="rect">
            <a:avLst/>
          </a:prstGeom>
          <a:noFill/>
        </p:spPr>
        <p:txBody>
          <a:bodyPr wrap="square" rtlCol="0">
            <a:spAutoFit/>
          </a:bodyPr>
          <a:lstStyle/>
          <a:p>
            <a:r>
              <a:rPr lang="ru-RU" b="1" dirty="0" smtClean="0"/>
              <a:t>Новокузнецк, 2012</a:t>
            </a:r>
            <a:endParaRPr lang="ru-RU" b="1" dirty="0"/>
          </a:p>
        </p:txBody>
      </p:sp>
      <p:sp>
        <p:nvSpPr>
          <p:cNvPr id="11" name="TextBox 10"/>
          <p:cNvSpPr txBox="1"/>
          <p:nvPr/>
        </p:nvSpPr>
        <p:spPr>
          <a:xfrm>
            <a:off x="3599384" y="1484784"/>
            <a:ext cx="5544616" cy="584775"/>
          </a:xfrm>
          <a:prstGeom prst="rect">
            <a:avLst/>
          </a:prstGeom>
          <a:noFill/>
        </p:spPr>
        <p:txBody>
          <a:bodyPr wrap="square" rtlCol="0">
            <a:spAutoFit/>
          </a:bodyPr>
          <a:lstStyle/>
          <a:p>
            <a:r>
              <a:rPr lang="ru-RU" sz="3200" dirty="0" smtClean="0"/>
              <a:t>      </a:t>
            </a:r>
            <a:endParaRPr lang="ru-RU" sz="3200" b="1" dirty="0">
              <a:solidFill>
                <a:schemeClr val="accent6">
                  <a:lumMod val="75000"/>
                </a:schemeClr>
              </a:solidFill>
              <a:effectLst>
                <a:outerShdw blurRad="38100" dist="38100" dir="2700000" algn="tl">
                  <a:srgbClr val="000000">
                    <a:alpha val="43137"/>
                  </a:srgbClr>
                </a:outerShdw>
              </a:effectLst>
            </a:endParaRPr>
          </a:p>
        </p:txBody>
      </p:sp>
      <p:sp>
        <p:nvSpPr>
          <p:cNvPr id="12" name="TextBox 11"/>
          <p:cNvSpPr txBox="1"/>
          <p:nvPr/>
        </p:nvSpPr>
        <p:spPr>
          <a:xfrm>
            <a:off x="4139952" y="2996952"/>
            <a:ext cx="4608512" cy="584775"/>
          </a:xfrm>
          <a:prstGeom prst="rect">
            <a:avLst/>
          </a:prstGeom>
          <a:noFill/>
        </p:spPr>
        <p:txBody>
          <a:bodyPr wrap="square" rtlCol="0">
            <a:spAutoFit/>
          </a:bodyPr>
          <a:lstStyle/>
          <a:p>
            <a:pPr algn="ctr"/>
            <a:r>
              <a:rPr lang="ru-RU" sz="3200" b="1" dirty="0" smtClean="0">
                <a:solidFill>
                  <a:schemeClr val="accent6">
                    <a:lumMod val="75000"/>
                  </a:schemeClr>
                </a:solidFill>
                <a:effectLst>
                  <a:outerShdw blurRad="38100" dist="38100" dir="2700000" algn="tl">
                    <a:srgbClr val="000000">
                      <a:alpha val="43137"/>
                    </a:srgbClr>
                  </a:outerShdw>
                </a:effectLst>
              </a:rPr>
              <a:t>ДЕНЬ ПТИЦ</a:t>
            </a:r>
            <a:endParaRPr lang="ru-RU" sz="3200" b="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altLang="en-US" dirty="0" smtClean="0"/>
              <a:t>2005 год - СОВА</a:t>
            </a:r>
            <a:endParaRPr lang="ru-RU" dirty="0"/>
          </a:p>
        </p:txBody>
      </p:sp>
      <p:sp>
        <p:nvSpPr>
          <p:cNvPr id="3" name="Содержимое 2"/>
          <p:cNvSpPr>
            <a:spLocks noGrp="1"/>
          </p:cNvSpPr>
          <p:nvPr>
            <p:ph idx="1"/>
          </p:nvPr>
        </p:nvSpPr>
        <p:spPr>
          <a:xfrm>
            <a:off x="323528" y="4281736"/>
            <a:ext cx="8604448" cy="2576264"/>
          </a:xfrm>
        </p:spPr>
        <p:txBody>
          <a:bodyPr>
            <a:normAutofit/>
          </a:bodyPr>
          <a:lstStyle/>
          <a:p>
            <a:pPr marL="0" indent="447675" algn="just">
              <a:buNone/>
            </a:pPr>
            <a:r>
              <a:rPr lang="ru-RU" sz="1800" dirty="0" smtClean="0">
                <a:effectLst>
                  <a:outerShdw blurRad="38100" dist="38100" dir="2700000" algn="tl">
                    <a:srgbClr val="000000">
                      <a:alpha val="43137"/>
                    </a:srgbClr>
                  </a:outerShdw>
                </a:effectLst>
              </a:rPr>
              <a:t>Отряд хищных птиц, включающий более 420 крупных и средней величины видов, в основном ночных птиц, распространённых во всех странах света. Глаза сов очень велики и смотрят прямо вперёд, соответственно положению глазниц на передней стороне лицевых частей черепа, то есть двигать глазами, как человек, сова не может. Глаза сов неподвижно стоят на месте в течение всей их жизни. Мир для сов представляется черно-белым. Вопреки бытующему мнению, что совы ничего не видят днём, глаза сов не так чувствительны к дневному свету.</a:t>
            </a:r>
            <a:endParaRPr lang="ru-RU" sz="1800" dirty="0">
              <a:effectLst>
                <a:outerShdw blurRad="38100" dist="38100" dir="2700000" algn="tl">
                  <a:srgbClr val="000000">
                    <a:alpha val="43137"/>
                  </a:srgbClr>
                </a:outerShdw>
              </a:effectLst>
            </a:endParaRPr>
          </a:p>
        </p:txBody>
      </p:sp>
      <p:pic>
        <p:nvPicPr>
          <p:cNvPr id="5" name="УШАСТАЯ СОВА[1].wmv">
            <a:hlinkClick r:id="" action="ppaction://media"/>
          </p:cNvPr>
          <p:cNvPicPr>
            <a:picLocks noRot="1" noChangeAspect="1"/>
          </p:cNvPicPr>
          <p:nvPr>
            <a:videoFile r:link="rId1"/>
          </p:nvPr>
        </p:nvPicPr>
        <p:blipFill>
          <a:blip r:embed="rId3" cstate="print"/>
          <a:stretch>
            <a:fillRect/>
          </a:stretch>
        </p:blipFill>
        <p:spPr>
          <a:xfrm>
            <a:off x="2771800" y="1340768"/>
            <a:ext cx="3744416" cy="2808312"/>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3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2006 год - ЧАЙКА</a:t>
            </a:r>
            <a:endParaRPr lang="ru-RU" dirty="0"/>
          </a:p>
        </p:txBody>
      </p:sp>
      <p:sp>
        <p:nvSpPr>
          <p:cNvPr id="5" name="Прямоугольник 4"/>
          <p:cNvSpPr/>
          <p:nvPr/>
        </p:nvSpPr>
        <p:spPr>
          <a:xfrm>
            <a:off x="251520" y="4581128"/>
            <a:ext cx="8640960" cy="1754326"/>
          </a:xfrm>
          <a:prstGeom prst="rect">
            <a:avLst/>
          </a:prstGeom>
        </p:spPr>
        <p:txBody>
          <a:bodyPr wrap="square">
            <a:spAutoFit/>
          </a:bodyPr>
          <a:lstStyle/>
          <a:p>
            <a:pPr indent="354013" algn="just"/>
            <a:r>
              <a:rPr lang="ru-RU" dirty="0" smtClean="0">
                <a:effectLst>
                  <a:outerShdw blurRad="38100" dist="38100" dir="2700000" algn="tl">
                    <a:srgbClr val="000000">
                      <a:alpha val="43137"/>
                    </a:srgbClr>
                  </a:outerShdw>
                </a:effectLst>
              </a:rPr>
              <a:t>Чайки представляют собой довольно единообразную группу птиц, члены которой хорошо узнаваемы и порой трудно </a:t>
            </a:r>
            <a:r>
              <a:rPr lang="ru-RU" dirty="0" err="1" smtClean="0">
                <a:effectLst>
                  <a:outerShdw blurRad="38100" dist="38100" dir="2700000" algn="tl">
                    <a:srgbClr val="000000">
                      <a:alpha val="43137"/>
                    </a:srgbClr>
                  </a:outerShdw>
                </a:effectLst>
              </a:rPr>
              <a:t>отличимы</a:t>
            </a:r>
            <a:r>
              <a:rPr lang="ru-RU" dirty="0" smtClean="0">
                <a:effectLst>
                  <a:outerShdw blurRad="38100" dist="38100" dir="2700000" algn="tl">
                    <a:srgbClr val="000000">
                      <a:alpha val="43137"/>
                    </a:srgbClr>
                  </a:outerShdw>
                </a:effectLst>
              </a:rPr>
              <a:t> друг от друга. Их характерными признаками служат массивное тело, длинные изогнутые крылья, средней длины, массивный и слегка загнутый вниз клюв и хорошо развитые плавательные перепонки на ногах. Чайки широко распространены в мире, в том числе и в приполярных широтах. </a:t>
            </a:r>
            <a:endParaRPr lang="ru-RU" dirty="0">
              <a:effectLst>
                <a:outerShdw blurRad="38100" dist="38100" dir="2700000" algn="tl">
                  <a:srgbClr val="000000">
                    <a:alpha val="43137"/>
                  </a:srgbClr>
                </a:outerShdw>
              </a:effectLst>
            </a:endParaRPr>
          </a:p>
        </p:txBody>
      </p:sp>
      <p:pic>
        <p:nvPicPr>
          <p:cNvPr id="8" name="чайка.wmv">
            <a:hlinkClick r:id="" action="ppaction://media"/>
          </p:cNvPr>
          <p:cNvPicPr>
            <a:picLocks noGrp="1" noRot="1" noChangeAspect="1"/>
          </p:cNvPicPr>
          <p:nvPr>
            <p:ph idx="1"/>
            <a:videoFile r:link="rId1"/>
          </p:nvPr>
        </p:nvPicPr>
        <p:blipFill>
          <a:blip r:embed="rId3" cstate="print"/>
          <a:stretch>
            <a:fillRect/>
          </a:stretch>
        </p:blipFill>
        <p:spPr>
          <a:xfrm>
            <a:off x="2627784" y="1268760"/>
            <a:ext cx="3727301" cy="2981841"/>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6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2007 год - ЗИМОРОДОК </a:t>
            </a:r>
            <a:endParaRPr lang="ru-RU" dirty="0"/>
          </a:p>
        </p:txBody>
      </p:sp>
      <p:sp>
        <p:nvSpPr>
          <p:cNvPr id="5" name="Прямоугольник 4"/>
          <p:cNvSpPr/>
          <p:nvPr/>
        </p:nvSpPr>
        <p:spPr>
          <a:xfrm>
            <a:off x="0" y="5085184"/>
            <a:ext cx="8892480" cy="1200329"/>
          </a:xfrm>
          <a:prstGeom prst="rect">
            <a:avLst/>
          </a:prstGeom>
        </p:spPr>
        <p:txBody>
          <a:bodyPr wrap="square">
            <a:spAutoFit/>
          </a:bodyPr>
          <a:lstStyle/>
          <a:p>
            <a:pPr indent="447675" algn="just"/>
            <a:r>
              <a:rPr lang="ru-RU" dirty="0" smtClean="0">
                <a:effectLst>
                  <a:outerShdw blurRad="38100" dist="38100" dir="2700000" algn="tl">
                    <a:srgbClr val="000000">
                      <a:alpha val="43137"/>
                    </a:srgbClr>
                  </a:outerShdw>
                </a:effectLst>
              </a:rPr>
              <a:t>У зимородка очень строгие требования к жизни: чистый водоем с проточной водой (не мелкий, но и не глубокий), обрыв и заросшие берега. Зимородки не любят близкого соседства с другими птицами. Численность зимородков в настоящее время сокращается из-за хозяйственной деятельности человека.</a:t>
            </a:r>
            <a:endParaRPr lang="ru-RU" dirty="0">
              <a:effectLst>
                <a:outerShdw blurRad="38100" dist="38100" dir="2700000" algn="tl">
                  <a:srgbClr val="000000">
                    <a:alpha val="43137"/>
                  </a:srgbClr>
                </a:outerShdw>
              </a:effectLst>
            </a:endParaRPr>
          </a:p>
        </p:txBody>
      </p:sp>
      <p:pic>
        <p:nvPicPr>
          <p:cNvPr id="7" name="ЗИМОРОДОК.wmv">
            <a:hlinkClick r:id="" action="ppaction://media"/>
          </p:cNvPr>
          <p:cNvPicPr>
            <a:picLocks noGrp="1" noRot="1" noChangeAspect="1"/>
          </p:cNvPicPr>
          <p:nvPr>
            <p:ph idx="1"/>
            <a:videoFile r:link="rId1"/>
          </p:nvPr>
        </p:nvPicPr>
        <p:blipFill>
          <a:blip r:embed="rId3" cstate="print"/>
          <a:stretch>
            <a:fillRect/>
          </a:stretch>
        </p:blipFill>
        <p:spPr>
          <a:xfrm>
            <a:off x="2411760" y="1340768"/>
            <a:ext cx="4320481" cy="3168353"/>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2008 год - СНЕГИРЬ </a:t>
            </a:r>
            <a:endParaRPr lang="ru-RU" dirty="0"/>
          </a:p>
        </p:txBody>
      </p:sp>
      <p:sp>
        <p:nvSpPr>
          <p:cNvPr id="5" name="Прямоугольник 4"/>
          <p:cNvSpPr/>
          <p:nvPr/>
        </p:nvSpPr>
        <p:spPr>
          <a:xfrm>
            <a:off x="251520" y="4437112"/>
            <a:ext cx="8640960" cy="2031325"/>
          </a:xfrm>
          <a:prstGeom prst="rect">
            <a:avLst/>
          </a:prstGeom>
        </p:spPr>
        <p:txBody>
          <a:bodyPr wrap="square">
            <a:spAutoFit/>
          </a:bodyPr>
          <a:lstStyle/>
          <a:p>
            <a:pPr indent="354013" algn="just"/>
            <a:r>
              <a:rPr lang="ru-RU" dirty="0" smtClean="0">
                <a:effectLst>
                  <a:outerShdw blurRad="38100" dist="38100" dir="2700000" algn="tl">
                    <a:srgbClr val="000000">
                      <a:alpha val="43137"/>
                    </a:srgbClr>
                  </a:outerShdw>
                </a:effectLst>
              </a:rPr>
              <a:t>Снегирь живёт в лесах с густым подлеском, также его можно встретить в садах и парках городов (особенно во время кочёвок). Летом птица обитает как в густых лесах, так и в редколесьях, но заметить её удаётся редко. У самцов снегирей грудка розовато-красного цвета, у самок — буровато-серого. Питается снегирь преимущественно семенами, почками и ягодами. Кормясь ягодами, выедает из них семена, оставляя мякоть. Птенцов выкармливает в основном растительными кормами, добавляя насекомых, паукообразных и ягоду. </a:t>
            </a:r>
            <a:endParaRPr lang="ru-RU" dirty="0">
              <a:effectLst>
                <a:outerShdw blurRad="38100" dist="38100" dir="2700000" algn="tl">
                  <a:srgbClr val="000000">
                    <a:alpha val="43137"/>
                  </a:srgbClr>
                </a:outerShdw>
              </a:effectLst>
            </a:endParaRPr>
          </a:p>
        </p:txBody>
      </p:sp>
      <p:pic>
        <p:nvPicPr>
          <p:cNvPr id="7" name="СНЕГИРЬ.wmv">
            <a:hlinkClick r:id="" action="ppaction://media"/>
          </p:cNvPr>
          <p:cNvPicPr>
            <a:picLocks noGrp="1" noRot="1" noChangeAspect="1"/>
          </p:cNvPicPr>
          <p:nvPr>
            <p:ph idx="1"/>
            <a:videoFile r:link="rId1"/>
          </p:nvPr>
        </p:nvPicPr>
        <p:blipFill>
          <a:blip r:embed="rId3" cstate="print"/>
          <a:stretch>
            <a:fillRect/>
          </a:stretch>
        </p:blipFill>
        <p:spPr>
          <a:xfrm>
            <a:off x="2555776" y="1340768"/>
            <a:ext cx="3960440" cy="297033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57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936104"/>
          </a:xfrm>
        </p:spPr>
        <p:txBody>
          <a:bodyPr>
            <a:normAutofit fontScale="90000"/>
          </a:bodyPr>
          <a:lstStyle/>
          <a:p>
            <a:r>
              <a:rPr lang="ru-RU" dirty="0" smtClean="0"/>
              <a:t/>
            </a:r>
            <a:br>
              <a:rPr lang="ru-RU" dirty="0" smtClean="0"/>
            </a:br>
            <a:r>
              <a:rPr lang="ru-RU" dirty="0" smtClean="0"/>
              <a:t>2009 год- ЛЕБЕДЬ </a:t>
            </a:r>
            <a:br>
              <a:rPr lang="ru-RU" dirty="0" smtClean="0"/>
            </a:br>
            <a:endParaRPr lang="ru-RU" dirty="0"/>
          </a:p>
        </p:txBody>
      </p:sp>
      <p:sp>
        <p:nvSpPr>
          <p:cNvPr id="5" name="Прямоугольник 4"/>
          <p:cNvSpPr/>
          <p:nvPr/>
        </p:nvSpPr>
        <p:spPr>
          <a:xfrm>
            <a:off x="251520" y="4365104"/>
            <a:ext cx="8640960" cy="1754326"/>
          </a:xfrm>
          <a:prstGeom prst="rect">
            <a:avLst/>
          </a:prstGeom>
        </p:spPr>
        <p:txBody>
          <a:bodyPr wrap="square">
            <a:spAutoFit/>
          </a:bodyPr>
          <a:lstStyle/>
          <a:p>
            <a:pPr indent="354013" algn="just"/>
            <a:r>
              <a:rPr lang="ru-RU" dirty="0" smtClean="0">
                <a:effectLst>
                  <a:outerShdw blurRad="38100" dist="38100" dir="2700000" algn="tl">
                    <a:srgbClr val="000000">
                      <a:alpha val="43137"/>
                    </a:srgbClr>
                  </a:outerShdw>
                </a:effectLst>
              </a:rPr>
              <a:t>Самок и самцов внешне весьма трудно различить. Лебедей от гусей отличает более длинная шея, позволяющая в более глубоких водах обыскивать дно в поисках пищи, а также их величина, по которой они являются самыми крупными водными птицами. </a:t>
            </a:r>
          </a:p>
          <a:p>
            <a:pPr algn="just"/>
            <a:r>
              <a:rPr lang="ru-RU" dirty="0" smtClean="0">
                <a:effectLst>
                  <a:outerShdw blurRad="38100" dist="38100" dir="2700000" algn="tl">
                    <a:srgbClr val="000000">
                      <a:alpha val="43137"/>
                    </a:srgbClr>
                  </a:outerShdw>
                </a:effectLst>
              </a:rPr>
              <a:t>Потомство выращивается обоими родителями, опекающими детёнышей в течение 1-2 лет после рождения.</a:t>
            </a:r>
            <a:endParaRPr lang="ru-RU" dirty="0">
              <a:effectLst>
                <a:outerShdw blurRad="38100" dist="38100" dir="2700000" algn="tl">
                  <a:srgbClr val="000000">
                    <a:alpha val="43137"/>
                  </a:srgbClr>
                </a:outerShdw>
              </a:effectLst>
            </a:endParaRPr>
          </a:p>
        </p:txBody>
      </p:sp>
      <p:pic>
        <p:nvPicPr>
          <p:cNvPr id="10" name="Лебедь.wmv">
            <a:hlinkClick r:id="" action="ppaction://media"/>
          </p:cNvPr>
          <p:cNvPicPr>
            <a:picLocks noGrp="1" noRot="1" noChangeAspect="1"/>
          </p:cNvPicPr>
          <p:nvPr>
            <p:ph idx="1"/>
            <a:videoFile r:link="rId1"/>
          </p:nvPr>
        </p:nvPicPr>
        <p:blipFill>
          <a:blip r:embed="rId3" cstate="print"/>
          <a:stretch>
            <a:fillRect/>
          </a:stretch>
        </p:blipFill>
        <p:spPr>
          <a:xfrm>
            <a:off x="2555776" y="1196752"/>
            <a:ext cx="3783020" cy="2581523"/>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18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2010 год – ЧИБИС</a:t>
            </a:r>
            <a:endParaRPr lang="ru-RU" dirty="0"/>
          </a:p>
        </p:txBody>
      </p:sp>
      <p:sp>
        <p:nvSpPr>
          <p:cNvPr id="5" name="Прямоугольник 4"/>
          <p:cNvSpPr/>
          <p:nvPr/>
        </p:nvSpPr>
        <p:spPr>
          <a:xfrm>
            <a:off x="0" y="4725144"/>
            <a:ext cx="9144000" cy="1754326"/>
          </a:xfrm>
          <a:prstGeom prst="rect">
            <a:avLst/>
          </a:prstGeom>
        </p:spPr>
        <p:txBody>
          <a:bodyPr wrap="square">
            <a:spAutoFit/>
          </a:bodyPr>
          <a:lstStyle/>
          <a:p>
            <a:pPr indent="447675" algn="just"/>
            <a:endParaRPr lang="ru-RU" dirty="0" smtClean="0">
              <a:effectLst>
                <a:outerShdw blurRad="38100" dist="38100" dir="2700000" algn="tl">
                  <a:srgbClr val="000000">
                    <a:alpha val="43137"/>
                  </a:srgbClr>
                </a:outerShdw>
              </a:effectLst>
            </a:endParaRPr>
          </a:p>
          <a:p>
            <a:pPr indent="447675" algn="just"/>
            <a:r>
              <a:rPr lang="ru-RU" dirty="0" smtClean="0">
                <a:effectLst>
                  <a:outerShdw blurRad="38100" dist="38100" dir="2700000" algn="tl">
                    <a:srgbClr val="000000">
                      <a:alpha val="43137"/>
                    </a:srgbClr>
                  </a:outerShdw>
                </a:effectLst>
              </a:rPr>
              <a:t>Чибис — прекрасный летун, и самцы во время брачного периода развлекают самок воздушными играми. Гнездо устраивается в ямочке на земле, которая выстилается очень скудно растительными веществами. Птенцы прекрасно умеют прятаться при приближении опасности. Питается чибис различными беспозвоночными, преимущественно жуками и их личинками.</a:t>
            </a:r>
            <a:endParaRPr lang="ru-RU" dirty="0">
              <a:effectLst>
                <a:outerShdw blurRad="38100" dist="38100" dir="2700000" algn="tl">
                  <a:srgbClr val="000000">
                    <a:alpha val="43137"/>
                  </a:srgbClr>
                </a:outerShdw>
              </a:effectLst>
            </a:endParaRPr>
          </a:p>
        </p:txBody>
      </p:sp>
      <p:pic>
        <p:nvPicPr>
          <p:cNvPr id="8" name="чибис..wmv">
            <a:hlinkClick r:id="" action="ppaction://media"/>
          </p:cNvPr>
          <p:cNvPicPr>
            <a:picLocks noGrp="1" noRot="1" noChangeAspect="1"/>
          </p:cNvPicPr>
          <p:nvPr>
            <p:ph idx="1"/>
            <a:videoFile r:link="rId1"/>
          </p:nvPr>
        </p:nvPicPr>
        <p:blipFill>
          <a:blip r:embed="rId3" cstate="print"/>
          <a:stretch>
            <a:fillRect/>
          </a:stretch>
        </p:blipFill>
        <p:spPr>
          <a:xfrm>
            <a:off x="2483768" y="1412776"/>
            <a:ext cx="4320480" cy="324036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ffectLst>
                  <a:outerShdw blurRad="38100" dist="38100" dir="2700000" algn="tl">
                    <a:srgbClr val="000000">
                      <a:alpha val="43137"/>
                    </a:srgbClr>
                  </a:outerShdw>
                </a:effectLst>
              </a:rPr>
              <a:t>2011 год – БЕЛАЯ ТРЯСОГУСКА</a:t>
            </a:r>
            <a:endParaRPr lang="ru-RU" dirty="0">
              <a:effectLst>
                <a:outerShdw blurRad="38100" dist="38100" dir="2700000" algn="tl">
                  <a:srgbClr val="000000">
                    <a:alpha val="43137"/>
                  </a:srgbClr>
                </a:outerShdw>
              </a:effectLst>
            </a:endParaRPr>
          </a:p>
        </p:txBody>
      </p:sp>
      <p:sp>
        <p:nvSpPr>
          <p:cNvPr id="5" name="Прямоугольник 4"/>
          <p:cNvSpPr/>
          <p:nvPr/>
        </p:nvSpPr>
        <p:spPr>
          <a:xfrm>
            <a:off x="0" y="4869160"/>
            <a:ext cx="9144000" cy="1477328"/>
          </a:xfrm>
          <a:prstGeom prst="rect">
            <a:avLst/>
          </a:prstGeom>
        </p:spPr>
        <p:txBody>
          <a:bodyPr wrap="square">
            <a:spAutoFit/>
          </a:bodyPr>
          <a:lstStyle/>
          <a:p>
            <a:r>
              <a:rPr lang="ru-RU" dirty="0" smtClean="0"/>
              <a:t>    </a:t>
            </a:r>
            <a:r>
              <a:rPr lang="ru-RU" dirty="0" smtClean="0">
                <a:effectLst>
                  <a:outerShdw blurRad="38100" dist="38100" dir="2700000" algn="tl">
                    <a:srgbClr val="000000">
                      <a:alpha val="43137"/>
                    </a:srgbClr>
                  </a:outerShdw>
                </a:effectLst>
              </a:rPr>
              <a:t>Трясогузки — перелётные птицы.</a:t>
            </a:r>
          </a:p>
          <a:p>
            <a:r>
              <a:rPr lang="ru-RU" dirty="0" smtClean="0">
                <a:effectLst>
                  <a:outerShdw blurRad="38100" dist="38100" dir="2700000" algn="tl">
                    <a:srgbClr val="000000">
                      <a:alpha val="43137"/>
                    </a:srgbClr>
                  </a:outerShdw>
                </a:effectLst>
              </a:rPr>
              <a:t>Большинство трясогузок держится возле воды отдельными семьями или небольшими стайками; гнездятся трясогузки на земле или в дуплах.</a:t>
            </a:r>
          </a:p>
          <a:p>
            <a:r>
              <a:rPr lang="ru-RU" dirty="0" smtClean="0">
                <a:effectLst>
                  <a:outerShdw blurRad="38100" dist="38100" dir="2700000" algn="tl">
                    <a:srgbClr val="000000">
                      <a:alpha val="43137"/>
                    </a:srgbClr>
                  </a:outerShdw>
                </a:effectLst>
              </a:rPr>
              <a:t>В отличие от большинства мелких птиц по земле передвигается не прыжками, а бегом.</a:t>
            </a:r>
            <a:endParaRPr lang="ru-RU" dirty="0">
              <a:effectLst>
                <a:outerShdw blurRad="38100" dist="38100" dir="2700000" algn="tl">
                  <a:srgbClr val="000000">
                    <a:alpha val="43137"/>
                  </a:srgbClr>
                </a:outerShdw>
              </a:effectLst>
            </a:endParaRPr>
          </a:p>
        </p:txBody>
      </p:sp>
      <p:pic>
        <p:nvPicPr>
          <p:cNvPr id="8" name="Белая трясогузка.wmv">
            <a:hlinkClick r:id="" action="ppaction://media"/>
          </p:cNvPr>
          <p:cNvPicPr>
            <a:picLocks noGrp="1" noRot="1" noChangeAspect="1"/>
          </p:cNvPicPr>
          <p:nvPr>
            <p:ph idx="1"/>
            <a:videoFile r:link="rId1"/>
          </p:nvPr>
        </p:nvPicPr>
        <p:blipFill>
          <a:blip r:embed="rId3" cstate="print"/>
          <a:stretch>
            <a:fillRect/>
          </a:stretch>
        </p:blipFill>
        <p:spPr>
          <a:xfrm>
            <a:off x="2627784" y="1340768"/>
            <a:ext cx="3870176" cy="295663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2012 год - ВАРАКУШКА </a:t>
            </a:r>
            <a:endParaRPr lang="ru-RU" dirty="0"/>
          </a:p>
        </p:txBody>
      </p:sp>
      <p:sp>
        <p:nvSpPr>
          <p:cNvPr id="4" name="Прямоугольник 3"/>
          <p:cNvSpPr/>
          <p:nvPr/>
        </p:nvSpPr>
        <p:spPr>
          <a:xfrm>
            <a:off x="251520" y="4797152"/>
            <a:ext cx="8568952" cy="1754326"/>
          </a:xfrm>
          <a:prstGeom prst="rect">
            <a:avLst/>
          </a:prstGeom>
        </p:spPr>
        <p:txBody>
          <a:bodyPr wrap="square">
            <a:spAutoFit/>
          </a:bodyPr>
          <a:lstStyle/>
          <a:p>
            <a:pPr indent="354013" algn="just"/>
            <a:r>
              <a:rPr lang="ru-RU" dirty="0" smtClean="0">
                <a:effectLst>
                  <a:outerShdw blurRad="38100" dist="38100" dir="2700000" algn="tl">
                    <a:srgbClr val="000000">
                      <a:alpha val="43137"/>
                    </a:srgbClr>
                  </a:outerShdw>
                </a:effectLst>
              </a:rPr>
              <a:t>Гнездится на земле. Гнёзда вьют только из травы, иногда снаружи обкладывают мхом. Осенняя миграция начинается в середине августа и заканчивается к середине сентября. Летят варакушки поодиночке, стай не образуют. Птицы независимо друг от друга, но в одном направлении, перелетают от одних зарослей кустарника к другим, стараясь придерживаться речных пойм.</a:t>
            </a:r>
            <a:endParaRPr lang="ru-RU" dirty="0">
              <a:effectLst>
                <a:outerShdw blurRad="38100" dist="38100" dir="2700000" algn="tl">
                  <a:srgbClr val="000000">
                    <a:alpha val="43137"/>
                  </a:srgbClr>
                </a:outerShdw>
              </a:effectLst>
            </a:endParaRPr>
          </a:p>
        </p:txBody>
      </p:sp>
      <p:pic>
        <p:nvPicPr>
          <p:cNvPr id="7" name="Bluethroat singing in Dividalen, варокушка.wmv">
            <a:hlinkClick r:id="" action="ppaction://media"/>
          </p:cNvPr>
          <p:cNvPicPr>
            <a:picLocks noGrp="1" noRot="1" noChangeAspect="1"/>
          </p:cNvPicPr>
          <p:nvPr>
            <p:ph idx="1"/>
            <a:videoFile r:link="rId1"/>
          </p:nvPr>
        </p:nvPicPr>
        <p:blipFill>
          <a:blip r:embed="rId3" cstate="print"/>
          <a:stretch>
            <a:fillRect/>
          </a:stretch>
        </p:blipFill>
        <p:spPr>
          <a:xfrm>
            <a:off x="2051720" y="1412776"/>
            <a:ext cx="4892988" cy="309634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9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2013 год – ОРЛАН- БЕЛОХВОСТ </a:t>
            </a:r>
            <a:endParaRPr lang="ru-RU" dirty="0"/>
          </a:p>
        </p:txBody>
      </p:sp>
      <p:pic>
        <p:nvPicPr>
          <p:cNvPr id="6" name="ОРЛАН.wmv">
            <a:hlinkClick r:id="" action="ppaction://media"/>
          </p:cNvPr>
          <p:cNvPicPr>
            <a:picLocks noGrp="1" noRot="1" noChangeAspect="1"/>
          </p:cNvPicPr>
          <p:nvPr>
            <p:ph idx="1"/>
            <a:videoFile r:link="rId1"/>
          </p:nvPr>
        </p:nvPicPr>
        <p:blipFill>
          <a:blip r:embed="rId3" cstate="print"/>
          <a:stretch>
            <a:fillRect/>
          </a:stretch>
        </p:blipFill>
        <p:spPr>
          <a:xfrm>
            <a:off x="1524000" y="1576388"/>
            <a:ext cx="6096000" cy="45720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0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692696"/>
            <a:ext cx="8568952" cy="5688632"/>
          </a:xfrm>
        </p:spPr>
        <p:txBody>
          <a:bodyPr>
            <a:noAutofit/>
          </a:bodyPr>
          <a:lstStyle/>
          <a:p>
            <a:pPr marL="0" indent="0" algn="just">
              <a:buNone/>
            </a:pPr>
            <a:r>
              <a:rPr lang="ru-RU" sz="2250" dirty="0" smtClean="0"/>
              <a:t>      </a:t>
            </a:r>
            <a:r>
              <a:rPr lang="ru-RU" sz="1800" dirty="0" smtClean="0"/>
              <a:t>Издавна и по-разному складывались взаимоотношения человека и птиц. Много было истреблено пернатых. На сегодняшний день безвозвратно исчезли 160 видов пернатых. Вследствие деятельности человека в разное время прекратили свое существование: бескрылая гагара, хохлатая пеганка, эпиорнис, более 20 подвидов </a:t>
            </a:r>
            <a:r>
              <a:rPr lang="ru-RU" sz="1800" dirty="0" err="1" smtClean="0"/>
              <a:t>моа</a:t>
            </a:r>
            <a:r>
              <a:rPr lang="ru-RU" sz="1800" dirty="0" smtClean="0"/>
              <a:t>, дронты, </a:t>
            </a:r>
            <a:r>
              <a:rPr lang="ru-RU" sz="1800" dirty="0" err="1" smtClean="0"/>
              <a:t>лабрадорская</a:t>
            </a:r>
            <a:r>
              <a:rPr lang="ru-RU" sz="1800" dirty="0" smtClean="0"/>
              <a:t> гага, </a:t>
            </a:r>
            <a:r>
              <a:rPr lang="ru-RU" sz="1800" dirty="0" err="1" smtClean="0"/>
              <a:t>каролинский</a:t>
            </a:r>
            <a:r>
              <a:rPr lang="ru-RU" sz="1800" dirty="0" smtClean="0"/>
              <a:t> попугай и 10 видов других попугаев, 25 видов семейства воробьиных, 4 вида скворцов … </a:t>
            </a:r>
          </a:p>
        </p:txBody>
      </p:sp>
      <p:pic>
        <p:nvPicPr>
          <p:cNvPr id="4" name="Рисунок 3"/>
          <p:cNvPicPr/>
          <p:nvPr/>
        </p:nvPicPr>
        <p:blipFill>
          <a:blip r:embed="rId2" cstate="print"/>
          <a:srcRect/>
          <a:stretch>
            <a:fillRect/>
          </a:stretch>
        </p:blipFill>
        <p:spPr bwMode="auto">
          <a:xfrm>
            <a:off x="6948264" y="3356992"/>
            <a:ext cx="1407160" cy="2571750"/>
          </a:xfrm>
          <a:prstGeom prst="rect">
            <a:avLst/>
          </a:prstGeom>
          <a:noFill/>
          <a:ln w="9525">
            <a:noFill/>
            <a:miter lim="800000"/>
            <a:headEnd/>
            <a:tailEnd/>
          </a:ln>
        </p:spPr>
      </p:pic>
      <p:pic>
        <p:nvPicPr>
          <p:cNvPr id="4098" name="Picture 2" descr="Shiryou k.jpg"/>
          <p:cNvPicPr>
            <a:picLocks noChangeAspect="1" noChangeArrowheads="1"/>
          </p:cNvPicPr>
          <p:nvPr/>
        </p:nvPicPr>
        <p:blipFill>
          <a:blip r:embed="rId3" cstate="print"/>
          <a:srcRect/>
          <a:stretch>
            <a:fillRect/>
          </a:stretch>
        </p:blipFill>
        <p:spPr bwMode="auto">
          <a:xfrm>
            <a:off x="395536" y="3573016"/>
            <a:ext cx="2830862" cy="2160240"/>
          </a:xfrm>
          <a:prstGeom prst="rect">
            <a:avLst/>
          </a:prstGeom>
          <a:noFill/>
        </p:spPr>
      </p:pic>
      <p:sp>
        <p:nvSpPr>
          <p:cNvPr id="6" name="Прямоугольник 5"/>
          <p:cNvSpPr/>
          <p:nvPr/>
        </p:nvSpPr>
        <p:spPr>
          <a:xfrm>
            <a:off x="755576" y="6021288"/>
            <a:ext cx="2021644" cy="369332"/>
          </a:xfrm>
          <a:prstGeom prst="rect">
            <a:avLst/>
          </a:prstGeom>
        </p:spPr>
        <p:txBody>
          <a:bodyPr wrap="none">
            <a:spAutoFit/>
          </a:bodyPr>
          <a:lstStyle/>
          <a:p>
            <a:r>
              <a:rPr lang="ru-RU" dirty="0" smtClean="0"/>
              <a:t>Хохлатая пеганка</a:t>
            </a:r>
            <a:endParaRPr lang="ru-RU" dirty="0"/>
          </a:p>
        </p:txBody>
      </p:sp>
      <p:sp>
        <p:nvSpPr>
          <p:cNvPr id="7" name="Прямоугольник 6"/>
          <p:cNvSpPr/>
          <p:nvPr/>
        </p:nvSpPr>
        <p:spPr>
          <a:xfrm>
            <a:off x="4644008" y="6021288"/>
            <a:ext cx="1013419" cy="369332"/>
          </a:xfrm>
          <a:prstGeom prst="rect">
            <a:avLst/>
          </a:prstGeom>
        </p:spPr>
        <p:txBody>
          <a:bodyPr wrap="none">
            <a:spAutoFit/>
          </a:bodyPr>
          <a:lstStyle/>
          <a:p>
            <a:r>
              <a:rPr lang="ru-RU" dirty="0" smtClean="0"/>
              <a:t>Дронты</a:t>
            </a:r>
            <a:endParaRPr lang="ru-RU" dirty="0"/>
          </a:p>
        </p:txBody>
      </p:sp>
      <p:sp>
        <p:nvSpPr>
          <p:cNvPr id="4099" name="Rectangle 3"/>
          <p:cNvSpPr>
            <a:spLocks noChangeArrowheads="1"/>
          </p:cNvSpPr>
          <p:nvPr/>
        </p:nvSpPr>
        <p:spPr bwMode="auto">
          <a:xfrm>
            <a:off x="6876256" y="6021288"/>
            <a:ext cx="226774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Стриж салангана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101" name="Picture 5" descr="Дронты (лат. Raphidae) (англ. Dodo)"/>
          <p:cNvPicPr>
            <a:picLocks noChangeAspect="1" noChangeArrowheads="1"/>
          </p:cNvPicPr>
          <p:nvPr/>
        </p:nvPicPr>
        <p:blipFill>
          <a:blip r:embed="rId4" cstate="print"/>
          <a:srcRect/>
          <a:stretch>
            <a:fillRect/>
          </a:stretch>
        </p:blipFill>
        <p:spPr bwMode="auto">
          <a:xfrm>
            <a:off x="3995936" y="3356992"/>
            <a:ext cx="2358146" cy="2592288"/>
          </a:xfrm>
          <a:prstGeom prst="rect">
            <a:avLst/>
          </a:prstGeom>
          <a:noFill/>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692696"/>
            <a:ext cx="7772400" cy="1470025"/>
          </a:xfrm>
        </p:spPr>
        <p:txBody>
          <a:bodyPr/>
          <a:lstStyle/>
          <a:p>
            <a:pPr algn="ctr"/>
            <a:r>
              <a:rPr lang="ru-RU" dirty="0" smtClean="0">
                <a:solidFill>
                  <a:schemeClr val="accent2">
                    <a:lumMod val="60000"/>
                    <a:lumOff val="40000"/>
                  </a:schemeClr>
                </a:solidFill>
                <a:effectLst>
                  <a:outerShdw blurRad="38100" dist="38100" dir="2700000" algn="tl">
                    <a:srgbClr val="000000">
                      <a:alpha val="43137"/>
                    </a:srgbClr>
                  </a:outerShdw>
                </a:effectLst>
                <a:latin typeface="a_CooperBlackNr" pitchFamily="18" charset="-52"/>
              </a:rPr>
              <a:t>ДЕНЬ ПТИЦ</a:t>
            </a:r>
            <a:endParaRPr lang="ru-RU" dirty="0">
              <a:solidFill>
                <a:schemeClr val="accent2">
                  <a:lumMod val="60000"/>
                  <a:lumOff val="40000"/>
                </a:schemeClr>
              </a:solidFill>
              <a:effectLst>
                <a:outerShdw blurRad="38100" dist="38100" dir="2700000" algn="tl">
                  <a:srgbClr val="000000">
                    <a:alpha val="43137"/>
                  </a:srgbClr>
                </a:outerShdw>
              </a:effectLst>
              <a:latin typeface="a_CooperBlackNr" pitchFamily="18" charset="-52"/>
            </a:endParaRPr>
          </a:p>
        </p:txBody>
      </p:sp>
      <p:sp>
        <p:nvSpPr>
          <p:cNvPr id="3" name="Подзаголовок 2"/>
          <p:cNvSpPr>
            <a:spLocks noGrp="1"/>
          </p:cNvSpPr>
          <p:nvPr>
            <p:ph type="subTitle" idx="1"/>
          </p:nvPr>
        </p:nvSpPr>
        <p:spPr/>
        <p:txBody>
          <a:bodyPr/>
          <a:lstStyle/>
          <a:p>
            <a:endParaRPr lang="ru-RU" dirty="0"/>
          </a:p>
        </p:txBody>
      </p:sp>
      <p:pic>
        <p:nvPicPr>
          <p:cNvPr id="4" name="Рисунок 3" descr="3656367.jpg"/>
          <p:cNvPicPr>
            <a:picLocks noChangeAspect="1"/>
          </p:cNvPicPr>
          <p:nvPr/>
        </p:nvPicPr>
        <p:blipFill>
          <a:blip r:embed="rId2" cstate="print"/>
          <a:srcRect b="3801"/>
          <a:stretch>
            <a:fillRect/>
          </a:stretch>
        </p:blipFill>
        <p:spPr>
          <a:xfrm>
            <a:off x="0" y="0"/>
            <a:ext cx="9144000" cy="6597352"/>
          </a:xfrm>
          <a:prstGeom prst="rect">
            <a:avLst/>
          </a:prstGeom>
        </p:spPr>
      </p:pic>
      <p:sp>
        <p:nvSpPr>
          <p:cNvPr id="5" name="Прямоугольник 4"/>
          <p:cNvSpPr/>
          <p:nvPr/>
        </p:nvSpPr>
        <p:spPr>
          <a:xfrm>
            <a:off x="4211960" y="2420888"/>
            <a:ext cx="4572000" cy="2554545"/>
          </a:xfrm>
          <a:prstGeom prst="rect">
            <a:avLst/>
          </a:prstGeom>
        </p:spPr>
        <p:txBody>
          <a:bodyPr wrap="square">
            <a:spAutoFit/>
          </a:bodyPr>
          <a:lstStyle/>
          <a:p>
            <a:pPr marL="93663" indent="0" algn="just">
              <a:buNone/>
            </a:pPr>
            <a:r>
              <a:rPr lang="ru-RU" sz="2000" b="1" dirty="0" smtClean="0"/>
              <a:t>Цель праздника – сохранения видового разнообразия и численности диких птиц. Традиционно в это время в ожидании прилета пернатых развешивались скворечники, </a:t>
            </a:r>
            <a:r>
              <a:rPr lang="ru-RU" sz="2000" b="1" dirty="0" err="1" smtClean="0"/>
              <a:t>гоголятники</a:t>
            </a:r>
            <a:r>
              <a:rPr lang="ru-RU" sz="2000" b="1" dirty="0" smtClean="0"/>
              <a:t> и прочие "птичьи домики".</a:t>
            </a:r>
            <a:endParaRPr lang="ru-RU" sz="2000" b="1"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908721"/>
            <a:ext cx="8229600" cy="2088232"/>
          </a:xfrm>
        </p:spPr>
        <p:txBody>
          <a:bodyPr/>
          <a:lstStyle/>
          <a:p>
            <a:pPr algn="ctr">
              <a:buNone/>
            </a:pPr>
            <a:r>
              <a:rPr lang="ru-RU" dirty="0" smtClean="0"/>
              <a:t>   </a:t>
            </a:r>
            <a:r>
              <a:rPr lang="ru-RU" sz="2250" dirty="0" smtClean="0"/>
              <a:t>И только после того как было уничтожено немало видов птиц, люди по-настоящему задумались об охране еще уцелевших из них, редких, но находящихся на грани исчезновения.</a:t>
            </a:r>
            <a:endParaRPr lang="ru-RU" sz="2250" dirty="0"/>
          </a:p>
        </p:txBody>
      </p:sp>
      <p:pic>
        <p:nvPicPr>
          <p:cNvPr id="2050" name="Picture 2" descr="Могильник (птица)"/>
          <p:cNvPicPr>
            <a:picLocks noChangeAspect="1" noChangeArrowheads="1"/>
          </p:cNvPicPr>
          <p:nvPr/>
        </p:nvPicPr>
        <p:blipFill>
          <a:blip r:embed="rId2" cstate="print"/>
          <a:srcRect l="6716" t="2632" r="7112"/>
          <a:stretch>
            <a:fillRect/>
          </a:stretch>
        </p:blipFill>
        <p:spPr bwMode="auto">
          <a:xfrm>
            <a:off x="395536" y="3068960"/>
            <a:ext cx="2771800" cy="2664296"/>
          </a:xfrm>
          <a:prstGeom prst="rect">
            <a:avLst/>
          </a:prstGeom>
          <a:noFill/>
        </p:spPr>
      </p:pic>
      <p:sp>
        <p:nvSpPr>
          <p:cNvPr id="6" name="Прямоугольник 5"/>
          <p:cNvSpPr/>
          <p:nvPr/>
        </p:nvSpPr>
        <p:spPr>
          <a:xfrm>
            <a:off x="755576" y="5877272"/>
            <a:ext cx="2028119" cy="369332"/>
          </a:xfrm>
          <a:prstGeom prst="rect">
            <a:avLst/>
          </a:prstGeom>
        </p:spPr>
        <p:txBody>
          <a:bodyPr wrap="none">
            <a:spAutoFit/>
          </a:bodyPr>
          <a:lstStyle/>
          <a:p>
            <a:r>
              <a:rPr lang="ru-RU" dirty="0" smtClean="0"/>
              <a:t>Орел -Могильник</a:t>
            </a:r>
            <a:endParaRPr lang="ru-RU" dirty="0"/>
          </a:p>
        </p:txBody>
      </p:sp>
      <p:pic>
        <p:nvPicPr>
          <p:cNvPr id="2052" name="Picture 4" descr="Кудрявый пеликан"/>
          <p:cNvPicPr>
            <a:picLocks noChangeAspect="1" noChangeArrowheads="1"/>
          </p:cNvPicPr>
          <p:nvPr/>
        </p:nvPicPr>
        <p:blipFill>
          <a:blip r:embed="rId3" cstate="print"/>
          <a:srcRect t="13263" b="14738"/>
          <a:stretch>
            <a:fillRect/>
          </a:stretch>
        </p:blipFill>
        <p:spPr bwMode="auto">
          <a:xfrm>
            <a:off x="3419872" y="3068960"/>
            <a:ext cx="2524125" cy="2664296"/>
          </a:xfrm>
          <a:prstGeom prst="rect">
            <a:avLst/>
          </a:prstGeom>
          <a:noFill/>
        </p:spPr>
      </p:pic>
      <p:sp>
        <p:nvSpPr>
          <p:cNvPr id="8" name="Прямоугольник 7"/>
          <p:cNvSpPr/>
          <p:nvPr/>
        </p:nvSpPr>
        <p:spPr>
          <a:xfrm>
            <a:off x="3779912" y="5877272"/>
            <a:ext cx="2177904" cy="369332"/>
          </a:xfrm>
          <a:prstGeom prst="rect">
            <a:avLst/>
          </a:prstGeom>
        </p:spPr>
        <p:txBody>
          <a:bodyPr wrap="none">
            <a:spAutoFit/>
          </a:bodyPr>
          <a:lstStyle/>
          <a:p>
            <a:r>
              <a:rPr lang="ru-RU" dirty="0" smtClean="0"/>
              <a:t>Кудрявый пеликан</a:t>
            </a:r>
            <a:endParaRPr lang="ru-RU" dirty="0"/>
          </a:p>
        </p:txBody>
      </p:sp>
      <p:sp>
        <p:nvSpPr>
          <p:cNvPr id="9" name="Прямоугольник 8"/>
          <p:cNvSpPr/>
          <p:nvPr/>
        </p:nvSpPr>
        <p:spPr>
          <a:xfrm>
            <a:off x="7092280" y="5877272"/>
            <a:ext cx="1059906" cy="369332"/>
          </a:xfrm>
          <a:prstGeom prst="rect">
            <a:avLst/>
          </a:prstGeom>
        </p:spPr>
        <p:txBody>
          <a:bodyPr wrap="none">
            <a:spAutoFit/>
          </a:bodyPr>
          <a:lstStyle/>
          <a:p>
            <a:r>
              <a:rPr lang="ru-RU" dirty="0" smtClean="0"/>
              <a:t>Балабан</a:t>
            </a:r>
            <a:endParaRPr lang="ru-RU" dirty="0"/>
          </a:p>
        </p:txBody>
      </p:sp>
      <p:pic>
        <p:nvPicPr>
          <p:cNvPr id="2056" name="Picture 8" descr="http://mountainaltai.ru/uploads/images/priroda/4979_b5g0483.jpg"/>
          <p:cNvPicPr>
            <a:picLocks noChangeAspect="1" noChangeArrowheads="1"/>
          </p:cNvPicPr>
          <p:nvPr/>
        </p:nvPicPr>
        <p:blipFill>
          <a:blip r:embed="rId4" cstate="print"/>
          <a:srcRect/>
          <a:stretch>
            <a:fillRect/>
          </a:stretch>
        </p:blipFill>
        <p:spPr bwMode="auto">
          <a:xfrm>
            <a:off x="6300192" y="3068960"/>
            <a:ext cx="2542736" cy="2636912"/>
          </a:xfrm>
          <a:prstGeom prst="rect">
            <a:avLst/>
          </a:prstGeom>
          <a:noFill/>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10346"/>
          </a:xfrm>
        </p:spPr>
        <p:txBody>
          <a:bodyPr>
            <a:normAutofit fontScale="90000"/>
          </a:bodyPr>
          <a:lstStyle/>
          <a:p>
            <a:r>
              <a:rPr lang="ru-RU" dirty="0" smtClean="0">
                <a:solidFill>
                  <a:schemeClr val="tx2">
                    <a:lumMod val="60000"/>
                    <a:lumOff val="40000"/>
                  </a:schemeClr>
                </a:solidFill>
              </a:rPr>
              <a:t>Дерево, трава и птица</a:t>
            </a:r>
            <a:br>
              <a:rPr lang="ru-RU" dirty="0" smtClean="0">
                <a:solidFill>
                  <a:schemeClr val="tx2">
                    <a:lumMod val="60000"/>
                    <a:lumOff val="40000"/>
                  </a:schemeClr>
                </a:solidFill>
              </a:rPr>
            </a:br>
            <a:r>
              <a:rPr lang="ru-RU" dirty="0" smtClean="0">
                <a:solidFill>
                  <a:schemeClr val="tx2">
                    <a:lumMod val="60000"/>
                    <a:lumOff val="40000"/>
                  </a:schemeClr>
                </a:solidFill>
              </a:rPr>
              <a:t>Не всегда умеют защититься,</a:t>
            </a:r>
            <a:br>
              <a:rPr lang="ru-RU" dirty="0" smtClean="0">
                <a:solidFill>
                  <a:schemeClr val="tx2">
                    <a:lumMod val="60000"/>
                    <a:lumOff val="40000"/>
                  </a:schemeClr>
                </a:solidFill>
              </a:rPr>
            </a:br>
            <a:r>
              <a:rPr lang="ru-RU" dirty="0" smtClean="0">
                <a:solidFill>
                  <a:schemeClr val="tx2">
                    <a:lumMod val="60000"/>
                    <a:lumOff val="40000"/>
                  </a:schemeClr>
                </a:solidFill>
              </a:rPr>
              <a:t>Если будут уничтожены они, </a:t>
            </a:r>
            <a:br>
              <a:rPr lang="ru-RU" dirty="0" smtClean="0">
                <a:solidFill>
                  <a:schemeClr val="tx2">
                    <a:lumMod val="60000"/>
                    <a:lumOff val="40000"/>
                  </a:schemeClr>
                </a:solidFill>
              </a:rPr>
            </a:br>
            <a:r>
              <a:rPr lang="ru-RU" dirty="0" smtClean="0">
                <a:solidFill>
                  <a:schemeClr val="tx2">
                    <a:lumMod val="60000"/>
                    <a:lumOff val="40000"/>
                  </a:schemeClr>
                </a:solidFill>
              </a:rPr>
              <a:t>На планете мы останемся одни.</a:t>
            </a:r>
            <a:endParaRPr lang="ru-RU" dirty="0">
              <a:solidFill>
                <a:schemeClr val="tx2">
                  <a:lumMod val="60000"/>
                  <a:lumOff val="40000"/>
                </a:schemeClr>
              </a:solidFill>
            </a:endParaRPr>
          </a:p>
        </p:txBody>
      </p:sp>
      <p:pic>
        <p:nvPicPr>
          <p:cNvPr id="10" name="воробей].wmv">
            <a:hlinkClick r:id="" action="ppaction://media"/>
          </p:cNvPr>
          <p:cNvPicPr>
            <a:picLocks noGrp="1" noRot="1" noChangeAspect="1"/>
          </p:cNvPicPr>
          <p:nvPr>
            <p:ph idx="1"/>
            <a:videoFile r:link="rId1"/>
          </p:nvPr>
        </p:nvPicPr>
        <p:blipFill>
          <a:blip r:embed="rId3" cstate="print"/>
          <a:stretch>
            <a:fillRect/>
          </a:stretch>
        </p:blipFill>
        <p:spPr>
          <a:xfrm>
            <a:off x="2843808" y="3501008"/>
            <a:ext cx="3810000" cy="28575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 информации:</a:t>
            </a:r>
            <a:endParaRPr lang="ru-RU" dirty="0"/>
          </a:p>
        </p:txBody>
      </p:sp>
      <p:sp>
        <p:nvSpPr>
          <p:cNvPr id="3" name="Содержимое 2"/>
          <p:cNvSpPr>
            <a:spLocks noGrp="1"/>
          </p:cNvSpPr>
          <p:nvPr>
            <p:ph idx="1"/>
          </p:nvPr>
        </p:nvSpPr>
        <p:spPr>
          <a:xfrm>
            <a:off x="467544" y="1340768"/>
            <a:ext cx="8229600" cy="4525963"/>
          </a:xfrm>
        </p:spPr>
        <p:txBody>
          <a:bodyPr>
            <a:normAutofit fontScale="92500" lnSpcReduction="20000"/>
          </a:bodyPr>
          <a:lstStyle/>
          <a:p>
            <a:r>
              <a:rPr lang="en-US" dirty="0" smtClean="0">
                <a:hlinkClick r:id="rId2"/>
              </a:rPr>
              <a:t>http://go.mail.ru/search</a:t>
            </a:r>
            <a:endParaRPr lang="ru-RU" dirty="0" smtClean="0"/>
          </a:p>
          <a:p>
            <a:r>
              <a:rPr lang="en-US" dirty="0" smtClean="0">
                <a:hlinkClick r:id="rId3"/>
              </a:rPr>
              <a:t>http://www.rbcu.ru/</a:t>
            </a:r>
            <a:endParaRPr lang="ru-RU" dirty="0" smtClean="0"/>
          </a:p>
          <a:p>
            <a:r>
              <a:rPr lang="en-US" dirty="0" smtClean="0">
                <a:hlinkClick r:id="rId4"/>
              </a:rPr>
              <a:t>http://ru.wikipedia.org</a:t>
            </a:r>
            <a:endParaRPr lang="ru-RU" dirty="0" smtClean="0"/>
          </a:p>
          <a:p>
            <a:r>
              <a:rPr lang="en-US" dirty="0" smtClean="0">
                <a:hlinkClick r:id="rId5"/>
              </a:rPr>
              <a:t>http://www.lib.cap.ru</a:t>
            </a:r>
            <a:endParaRPr lang="ru-RU" dirty="0" smtClean="0"/>
          </a:p>
          <a:p>
            <a:r>
              <a:rPr lang="en-US" dirty="0" smtClean="0">
                <a:hlinkClick r:id="rId6"/>
              </a:rPr>
              <a:t>http://www.youtube.com</a:t>
            </a:r>
            <a:endParaRPr lang="ru-RU" dirty="0" smtClean="0"/>
          </a:p>
          <a:p>
            <a:r>
              <a:rPr lang="en-US" dirty="0" smtClean="0">
                <a:hlinkClick r:id="rId7"/>
              </a:rPr>
              <a:t>http://video.i.ua</a:t>
            </a:r>
            <a:endParaRPr lang="ru-RU" dirty="0" smtClean="0"/>
          </a:p>
          <a:p>
            <a:r>
              <a:rPr lang="en-US" dirty="0" smtClean="0">
                <a:hlinkClick r:id="rId8"/>
              </a:rPr>
              <a:t>http://rarebirds.ru/</a:t>
            </a:r>
            <a:endParaRPr lang="ru-RU" dirty="0" smtClean="0"/>
          </a:p>
          <a:p>
            <a:r>
              <a:rPr lang="en-US" dirty="0" smtClean="0">
                <a:hlinkClick r:id="rId9"/>
              </a:rPr>
              <a:t>http://planete-zemlya.ru</a:t>
            </a:r>
            <a:endParaRPr lang="ru-RU" dirty="0" smtClean="0"/>
          </a:p>
          <a:p>
            <a:r>
              <a:rPr lang="en-US" dirty="0" smtClean="0">
                <a:hlinkClick r:id="rId10"/>
              </a:rPr>
              <a:t>http://www.liveinternet.ru</a:t>
            </a:r>
            <a:endParaRPr lang="ru-RU" dirty="0" smtClean="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1 апреля — Международный день птиц</a:t>
            </a:r>
            <a:endParaRPr lang="ru-RU" dirty="0"/>
          </a:p>
        </p:txBody>
      </p:sp>
      <p:sp>
        <p:nvSpPr>
          <p:cNvPr id="3" name="Содержимое 2"/>
          <p:cNvSpPr>
            <a:spLocks noGrp="1"/>
          </p:cNvSpPr>
          <p:nvPr>
            <p:ph idx="1"/>
          </p:nvPr>
        </p:nvSpPr>
        <p:spPr>
          <a:xfrm>
            <a:off x="0" y="1916832"/>
            <a:ext cx="8892480" cy="4104456"/>
          </a:xfrm>
        </p:spPr>
        <p:txBody>
          <a:bodyPr>
            <a:noAutofit/>
          </a:bodyPr>
          <a:lstStyle/>
          <a:p>
            <a:pPr marL="354013" indent="0" algn="just">
              <a:buNone/>
            </a:pPr>
            <a:r>
              <a:rPr lang="ru-RU" sz="2000" dirty="0" smtClean="0"/>
              <a:t>     На основе Международной конвенции об охране птиц, которая была подписана в 1906 году, каждый год 1 апреля отмечается Международный день птиц. Впервые День птиц был проведен в 1924 г. </a:t>
            </a:r>
          </a:p>
          <a:p>
            <a:pPr marL="354013" indent="0" algn="just">
              <a:buNone/>
            </a:pPr>
            <a:r>
              <a:rPr lang="ru-RU" sz="2000" dirty="0" smtClean="0"/>
              <a:t>     Считается, что этот юннатский весенний праздник в СССР утвердился в 1926 г., а в следующем году его устраивали во всех районах Москвы, где было развешено 1098 искусственных гнездовий. С тех пор подобное мероприятие стало массовым. Союз охраны птиц России в 1996 году выступил с инициативой проводить в апреле "Весенний день птиц".     </a:t>
            </a:r>
            <a:endParaRPr lang="ru-RU" sz="2000" dirty="0"/>
          </a:p>
        </p:txBody>
      </p:sp>
      <p:pic>
        <p:nvPicPr>
          <p:cNvPr id="7" name="Picture 2" descr="В лучах заката"/>
          <p:cNvPicPr>
            <a:picLocks noChangeAspect="1" noChangeArrowheads="1"/>
          </p:cNvPicPr>
          <p:nvPr/>
        </p:nvPicPr>
        <p:blipFill>
          <a:blip r:embed="rId2" cstate="print"/>
          <a:srcRect/>
          <a:stretch>
            <a:fillRect/>
          </a:stretch>
        </p:blipFill>
        <p:spPr bwMode="auto">
          <a:xfrm>
            <a:off x="611560" y="5445224"/>
            <a:ext cx="1224136" cy="1162930"/>
          </a:xfrm>
          <a:prstGeom prst="rect">
            <a:avLst/>
          </a:prstGeom>
          <a:noFill/>
        </p:spPr>
      </p:pic>
      <p:pic>
        <p:nvPicPr>
          <p:cNvPr id="8" name="Picture 4" descr="vulture"/>
          <p:cNvPicPr>
            <a:picLocks noChangeAspect="1" noChangeArrowheads="1"/>
          </p:cNvPicPr>
          <p:nvPr/>
        </p:nvPicPr>
        <p:blipFill>
          <a:blip r:embed="rId3" cstate="print"/>
          <a:srcRect/>
          <a:stretch>
            <a:fillRect/>
          </a:stretch>
        </p:blipFill>
        <p:spPr bwMode="auto">
          <a:xfrm>
            <a:off x="2339752" y="5445224"/>
            <a:ext cx="1200803" cy="1080120"/>
          </a:xfrm>
          <a:prstGeom prst="rect">
            <a:avLst/>
          </a:prstGeom>
          <a:noFill/>
        </p:spPr>
      </p:pic>
      <p:pic>
        <p:nvPicPr>
          <p:cNvPr id="9" name="Picture 10" descr="Я на льдинке сижу, во все стороны гляжу"/>
          <p:cNvPicPr>
            <a:picLocks noChangeAspect="1" noChangeArrowheads="1"/>
          </p:cNvPicPr>
          <p:nvPr/>
        </p:nvPicPr>
        <p:blipFill>
          <a:blip r:embed="rId4" cstate="print"/>
          <a:srcRect/>
          <a:stretch>
            <a:fillRect/>
          </a:stretch>
        </p:blipFill>
        <p:spPr bwMode="auto">
          <a:xfrm>
            <a:off x="4067944" y="5445224"/>
            <a:ext cx="1312540" cy="1148292"/>
          </a:xfrm>
          <a:prstGeom prst="rect">
            <a:avLst/>
          </a:prstGeom>
          <a:noFill/>
        </p:spPr>
      </p:pic>
      <p:pic>
        <p:nvPicPr>
          <p:cNvPr id="10" name="Picture 6" descr="Танцы на снегу...у-у-у"/>
          <p:cNvPicPr>
            <a:picLocks noChangeAspect="1" noChangeArrowheads="1"/>
          </p:cNvPicPr>
          <p:nvPr/>
        </p:nvPicPr>
        <p:blipFill>
          <a:blip r:embed="rId5" cstate="print"/>
          <a:srcRect/>
          <a:stretch>
            <a:fillRect/>
          </a:stretch>
        </p:blipFill>
        <p:spPr bwMode="auto">
          <a:xfrm>
            <a:off x="5868144" y="5445224"/>
            <a:ext cx="1121930" cy="1152128"/>
          </a:xfrm>
          <a:prstGeom prst="rect">
            <a:avLst/>
          </a:prstGeom>
          <a:noFill/>
        </p:spPr>
      </p:pic>
      <p:pic>
        <p:nvPicPr>
          <p:cNvPr id="11" name="Picture 8" descr="Важный как гусь, хотя и лебедь"/>
          <p:cNvPicPr>
            <a:picLocks noChangeAspect="1" noChangeArrowheads="1"/>
          </p:cNvPicPr>
          <p:nvPr/>
        </p:nvPicPr>
        <p:blipFill>
          <a:blip r:embed="rId6" cstate="print"/>
          <a:srcRect/>
          <a:stretch>
            <a:fillRect/>
          </a:stretch>
        </p:blipFill>
        <p:spPr bwMode="auto">
          <a:xfrm>
            <a:off x="7524328" y="5445224"/>
            <a:ext cx="1224136" cy="1126205"/>
          </a:xfrm>
          <a:prstGeom prst="rect">
            <a:avLst/>
          </a:prstGeom>
          <a:noFill/>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20689"/>
            <a:ext cx="8229600" cy="3816424"/>
          </a:xfrm>
        </p:spPr>
        <p:txBody>
          <a:bodyPr>
            <a:normAutofit/>
          </a:bodyPr>
          <a:lstStyle/>
          <a:p>
            <a:pPr algn="just">
              <a:buNone/>
            </a:pPr>
            <a:r>
              <a:rPr lang="ru-RU" sz="2000" b="1" dirty="0" smtClean="0"/>
              <a:t>     Птица года в России</a:t>
            </a:r>
            <a:r>
              <a:rPr lang="ru-RU" sz="2000" dirty="0" smtClean="0"/>
              <a:t> избирается ежегодно </a:t>
            </a:r>
            <a:r>
              <a:rPr lang="ru-RU" sz="2000" dirty="0" smtClean="0">
                <a:hlinkClick r:id="rId2" tooltip="Союз охраны птиц России"/>
              </a:rPr>
              <a:t>Союзом охраны птиц России</a:t>
            </a:r>
            <a:r>
              <a:rPr lang="ru-RU" sz="2000" dirty="0" smtClean="0"/>
              <a:t>, который представляет в России Международную ассоциацию в защиту птиц (</a:t>
            </a:r>
            <a:r>
              <a:rPr lang="ru-RU" sz="2000" dirty="0" err="1" smtClean="0">
                <a:hlinkClick r:id="rId3" tooltip="BirdLife International"/>
              </a:rPr>
              <a:t>BirdLife</a:t>
            </a:r>
            <a:r>
              <a:rPr lang="ru-RU" sz="2000" dirty="0" smtClean="0">
                <a:hlinkClick r:id="rId3" tooltip="BirdLife International"/>
              </a:rPr>
              <a:t> </a:t>
            </a:r>
            <a:r>
              <a:rPr lang="ru-RU" sz="2000" dirty="0" err="1" smtClean="0">
                <a:hlinkClick r:id="rId3" tooltip="BirdLife International"/>
              </a:rPr>
              <a:t>International</a:t>
            </a:r>
            <a:r>
              <a:rPr lang="ru-RU" sz="2000" dirty="0" smtClean="0"/>
              <a:t>). Избранный вид становится символом природоохранной работы, по нему проводятся специальные исследования, распространяются информационные листовки и плакаты, проводятся детские конкурсы рисунков и другие мероприятия. Этот титул может получить не только отдельный вид, но и систематическая группа птиц фауны России, легко узнаваемая любителями и нуждающаяся в помощи человека.</a:t>
            </a:r>
          </a:p>
          <a:p>
            <a:endParaRPr lang="ru-RU" dirty="0"/>
          </a:p>
        </p:txBody>
      </p:sp>
      <p:pic>
        <p:nvPicPr>
          <p:cNvPr id="2050" name="Picture 2"/>
          <p:cNvPicPr>
            <a:picLocks noChangeAspect="1" noChangeArrowheads="1"/>
          </p:cNvPicPr>
          <p:nvPr/>
        </p:nvPicPr>
        <p:blipFill>
          <a:blip r:embed="rId4" cstate="print"/>
          <a:srcRect/>
          <a:stretch>
            <a:fillRect/>
          </a:stretch>
        </p:blipFill>
        <p:spPr bwMode="auto">
          <a:xfrm>
            <a:off x="755576" y="4941168"/>
            <a:ext cx="1428750" cy="107632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923928" y="4941168"/>
            <a:ext cx="1428750" cy="1076325"/>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5508104" y="4941168"/>
            <a:ext cx="1428750" cy="1076325"/>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7092280" y="4941168"/>
            <a:ext cx="1428750" cy="1096516"/>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a:stretch>
            <a:fillRect/>
          </a:stretch>
        </p:blipFill>
        <p:spPr bwMode="auto">
          <a:xfrm>
            <a:off x="2339752" y="4941168"/>
            <a:ext cx="1428750" cy="1066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en-US" dirty="0" smtClean="0"/>
              <a:t>2000 год- БОЛЬШАЯ СИНИЦА</a:t>
            </a:r>
            <a:endParaRPr lang="ru-RU" dirty="0"/>
          </a:p>
        </p:txBody>
      </p:sp>
      <p:sp>
        <p:nvSpPr>
          <p:cNvPr id="3" name="Содержимое 2"/>
          <p:cNvSpPr>
            <a:spLocks noGrp="1"/>
          </p:cNvSpPr>
          <p:nvPr>
            <p:ph idx="1"/>
          </p:nvPr>
        </p:nvSpPr>
        <p:spPr>
          <a:xfrm>
            <a:off x="611560" y="4941168"/>
            <a:ext cx="8172400" cy="1628800"/>
          </a:xfrm>
        </p:spPr>
        <p:txBody>
          <a:bodyPr>
            <a:noAutofit/>
          </a:bodyPr>
          <a:lstStyle/>
          <a:p>
            <a:pPr marL="0" indent="354013" algn="just">
              <a:buNone/>
            </a:pPr>
            <a:r>
              <a:rPr lang="ru-RU" sz="1800" dirty="0" smtClean="0">
                <a:effectLst>
                  <a:outerShdw blurRad="38100" dist="38100" dir="2700000" algn="tl">
                    <a:srgbClr val="000000">
                      <a:alpha val="43137"/>
                    </a:srgbClr>
                  </a:outerShdw>
                </a:effectLst>
              </a:rPr>
              <a:t>Самая крупная синица нашей страны. Уничтожая большое количество вредителей леса, приносит несомненную пользу природе. Большая синица обладает богатым голосовым репертуаром — специалисты выделяют до 40 вариаций издаваемых ею звуков. </a:t>
            </a:r>
            <a:endParaRPr lang="ru-RU" sz="1800" dirty="0">
              <a:effectLst>
                <a:outerShdw blurRad="38100" dist="38100" dir="2700000" algn="tl">
                  <a:srgbClr val="000000">
                    <a:alpha val="43137"/>
                  </a:srgbClr>
                </a:outerShdw>
              </a:effectLst>
            </a:endParaRPr>
          </a:p>
        </p:txBody>
      </p:sp>
      <p:pic>
        <p:nvPicPr>
          <p:cNvPr id="5" name="Большая синица и лазоревка.wmv">
            <a:hlinkClick r:id="" action="ppaction://media"/>
          </p:cNvPr>
          <p:cNvPicPr>
            <a:picLocks noRot="1" noChangeAspect="1"/>
          </p:cNvPicPr>
          <p:nvPr>
            <a:videoFile r:link="rId1"/>
          </p:nvPr>
        </p:nvPicPr>
        <p:blipFill>
          <a:blip r:embed="rId3" cstate="print"/>
          <a:stretch>
            <a:fillRect/>
          </a:stretch>
        </p:blipFill>
        <p:spPr>
          <a:xfrm>
            <a:off x="2195736" y="1340768"/>
            <a:ext cx="4572000" cy="34290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5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en-US" dirty="0" smtClean="0"/>
              <a:t>2001 год – СКВОРЕЦ</a:t>
            </a:r>
            <a:endParaRPr lang="ru-RU" dirty="0"/>
          </a:p>
        </p:txBody>
      </p:sp>
      <p:sp>
        <p:nvSpPr>
          <p:cNvPr id="5" name="Прямоугольник 4"/>
          <p:cNvSpPr/>
          <p:nvPr/>
        </p:nvSpPr>
        <p:spPr>
          <a:xfrm>
            <a:off x="0" y="4725144"/>
            <a:ext cx="9144000" cy="1200329"/>
          </a:xfrm>
          <a:prstGeom prst="rect">
            <a:avLst/>
          </a:prstGeom>
        </p:spPr>
        <p:txBody>
          <a:bodyPr wrap="square">
            <a:spAutoFit/>
          </a:bodyPr>
          <a:lstStyle/>
          <a:p>
            <a:pPr algn="just"/>
            <a:r>
              <a:rPr lang="ru-RU" dirty="0" smtClean="0">
                <a:effectLst>
                  <a:outerShdw blurRad="38100" dist="38100" dir="2700000" algn="tl">
                    <a:srgbClr val="000000">
                      <a:alpha val="43137"/>
                    </a:srgbClr>
                  </a:outerShdw>
                </a:effectLst>
              </a:rPr>
              <a:t>  Обыкновенный скворец – птица перелетная, его считают одним из первых вестников весны. Уже в марте можно услышать резкий скрипящий крик скворцов, их песню, состоящую из подражаний различным звукам и голосам других птиц. Скворец – лесная птица, хотя часто гнездится в искусственных дуплянках. </a:t>
            </a:r>
            <a:endParaRPr lang="ru-RU" dirty="0">
              <a:effectLst>
                <a:outerShdw blurRad="38100" dist="38100" dir="2700000" algn="tl">
                  <a:srgbClr val="000000">
                    <a:alpha val="43137"/>
                  </a:srgbClr>
                </a:outerShdw>
              </a:effectLst>
            </a:endParaRPr>
          </a:p>
        </p:txBody>
      </p:sp>
      <p:pic>
        <p:nvPicPr>
          <p:cNvPr id="7" name="Скворец певчий.wmv">
            <a:hlinkClick r:id="" action="ppaction://media"/>
          </p:cNvPr>
          <p:cNvPicPr>
            <a:picLocks noGrp="1" noRot="1" noChangeAspect="1"/>
          </p:cNvPicPr>
          <p:nvPr>
            <p:ph idx="1"/>
            <a:videoFile r:link="rId1"/>
          </p:nvPr>
        </p:nvPicPr>
        <p:blipFill>
          <a:blip r:embed="rId3" cstate="print"/>
          <a:stretch>
            <a:fillRect/>
          </a:stretch>
        </p:blipFill>
        <p:spPr>
          <a:xfrm>
            <a:off x="2699792" y="1484784"/>
            <a:ext cx="3840426" cy="288032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en-US" dirty="0" smtClean="0"/>
              <a:t>2002 год – ПУСТЕЛЬГА</a:t>
            </a:r>
            <a:endParaRPr lang="ru-RU" dirty="0"/>
          </a:p>
        </p:txBody>
      </p:sp>
      <p:sp>
        <p:nvSpPr>
          <p:cNvPr id="3" name="Содержимое 2"/>
          <p:cNvSpPr>
            <a:spLocks noGrp="1"/>
          </p:cNvSpPr>
          <p:nvPr>
            <p:ph idx="1"/>
          </p:nvPr>
        </p:nvSpPr>
        <p:spPr/>
        <p:txBody>
          <a:bodyPr/>
          <a:lstStyle/>
          <a:p>
            <a:endParaRPr lang="ru-RU" dirty="0" smtClean="0"/>
          </a:p>
          <a:p>
            <a:endParaRPr lang="ru-RU" dirty="0"/>
          </a:p>
        </p:txBody>
      </p:sp>
      <p:sp>
        <p:nvSpPr>
          <p:cNvPr id="4" name="Прямоугольник 3"/>
          <p:cNvSpPr/>
          <p:nvPr/>
        </p:nvSpPr>
        <p:spPr>
          <a:xfrm>
            <a:off x="0" y="4437112"/>
            <a:ext cx="9144000" cy="2031325"/>
          </a:xfrm>
          <a:prstGeom prst="rect">
            <a:avLst/>
          </a:prstGeom>
        </p:spPr>
        <p:txBody>
          <a:bodyPr wrap="square">
            <a:spAutoFit/>
          </a:bodyPr>
          <a:lstStyle/>
          <a:p>
            <a:pPr indent="354013" algn="just"/>
            <a:r>
              <a:rPr lang="ru-RU" dirty="0" smtClean="0">
                <a:effectLst>
                  <a:outerShdw blurRad="38100" dist="38100" dir="2700000" algn="tl">
                    <a:srgbClr val="000000">
                      <a:alpha val="43137"/>
                    </a:srgbClr>
                  </a:outerShdw>
                </a:effectLst>
              </a:rPr>
              <a:t>Во время охоты пустельга висит в воздухе, часто трепеща крыльями и высматривает добычу. За день взрослая пустельга съедает около десятка грызунов.</a:t>
            </a:r>
          </a:p>
          <a:p>
            <a:pPr indent="354013" algn="just"/>
            <a:r>
              <a:rPr lang="ru-RU" dirty="0" smtClean="0">
                <a:effectLst>
                  <a:outerShdw blurRad="38100" dist="38100" dir="2700000" algn="tl">
                    <a:srgbClr val="000000">
                      <a:alpha val="43137"/>
                    </a:srgbClr>
                  </a:outerShdw>
                </a:effectLst>
              </a:rPr>
              <a:t>Острота зрения обыкновенной пустельги выше человеческой в 2,6 раза. Человек с таким зрением мог бы прочитать всю таблицу для проверки зрения с расстояния 90 метров. Кроме того, эта птица видит ультрафиолет, а значит, и метки мочой, отставленные грызунами (моча ярко светится в ультрафиолете и чем свежее, тем ярче), вблизи от которых почти наверняка находится грызун.</a:t>
            </a:r>
            <a:endParaRPr lang="ru-RU" dirty="0">
              <a:effectLst>
                <a:outerShdw blurRad="38100" dist="38100" dir="2700000" algn="tl">
                  <a:srgbClr val="000000">
                    <a:alpha val="43137"/>
                  </a:srgbClr>
                </a:outerShdw>
              </a:effectLst>
            </a:endParaRPr>
          </a:p>
        </p:txBody>
      </p:sp>
      <p:pic>
        <p:nvPicPr>
          <p:cNvPr id="6" name="Пустельга.wmv">
            <a:hlinkClick r:id="" action="ppaction://media"/>
          </p:cNvPr>
          <p:cNvPicPr>
            <a:picLocks noRot="1" noChangeAspect="1"/>
          </p:cNvPicPr>
          <p:nvPr>
            <a:videoFile r:link="rId1"/>
          </p:nvPr>
        </p:nvPicPr>
        <p:blipFill>
          <a:blip r:embed="rId3" cstate="print"/>
          <a:stretch>
            <a:fillRect/>
          </a:stretch>
        </p:blipFill>
        <p:spPr>
          <a:xfrm>
            <a:off x="2267744" y="1412776"/>
            <a:ext cx="5120569" cy="288032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1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en-US" dirty="0" smtClean="0"/>
              <a:t>2003 год – КРОНШНЕП</a:t>
            </a:r>
            <a:endParaRPr lang="ru-RU" dirty="0"/>
          </a:p>
        </p:txBody>
      </p:sp>
      <p:sp>
        <p:nvSpPr>
          <p:cNvPr id="3" name="Содержимое 2"/>
          <p:cNvSpPr>
            <a:spLocks noGrp="1"/>
          </p:cNvSpPr>
          <p:nvPr>
            <p:ph idx="1"/>
          </p:nvPr>
        </p:nvSpPr>
        <p:spPr>
          <a:xfrm>
            <a:off x="0" y="4581128"/>
            <a:ext cx="8892480" cy="2016224"/>
          </a:xfrm>
        </p:spPr>
        <p:txBody>
          <a:bodyPr>
            <a:noAutofit/>
          </a:bodyPr>
          <a:lstStyle/>
          <a:p>
            <a:pPr marL="0" indent="447675" algn="just">
              <a:buNone/>
            </a:pPr>
            <a:r>
              <a:rPr lang="ru-RU" sz="1800" dirty="0" smtClean="0">
                <a:effectLst>
                  <a:outerShdw blurRad="38100" dist="38100" dir="2700000" algn="tl">
                    <a:srgbClr val="000000">
                      <a:alpha val="43137"/>
                    </a:srgbClr>
                  </a:outerShdw>
                </a:effectLst>
              </a:rPr>
              <a:t>Длинный острый клюв помогает отыскивать добычу во влажном, мягком дне. После прилета кроншнепа с зимовки начинаются токовые игры. Самец поднимается на дрожащих крыльях косо вверх, летает кругами, издавая все время громкие трели, которые напоминают ржание жеребенка. Временами токующая птица задерживается на одном месте, трепеща крыльями, скользит вниз и иной раз даже переворачивается при этом через бок.</a:t>
            </a:r>
            <a:endParaRPr lang="ru-RU" sz="1800" dirty="0">
              <a:effectLst>
                <a:outerShdw blurRad="38100" dist="38100" dir="2700000" algn="tl">
                  <a:srgbClr val="000000">
                    <a:alpha val="43137"/>
                  </a:srgbClr>
                </a:outerShdw>
              </a:effectLst>
            </a:endParaRPr>
          </a:p>
        </p:txBody>
      </p:sp>
      <p:pic>
        <p:nvPicPr>
          <p:cNvPr id="5" name="Большой кроншнеп.wmv">
            <a:hlinkClick r:id="" action="ppaction://media"/>
          </p:cNvPr>
          <p:cNvPicPr>
            <a:picLocks noRot="1" noChangeAspect="1"/>
          </p:cNvPicPr>
          <p:nvPr>
            <a:videoFile r:link="rId1"/>
          </p:nvPr>
        </p:nvPicPr>
        <p:blipFill>
          <a:blip r:embed="rId3" cstate="print"/>
          <a:stretch>
            <a:fillRect/>
          </a:stretch>
        </p:blipFill>
        <p:spPr>
          <a:xfrm>
            <a:off x="2555776" y="1340768"/>
            <a:ext cx="3960440" cy="297033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4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en-US" dirty="0" smtClean="0"/>
              <a:t>2004 год – БЕЛЫЙ АИСТ</a:t>
            </a:r>
            <a:endParaRPr lang="ru-RU" dirty="0"/>
          </a:p>
        </p:txBody>
      </p:sp>
      <p:sp>
        <p:nvSpPr>
          <p:cNvPr id="5" name="Прямоугольник 4"/>
          <p:cNvSpPr/>
          <p:nvPr/>
        </p:nvSpPr>
        <p:spPr>
          <a:xfrm>
            <a:off x="0" y="4869160"/>
            <a:ext cx="9144000" cy="1477328"/>
          </a:xfrm>
          <a:prstGeom prst="rect">
            <a:avLst/>
          </a:prstGeom>
        </p:spPr>
        <p:txBody>
          <a:bodyPr wrap="square">
            <a:spAutoFit/>
          </a:bodyPr>
          <a:lstStyle/>
          <a:p>
            <a:pPr indent="261938"/>
            <a:r>
              <a:rPr lang="ru-RU" dirty="0" smtClean="0"/>
              <a:t> </a:t>
            </a:r>
            <a:r>
              <a:rPr lang="ru-RU" dirty="0" smtClean="0">
                <a:effectLst>
                  <a:outerShdw blurRad="38100" dist="38100" dir="2700000" algn="tl">
                    <a:srgbClr val="000000">
                      <a:alpha val="43137"/>
                    </a:srgbClr>
                  </a:outerShdw>
                </a:effectLst>
              </a:rPr>
              <a:t>Аистов всего 17 видов. Он уничтожает и насекомых-вредителей, и даже ядовитых змей. В наши края аисты прилетают вначале апреля, в конце марта. Первыми прилетают самцы, чтобы выбрать место для гнезда. А истинные гнезда живут по сто лет и более, и, каждый год подновляясь и достраиваясь разрастаются в огромные платформы из веток и прутьев весом в несколько центнеров.</a:t>
            </a:r>
            <a:endParaRPr lang="ru-RU" dirty="0">
              <a:effectLst>
                <a:outerShdw blurRad="38100" dist="38100" dir="2700000" algn="tl">
                  <a:srgbClr val="000000">
                    <a:alpha val="43137"/>
                  </a:srgbClr>
                </a:outerShdw>
              </a:effectLst>
            </a:endParaRPr>
          </a:p>
        </p:txBody>
      </p:sp>
      <p:pic>
        <p:nvPicPr>
          <p:cNvPr id="8" name="БЕЛЫЙ АИСТ.wmv">
            <a:hlinkClick r:id="" action="ppaction://media"/>
          </p:cNvPr>
          <p:cNvPicPr>
            <a:picLocks noGrp="1" noRot="1" noChangeAspect="1"/>
          </p:cNvPicPr>
          <p:nvPr>
            <p:ph idx="1"/>
            <a:videoFile r:link="rId1"/>
          </p:nvPr>
        </p:nvPicPr>
        <p:blipFill>
          <a:blip r:embed="rId3" cstate="print"/>
          <a:stretch>
            <a:fillRect/>
          </a:stretch>
        </p:blipFill>
        <p:spPr>
          <a:xfrm>
            <a:off x="2483768" y="1268760"/>
            <a:ext cx="4224469" cy="3168352"/>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80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ДЕНЬ ПТИЦ">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ДЕНЬ ПТИЦ</Template>
  <TotalTime>1</TotalTime>
  <Words>1141</Words>
  <Application>Microsoft Office PowerPoint</Application>
  <PresentationFormat>Экран (4:3)</PresentationFormat>
  <Paragraphs>67</Paragraphs>
  <Slides>22</Slides>
  <Notes>0</Notes>
  <HiddenSlides>0</HiddenSlides>
  <MMClips>15</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ДЕНЬ ПТИЦ</vt:lpstr>
      <vt:lpstr>Муниципальное бюджетное нетиповое общеобразовательное учреждение «Гимназия № 48», структурное подразделение  Городская станция юных натуралистов города Новокузнецка</vt:lpstr>
      <vt:lpstr>ДЕНЬ ПТИЦ</vt:lpstr>
      <vt:lpstr>1 апреля — Международный день птиц</vt:lpstr>
      <vt:lpstr>Слайд 4</vt:lpstr>
      <vt:lpstr>2000 год- БОЛЬШАЯ СИНИЦА</vt:lpstr>
      <vt:lpstr>2001 год – СКВОРЕЦ</vt:lpstr>
      <vt:lpstr>2002 год – ПУСТЕЛЬГА</vt:lpstr>
      <vt:lpstr>2003 год – КРОНШНЕП</vt:lpstr>
      <vt:lpstr>2004 год – БЕЛЫЙ АИСТ</vt:lpstr>
      <vt:lpstr>2005 год - СОВА</vt:lpstr>
      <vt:lpstr>2006 год - ЧАЙКА</vt:lpstr>
      <vt:lpstr>2007 год - ЗИМОРОДОК </vt:lpstr>
      <vt:lpstr>2008 год - СНЕГИРЬ </vt:lpstr>
      <vt:lpstr> 2009 год- ЛЕБЕДЬ  </vt:lpstr>
      <vt:lpstr>2010 год – ЧИБИС</vt:lpstr>
      <vt:lpstr>2011 год – БЕЛАЯ ТРЯСОГУСКА</vt:lpstr>
      <vt:lpstr>2012 год - ВАРАКУШКА </vt:lpstr>
      <vt:lpstr>2013 год – ОРЛАН- БЕЛОХВОСТ </vt:lpstr>
      <vt:lpstr>Слайд 19</vt:lpstr>
      <vt:lpstr>Слайд 20</vt:lpstr>
      <vt:lpstr>Дерево, трава и птица Не всегда умеют защититься, Если будут уничтожены они,  На планете мы останемся одни.</vt:lpstr>
      <vt:lpstr>Источники информации: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нетиповое общеобразовательное учреждение «Гимназия № 48», структурное подразделение  Городская станция юных натуралистов города Новокузнецка</dc:title>
  <dc:creator>Алена</dc:creator>
  <cp:lastModifiedBy>Алена</cp:lastModifiedBy>
  <cp:revision>1</cp:revision>
  <dcterms:created xsi:type="dcterms:W3CDTF">2013-12-02T06:39:18Z</dcterms:created>
  <dcterms:modified xsi:type="dcterms:W3CDTF">2013-12-02T06:41:14Z</dcterms:modified>
</cp:coreProperties>
</file>