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6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0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ru-RU" sz="6600" dirty="0" smtClean="0">
                <a:latin typeface="Monotype Corsiva" pitchFamily="66" charset="0"/>
              </a:rPr>
              <a:t>Праздник славянской письменности и культуры</a:t>
            </a:r>
            <a:endParaRPr lang="ru-RU" sz="66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4357686" y="4572008"/>
            <a:ext cx="4786314" cy="2285992"/>
          </a:xfrm>
          <a:solidFill>
            <a:srgbClr val="00B050"/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Презентацию подготовила  Учитель русского языка и  литературы МБОУ СОШ №2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г. Тайшета  Иркутской области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    Чернявская Лидия Николаевна </a:t>
            </a:r>
            <a:endParaRPr lang="ru-RU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5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4071966" cy="6072230"/>
          </a:xfrm>
        </p:spPr>
      </p:pic>
      <p:pic>
        <p:nvPicPr>
          <p:cNvPr id="5" name="Рисунок 4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28604"/>
            <a:ext cx="4214842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5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428604"/>
            <a:ext cx="3857652" cy="6000792"/>
          </a:xfrm>
        </p:spPr>
      </p:pic>
      <p:pic>
        <p:nvPicPr>
          <p:cNvPr id="5" name="Рисунок 4" descr="2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428604"/>
            <a:ext cx="4286248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5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0"/>
            <a:ext cx="4572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atin typeface="Monotype Corsiva" pitchFamily="66" charset="0"/>
              </a:rPr>
              <a:t>Крещение Руси</a:t>
            </a:r>
          </a:p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Руси нужна была единая религия.  Князь Владимир остановил свой выбор на византийском православии. В </a:t>
            </a:r>
            <a:r>
              <a:rPr lang="ru-RU" sz="3600" b="1" dirty="0" smtClean="0">
                <a:latin typeface="Monotype Corsiva" pitchFamily="66" charset="0"/>
              </a:rPr>
              <a:t>988 </a:t>
            </a:r>
            <a:r>
              <a:rPr lang="ru-RU" sz="3600" dirty="0" smtClean="0">
                <a:latin typeface="Monotype Corsiva" pitchFamily="66" charset="0"/>
              </a:rPr>
              <a:t>году он крестил Русь византийским крестом.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4" name="Рисунок 3" descr="Крещ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4500594" cy="6572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5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572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atin typeface="Monotype Corsiva" pitchFamily="66" charset="0"/>
              </a:rPr>
              <a:t>Слава вам , славян просветители!</a:t>
            </a:r>
          </a:p>
          <a:p>
            <a:r>
              <a:rPr lang="ru-RU" dirty="0" smtClean="0">
                <a:latin typeface="Monotype Corsiva" pitchFamily="66" charset="0"/>
              </a:rPr>
              <a:t>Монах Храбр, по прозвищу Черноризец, сообщает в летописи: « Если спросите у славян-грамотеев: «Кто вам азбуку перевел, - все знают и ответят – святой Кирилл-философ и </a:t>
            </a:r>
            <a:r>
              <a:rPr lang="ru-RU" dirty="0" err="1" smtClean="0">
                <a:latin typeface="Monotype Corsiva" pitchFamily="66" charset="0"/>
              </a:rPr>
              <a:t>Мефодий</a:t>
            </a:r>
            <a:r>
              <a:rPr lang="ru-RU" dirty="0" smtClean="0">
                <a:latin typeface="Monotype Corsiva" pitchFamily="66" charset="0"/>
              </a:rPr>
              <a:t>, брат его…».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Рисунок 4" descr="Кирилл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85728"/>
            <a:ext cx="4000528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5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/>
          </a:bodyPr>
          <a:lstStyle/>
          <a:p>
            <a:pPr algn="ctr"/>
            <a:endParaRPr lang="en-US" dirty="0" smtClean="0">
              <a:latin typeface="Monotype Corsiva" pitchFamily="66" charset="0"/>
            </a:endParaRPr>
          </a:p>
          <a:p>
            <a:pPr algn="ctr"/>
            <a:r>
              <a:rPr lang="ru-RU" dirty="0" smtClean="0">
                <a:latin typeface="Monotype Corsiva" pitchFamily="66" charset="0"/>
              </a:rPr>
              <a:t>«</a:t>
            </a:r>
            <a:r>
              <a:rPr lang="ru-RU" b="1" dirty="0" err="1" smtClean="0">
                <a:latin typeface="Monotype Corsiva" pitchFamily="66" charset="0"/>
              </a:rPr>
              <a:t>Солунские</a:t>
            </a:r>
            <a:r>
              <a:rPr lang="ru-RU" b="1" dirty="0" smtClean="0">
                <a:latin typeface="Monotype Corsiva" pitchFamily="66" charset="0"/>
              </a:rPr>
              <a:t> братья»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Родились в семье «</a:t>
            </a:r>
            <a:r>
              <a:rPr lang="ru-RU" sz="2400" dirty="0" err="1" smtClean="0">
                <a:latin typeface="Monotype Corsiva" pitchFamily="66" charset="0"/>
              </a:rPr>
              <a:t>друнгария</a:t>
            </a:r>
            <a:r>
              <a:rPr lang="ru-RU" sz="2400" dirty="0" smtClean="0">
                <a:latin typeface="Monotype Corsiva" pitchFamily="66" charset="0"/>
              </a:rPr>
              <a:t>» – важного </a:t>
            </a:r>
            <a:r>
              <a:rPr lang="ru-RU" sz="2400" dirty="0" err="1" smtClean="0">
                <a:latin typeface="Monotype Corsiva" pitchFamily="66" charset="0"/>
              </a:rPr>
              <a:t>византийсктого</a:t>
            </a:r>
            <a:r>
              <a:rPr lang="ru-RU" sz="2400" dirty="0" smtClean="0">
                <a:latin typeface="Monotype Corsiva" pitchFamily="66" charset="0"/>
              </a:rPr>
              <a:t> военачальника в городе </a:t>
            </a:r>
            <a:r>
              <a:rPr lang="ru-RU" sz="2400" dirty="0" err="1" smtClean="0">
                <a:latin typeface="Monotype Corsiva" pitchFamily="66" charset="0"/>
              </a:rPr>
              <a:t>Солуни</a:t>
            </a:r>
            <a:r>
              <a:rPr lang="ru-RU" sz="2400" dirty="0" smtClean="0"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sz="2400" dirty="0" err="1" smtClean="0">
                <a:latin typeface="Monotype Corsiva" pitchFamily="66" charset="0"/>
              </a:rPr>
              <a:t>Мефодий</a:t>
            </a:r>
            <a:r>
              <a:rPr lang="ru-RU" sz="2400" dirty="0" smtClean="0">
                <a:latin typeface="Monotype Corsiva" pitchFamily="66" charset="0"/>
              </a:rPr>
              <a:t> ( </a:t>
            </a:r>
            <a:r>
              <a:rPr lang="ru-RU" sz="2400" dirty="0" err="1" smtClean="0">
                <a:latin typeface="Monotype Corsiva" pitchFamily="66" charset="0"/>
              </a:rPr>
              <a:t>ок</a:t>
            </a:r>
            <a:r>
              <a:rPr lang="ru-RU" sz="2400" dirty="0" smtClean="0">
                <a:latin typeface="Monotype Corsiva" pitchFamily="66" charset="0"/>
              </a:rPr>
              <a:t>. 815 г.р.) был старшим из семи сыновей, а Константин (</a:t>
            </a:r>
            <a:r>
              <a:rPr lang="ru-RU" sz="2400" dirty="0" err="1" smtClean="0">
                <a:latin typeface="Monotype Corsiva" pitchFamily="66" charset="0"/>
              </a:rPr>
              <a:t>ок</a:t>
            </a:r>
            <a:r>
              <a:rPr lang="ru-RU" sz="2400" dirty="0" smtClean="0">
                <a:latin typeface="Monotype Corsiva" pitchFamily="66" charset="0"/>
              </a:rPr>
              <a:t>. 827 г.р.) – младшим. 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Братья испытывали глубокое уважение друг к другу и искреннюю привязанность.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Оба получили хорошее образование в Византии. </a:t>
            </a:r>
            <a:r>
              <a:rPr lang="ru-RU" sz="2400" dirty="0" err="1" smtClean="0">
                <a:latin typeface="Monotype Corsiva" pitchFamily="66" charset="0"/>
              </a:rPr>
              <a:t>Мефодий</a:t>
            </a:r>
            <a:r>
              <a:rPr lang="ru-RU" sz="2400" dirty="0" smtClean="0">
                <a:latin typeface="Monotype Corsiva" pitchFamily="66" charset="0"/>
              </a:rPr>
              <a:t> многие годы находился на государственной службе.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4" name="Рисунок 3" descr="Кирилл-1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4095752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5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572000" cy="6858000"/>
          </a:xfrm>
        </p:spPr>
        <p:txBody>
          <a:bodyPr>
            <a:normAutofit/>
          </a:bodyPr>
          <a:lstStyle/>
          <a:p>
            <a:endParaRPr lang="en-US" sz="4400" b="1" dirty="0" smtClean="0">
              <a:latin typeface="Monotype Corsiva" pitchFamily="66" charset="0"/>
            </a:endParaRPr>
          </a:p>
          <a:p>
            <a:r>
              <a:rPr lang="en-US" sz="4400" b="1" dirty="0" smtClean="0">
                <a:latin typeface="Monotype Corsiva" pitchFamily="66" charset="0"/>
              </a:rPr>
              <a:t>24</a:t>
            </a:r>
            <a:r>
              <a:rPr lang="ru-RU" sz="4400" b="1" dirty="0" smtClean="0">
                <a:latin typeface="Monotype Corsiva" pitchFamily="66" charset="0"/>
              </a:rPr>
              <a:t> Мая 863 г. </a:t>
            </a:r>
            <a:r>
              <a:rPr lang="ru-RU" sz="4400" dirty="0" smtClean="0">
                <a:latin typeface="Monotype Corsiva" pitchFamily="66" charset="0"/>
              </a:rPr>
              <a:t>Братья  Кирилл и </a:t>
            </a:r>
            <a:r>
              <a:rPr lang="ru-RU" sz="4400" dirty="0" err="1" smtClean="0">
                <a:latin typeface="Monotype Corsiva" pitchFamily="66" charset="0"/>
              </a:rPr>
              <a:t>Мефодий</a:t>
            </a:r>
            <a:r>
              <a:rPr lang="ru-RU" sz="4400" dirty="0" smtClean="0">
                <a:latin typeface="Monotype Corsiva" pitchFamily="66" charset="0"/>
              </a:rPr>
              <a:t> в городе </a:t>
            </a:r>
            <a:r>
              <a:rPr lang="ru-RU" sz="4400" dirty="0" err="1" smtClean="0">
                <a:latin typeface="Monotype Corsiva" pitchFamily="66" charset="0"/>
              </a:rPr>
              <a:t>Плиске</a:t>
            </a:r>
            <a:r>
              <a:rPr lang="ru-RU" sz="4400" dirty="0" smtClean="0">
                <a:latin typeface="Monotype Corsiva" pitchFamily="66" charset="0"/>
              </a:rPr>
              <a:t> огласили изобретение славянского алфавита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" name="Рисунок 5" descr="Кирилл-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214290"/>
            <a:ext cx="4786314" cy="578647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5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Славянская азбука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Была составлена по поручению византийского царя. Она так и называется – кириллица. В ней 43  буквы (19 гласных). Каждая буква имеет свое название, похожее на обычные слова: А – аз, Б – буки, В – веди, Г – глаголь, Д – добро, Ж – живете, З – земля и т.д.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7" name="Рисунок 16" descr="kлпоешн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0"/>
            <a:ext cx="500062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5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572000" cy="6858000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3600" b="1" dirty="0" smtClean="0">
                <a:latin typeface="Monotype Corsiva" pitchFamily="66" charset="0"/>
              </a:rPr>
              <a:t>Кирилл и </a:t>
            </a:r>
            <a:r>
              <a:rPr lang="ru-RU" sz="3600" b="1" dirty="0" err="1" smtClean="0">
                <a:latin typeface="Monotype Corsiva" pitchFamily="66" charset="0"/>
              </a:rPr>
              <a:t>Мефодий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dirty="0" smtClean="0">
                <a:latin typeface="Monotype Corsiva" pitchFamily="66" charset="0"/>
              </a:rPr>
              <a:t>– братья-просветители славян, создатели славянской азбуки, проповедники христианства. Они почитаются как святые  равноапостольные</a:t>
            </a:r>
            <a:r>
              <a:rPr lang="en-US" sz="3600" dirty="0" smtClean="0">
                <a:latin typeface="Monotype Corsiva" pitchFamily="66" charset="0"/>
              </a:rPr>
              <a:t> </a:t>
            </a:r>
            <a:r>
              <a:rPr lang="ru-RU" sz="3600" dirty="0" smtClean="0">
                <a:latin typeface="Monotype Corsiva" pitchFamily="66" charset="0"/>
              </a:rPr>
              <a:t> и на Западе, и на Востоке.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23" name="Рисунок 22" descr="Кирилл-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064" y="1"/>
            <a:ext cx="2781936" cy="3714752"/>
          </a:xfrm>
          <a:prstGeom prst="rect">
            <a:avLst/>
          </a:prstGeom>
        </p:spPr>
      </p:pic>
      <p:pic>
        <p:nvPicPr>
          <p:cNvPr id="5" name="Содержимое 5" descr="07nf980.jpg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810" y="3000372"/>
            <a:ext cx="2928958" cy="385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5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Язык и письменность – сокровища родной культуры.                                     Слово                                                            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Молчат гробницы, мумии  и кости, - 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Лишь слову жизнь дана: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Из древней тьмы, на мировом погосте.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Звучат лишь Письмена.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И нет у нас иного достоянья!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Умейте же беречь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Хоть в меру сил, в дни злобы и страданья, 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Наш дар бессмертный – речь.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             И.Бунин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4" name="Рисунок 3" descr="Память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1500174"/>
            <a:ext cx="3857652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solidFill>
            <a:srgbClr val="00B050"/>
          </a:solidFill>
        </p:spPr>
        <p:txBody>
          <a:bodyPr>
            <a:normAutofit/>
          </a:bodyPr>
          <a:lstStyle/>
          <a:p>
            <a:endParaRPr lang="ru-RU" sz="48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0"/>
            <a:ext cx="4429124" cy="68580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«Люди, отмеченные провидением, всегда посылаются для всего человечества» </a:t>
            </a:r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П.Я.Чаадаев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Рисунок 8" descr="Кирилл-1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571500"/>
            <a:ext cx="3857651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7000900"/>
          </a:xfrm>
          <a:solidFill>
            <a:srgbClr val="00B05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572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latin typeface="Monotype Corsiva" pitchFamily="66" charset="0"/>
              </a:rPr>
              <a:t>Братья </a:t>
            </a:r>
            <a:r>
              <a:rPr lang="ru-RU" sz="6000" b="1" dirty="0" smtClean="0">
                <a:latin typeface="Monotype Corsiva" pitchFamily="66" charset="0"/>
              </a:rPr>
              <a:t>Кирилл и </a:t>
            </a:r>
            <a:r>
              <a:rPr lang="ru-RU" sz="6000" b="1" dirty="0" err="1" smtClean="0">
                <a:latin typeface="Monotype Corsiva" pitchFamily="66" charset="0"/>
              </a:rPr>
              <a:t>Мефодий</a:t>
            </a:r>
            <a:r>
              <a:rPr lang="ru-RU" sz="6000" b="1" dirty="0" smtClean="0">
                <a:latin typeface="Monotype Corsiva" pitchFamily="66" charset="0"/>
              </a:rPr>
              <a:t> </a:t>
            </a:r>
            <a:r>
              <a:rPr lang="ru-RU" sz="6000" dirty="0" smtClean="0">
                <a:latin typeface="Monotype Corsiva" pitchFamily="66" charset="0"/>
              </a:rPr>
              <a:t>– создатели славянской азбуки</a:t>
            </a:r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5" name="Рисунок 4" descr="Кирилл-2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3760" y="-14130"/>
            <a:ext cx="457203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5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0"/>
            <a:ext cx="3857620" cy="6858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Monotype Corsiva" pitchFamily="66" charset="0"/>
              </a:rPr>
              <a:t>24 Мая </a:t>
            </a:r>
            <a:r>
              <a:rPr lang="ru-RU" sz="5400" dirty="0" smtClean="0">
                <a:latin typeface="Monotype Corsiva" pitchFamily="66" charset="0"/>
              </a:rPr>
              <a:t>в России отмечается День славянской письменности и культуры</a:t>
            </a: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17" name="Рисунок 16" descr="Кирилл-2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857232"/>
            <a:ext cx="5429288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5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572000" cy="6858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«Узелковое письмо»</a:t>
            </a:r>
          </a:p>
          <a:p>
            <a:r>
              <a:rPr lang="ru-RU" sz="3600" dirty="0" smtClean="0">
                <a:latin typeface="Monotype Corsiva" pitchFamily="66" charset="0"/>
              </a:rPr>
              <a:t>Древние славяне чертили и резали на камне и бересте особые гадательные знаки, завязывали узелки на длинной веревке. </a:t>
            </a:r>
          </a:p>
          <a:p>
            <a:r>
              <a:rPr lang="ru-RU" sz="3600" dirty="0" smtClean="0">
                <a:latin typeface="Monotype Corsiva" pitchFamily="66" charset="0"/>
              </a:rPr>
              <a:t>«Узелковое письмо» считалось священным, ему обучались языческие жрецы.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4" name="Рисунок 3" descr="узел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285728"/>
            <a:ext cx="3912973" cy="635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5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Язычество на Руси</a:t>
            </a:r>
          </a:p>
          <a:p>
            <a:r>
              <a:rPr lang="ru-RU" sz="3600" dirty="0" smtClean="0">
                <a:latin typeface="Monotype Corsiva" pitchFamily="66" charset="0"/>
              </a:rPr>
              <a:t>Древние славяне были язычниками. Они называли своими богами воду, землю, солнце, ветер.</a:t>
            </a:r>
          </a:p>
          <a:p>
            <a:r>
              <a:rPr lang="ru-RU" sz="3600" dirty="0" smtClean="0">
                <a:latin typeface="Monotype Corsiva" pitchFamily="66" charset="0"/>
              </a:rPr>
              <a:t>Каменных и деревянных истуканов они пытались задобрить, приносили им жертвы.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4" name="Рисунок 3" descr="Истук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71480"/>
            <a:ext cx="4667251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5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0"/>
            <a:ext cx="4572000" cy="6858000"/>
          </a:xfrm>
        </p:spPr>
        <p:txBody>
          <a:bodyPr>
            <a:normAutofit/>
          </a:bodyPr>
          <a:lstStyle/>
          <a:p>
            <a:endParaRPr lang="en-US" sz="3600" dirty="0" smtClean="0">
              <a:latin typeface="Monotype Corsiva" pitchFamily="66" charset="0"/>
            </a:endParaRPr>
          </a:p>
          <a:p>
            <a:r>
              <a:rPr lang="ru-RU" sz="3600" dirty="0" smtClean="0">
                <a:latin typeface="Monotype Corsiva" pitchFamily="66" charset="0"/>
              </a:rPr>
              <a:t>Славяне почитали и поклонялись Перуну, </a:t>
            </a:r>
            <a:r>
              <a:rPr lang="ru-RU" sz="3600" dirty="0" err="1" smtClean="0">
                <a:latin typeface="Monotype Corsiva" pitchFamily="66" charset="0"/>
              </a:rPr>
              <a:t>Даждьбогу</a:t>
            </a:r>
            <a:r>
              <a:rPr lang="ru-RU" sz="3600" dirty="0" smtClean="0">
                <a:latin typeface="Monotype Corsiva" pitchFamily="66" charset="0"/>
              </a:rPr>
              <a:t>, </a:t>
            </a:r>
            <a:r>
              <a:rPr lang="ru-RU" sz="3600" dirty="0" err="1" smtClean="0">
                <a:latin typeface="Monotype Corsiva" pitchFamily="66" charset="0"/>
              </a:rPr>
              <a:t>Стрибогу</a:t>
            </a:r>
            <a:r>
              <a:rPr lang="ru-RU" sz="3600" dirty="0" smtClean="0">
                <a:latin typeface="Monotype Corsiva" pitchFamily="66" charset="0"/>
              </a:rPr>
              <a:t>, </a:t>
            </a:r>
            <a:r>
              <a:rPr lang="ru-RU" sz="3600" dirty="0" err="1" smtClean="0">
                <a:latin typeface="Monotype Corsiva" pitchFamily="66" charset="0"/>
              </a:rPr>
              <a:t>Мокоши</a:t>
            </a:r>
            <a:r>
              <a:rPr lang="ru-RU" sz="3600" dirty="0" smtClean="0">
                <a:latin typeface="Monotype Corsiva" pitchFamily="66" charset="0"/>
              </a:rPr>
              <a:t>, </a:t>
            </a:r>
            <a:r>
              <a:rPr lang="ru-RU" sz="3600" dirty="0" err="1" smtClean="0">
                <a:latin typeface="Monotype Corsiva" pitchFamily="66" charset="0"/>
              </a:rPr>
              <a:t>Сварогу</a:t>
            </a:r>
            <a:r>
              <a:rPr lang="ru-RU" sz="3600" dirty="0" smtClean="0">
                <a:latin typeface="Monotype Corsiva" pitchFamily="66" charset="0"/>
              </a:rPr>
              <a:t>, Велесу и др. Каждое племя поклонялось своим богам или возвышало одних над другими.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6" name="Содержимое 3" descr="1335857640_image0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8166" y="137297"/>
            <a:ext cx="4714908" cy="6572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5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13" descr="0_6ece5_364c31af_XXL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9" y="500042"/>
            <a:ext cx="4000528" cy="5786478"/>
          </a:xfrm>
          <a:prstGeom prst="rect">
            <a:avLst/>
          </a:prstGeom>
        </p:spPr>
      </p:pic>
      <p:pic>
        <p:nvPicPr>
          <p:cNvPr id="5" name="Рисунок 4" descr="0_459d4_9bfac596_XL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571480"/>
            <a:ext cx="4534851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5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3786214" cy="6072230"/>
          </a:xfrm>
          <a:prstGeom prst="rect">
            <a:avLst/>
          </a:prstGeom>
        </p:spPr>
      </p:pic>
      <p:pic>
        <p:nvPicPr>
          <p:cNvPr id="5" name="Рисунок 4" descr="3d282-5878cb824a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85728"/>
            <a:ext cx="4572000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462</Words>
  <Application>Microsoft Office PowerPoint</Application>
  <PresentationFormat>Экран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Праздник славянской письменности и культуры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«Люди, отмеченные провидением, всегда посылаются для всего человечества» П.Я.Чаадаев</dc:title>
  <cp:lastModifiedBy>Александр</cp:lastModifiedBy>
  <cp:revision>28</cp:revision>
  <dcterms:modified xsi:type="dcterms:W3CDTF">2013-12-02T09:38:54Z</dcterms:modified>
</cp:coreProperties>
</file>