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83" r:id="rId3"/>
    <p:sldId id="284" r:id="rId4"/>
    <p:sldId id="285" r:id="rId5"/>
    <p:sldId id="286" r:id="rId6"/>
    <p:sldId id="276" r:id="rId7"/>
    <p:sldId id="277" r:id="rId8"/>
    <p:sldId id="279" r:id="rId9"/>
    <p:sldId id="281" r:id="rId10"/>
    <p:sldId id="282" r:id="rId11"/>
    <p:sldId id="287" r:id="rId12"/>
    <p:sldId id="288" r:id="rId13"/>
    <p:sldId id="258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603D-EB75-4EF4-BDA2-DA8DFC4FF94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BE7-6B0C-46C9-B053-403BF85C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603D-EB75-4EF4-BDA2-DA8DFC4FF94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BE7-6B0C-46C9-B053-403BF85C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603D-EB75-4EF4-BDA2-DA8DFC4FF94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BE7-6B0C-46C9-B053-403BF85C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243FC-C6F2-4DB6-9FEE-D1BF4A438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360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9AF1F-CF91-48D3-BD7A-8663C63E0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492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76182-F574-44E1-8659-7BE16515D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127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25A24-7AB4-442E-B1CE-47D2C2FA7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04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603D-EB75-4EF4-BDA2-DA8DFC4FF94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BE7-6B0C-46C9-B053-403BF85C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603D-EB75-4EF4-BDA2-DA8DFC4FF94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BE7-6B0C-46C9-B053-403BF85C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603D-EB75-4EF4-BDA2-DA8DFC4FF94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BE7-6B0C-46C9-B053-403BF85C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603D-EB75-4EF4-BDA2-DA8DFC4FF94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BE7-6B0C-46C9-B053-403BF85C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603D-EB75-4EF4-BDA2-DA8DFC4FF94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BE7-6B0C-46C9-B053-403BF85C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603D-EB75-4EF4-BDA2-DA8DFC4FF94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BE7-6B0C-46C9-B053-403BF85C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603D-EB75-4EF4-BDA2-DA8DFC4FF94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BE7-6B0C-46C9-B053-403BF85C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603D-EB75-4EF4-BDA2-DA8DFC4FF94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7BE7-6B0C-46C9-B053-403BF85C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6603D-EB75-4EF4-BDA2-DA8DFC4FF94A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F7BE7-6B0C-46C9-B053-403BF85C7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ПРАВОПИСАНИЕ БЕЗУДАРНЫХ ОКОНЧАНИЙ ИМЁН СУЩЕСТВИТЕЛЬНЫХ </a:t>
            </a:r>
            <a:r>
              <a:rPr lang="ru-RU" dirty="0"/>
              <a:t> </a:t>
            </a:r>
            <a:r>
              <a:rPr lang="ru-RU" dirty="0" smtClean="0"/>
              <a:t>1 склонения.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41"/>
          <p:cNvSpPr>
            <a:spLocks noChangeArrowheads="1"/>
          </p:cNvSpPr>
          <p:nvPr/>
        </p:nvSpPr>
        <p:spPr bwMode="auto">
          <a:xfrm>
            <a:off x="3924300" y="3141663"/>
            <a:ext cx="50323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Rectangle 240"/>
          <p:cNvSpPr>
            <a:spLocks noChangeArrowheads="1"/>
          </p:cNvSpPr>
          <p:nvPr/>
        </p:nvSpPr>
        <p:spPr bwMode="auto">
          <a:xfrm>
            <a:off x="3635375" y="2205038"/>
            <a:ext cx="50482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Rectangle 237"/>
          <p:cNvSpPr>
            <a:spLocks noChangeArrowheads="1"/>
          </p:cNvSpPr>
          <p:nvPr/>
        </p:nvSpPr>
        <p:spPr bwMode="auto">
          <a:xfrm>
            <a:off x="3851275" y="5734050"/>
            <a:ext cx="64928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1815" name="Group 31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48158003"/>
              </p:ext>
            </p:extLst>
          </p:nvPr>
        </p:nvGraphicFramePr>
        <p:xfrm>
          <a:off x="12238" y="0"/>
          <a:ext cx="5400601" cy="6754705"/>
        </p:xfrm>
        <a:graphic>
          <a:graphicData uri="http://schemas.openxmlformats.org/drawingml/2006/table">
            <a:tbl>
              <a:tblPr/>
              <a:tblGrid>
                <a:gridCol w="2903578"/>
                <a:gridCol w="2497023"/>
              </a:tblGrid>
              <a:tr h="1009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склонение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2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И. п.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(кто? что?)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    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Р. п.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(кого? чего?)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 п.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(кому? чему?)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В. п.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(кого? что?)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у   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2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 п.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(кем? чем?)</a:t>
                      </a: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ой ей ою ею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 п. </a:t>
                      </a: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 ком? о чём?)</a:t>
                      </a: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34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0070C0"/>
                </a:solidFill>
              </a:rPr>
              <a:t>Упр. 342</a:t>
            </a:r>
            <a:endParaRPr lang="ru-RU" sz="6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581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зима лес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9" name="Rectangle 11"/>
          <p:cNvSpPr>
            <a:spLocks noGrp="1" noChangeArrowheads="1"/>
          </p:cNvSpPr>
          <p:nvPr>
            <p:ph sz="half" idx="1"/>
          </p:nvPr>
        </p:nvSpPr>
        <p:spPr>
          <a:xfrm>
            <a:off x="0" y="0"/>
            <a:ext cx="9144000" cy="6858000"/>
          </a:xfrm>
          <a:solidFill>
            <a:srgbClr val="CCCCFF">
              <a:alpha val="20000"/>
            </a:srgbClr>
          </a:solidFill>
        </p:spPr>
        <p:txBody>
          <a:bodyPr/>
          <a:lstStyle/>
          <a:p>
            <a:pPr eaLnBrk="1" hangingPunct="1"/>
            <a:endParaRPr lang="ru-RU" sz="2800" smtClean="0"/>
          </a:p>
        </p:txBody>
      </p:sp>
      <p:pic>
        <p:nvPicPr>
          <p:cNvPr id="112648" name="Picture 8" descr="СНЕЖИНКА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4868863"/>
            <a:ext cx="1439862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82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51 -3.65153E-6 C 0.08923 -3.65153E-6 -0.09427 -0.1557 -0.09427 -0.34685 C -0.09427 -0.53799 0.08923 -0.69346 0.3151 -0.69346 C 0.5408 -0.69346 0.72448 -0.53799 0.72448 -0.34685 C 0.72448 -0.1557 0.5408 -3.65153E-6 0.3151 -3.65153E-6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" presetID="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274 -0.69346 L 0.41944 -0.40477 L 0.74045 -0.40477 L 0.48246 -0.22636 L 0.58021 0.06326 L 0.32274 -0.11538 L 0.0651 0.06326 L 0.1625 -0.22636 L -0.09427 -0.40477 L 0.22587 -0.40477 L 0.32274 -0.69346 Z " pathEditMode="relative" rAng="0" ptsTypes="FFFFFFFFFFF">
                                      <p:cBhvr>
                                        <p:cTn id="9" dur="5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78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65153E-6 L 0.72448 -3.65153E-6 L 0.72448 -0.6828 L 2.77778E-6 -0.6828 L 2.77778E-6 -3.65153E-6 Z " pathEditMode="relative" rAng="0" ptsTypes="FFFFF">
                                      <p:cBhvr>
                                        <p:cTn id="12" dur="5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15" y="-34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2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479 -0.04912 C 0.37361 -0.06881 0.35659 -0.08457 0.34236 -0.10472 C 0.325 -0.08457 0.31093 -0.06881 0.28975 -0.04912 C 0.16753 0.06604 0.02083 0.11562 -0.03872 0.06279 C -0.09427 0.00719 -0.04254 -0.1309 0.08021 -0.24583 C 0.10087 -0.26181 0.11857 -0.27826 0.13975 -0.29495 C 0.11857 -0.30769 0.10087 -0.32391 0.08021 -0.3436 C -0.04254 -0.45875 -0.09427 -0.59661 -0.03872 -0.64875 C 0.02083 -0.70412 0.16753 -0.65546 0.28975 -0.54077 C 0.31093 -0.52039 0.325 -0.50463 0.34236 -0.48494 C 0.35659 -0.50463 0.37361 -0.52039 0.39479 -0.54077 C 0.51736 -0.65546 0.66423 -0.70412 0.72291 -0.64875 C 0.77968 -0.59661 0.72673 -0.45875 0.60468 -0.3436 C 0.58333 -0.32391 0.56597 -0.30769 0.54531 -0.29495 C 0.56597 -0.27826 0.58333 -0.26181 0.60468 -0.24583 C 0.72673 -0.1309 0.77968 0.00719 0.72291 0.06279 C 0.66423 0.11562 0.51736 0.06604 0.39479 -0.04912 Z " pathEditMode="relative" rAng="0" ptsTypes="fffffffffffffffff">
                                      <p:cBhvr>
                                        <p:cTn id="15" dur="5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8" y="-245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dirty="0" smtClean="0"/>
              <a:t>Подберите к словосочетаниям левого столбика устойчивые  словосочетания из правого столбика. Запишите.</a:t>
            </a:r>
            <a:endParaRPr lang="ru-RU" sz="2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464076"/>
              </p:ext>
            </p:extLst>
          </p:nvPr>
        </p:nvGraphicFramePr>
        <p:xfrm>
          <a:off x="457200" y="1600200"/>
          <a:ext cx="8229600" cy="354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85429">
                <a:tc>
                  <a:txBody>
                    <a:bodyPr/>
                    <a:lstStyle/>
                    <a:p>
                      <a:r>
                        <a:rPr lang="ru-RU" dirty="0" smtClean="0"/>
                        <a:t>ХОРОШО</a:t>
                      </a:r>
                      <a:r>
                        <a:rPr lang="ru-RU" baseline="0" dirty="0" smtClean="0"/>
                        <a:t> ВИДНО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ГЛАДИТЬ ПО ГОЛОВК…</a:t>
                      </a:r>
                      <a:endParaRPr lang="ru-RU" dirty="0"/>
                    </a:p>
                  </a:txBody>
                  <a:tcPr/>
                </a:tc>
              </a:tr>
              <a:tr h="885429">
                <a:tc>
                  <a:txBody>
                    <a:bodyPr/>
                    <a:lstStyle/>
                    <a:p>
                      <a:r>
                        <a:rPr lang="ru-RU" dirty="0" smtClean="0"/>
                        <a:t>ВСЁ  ВРЕМЯ  ХВАЛИТЬ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ВИДНО КАК НА ЛАДОНИ</a:t>
                      </a:r>
                      <a:endParaRPr lang="ru-RU" dirty="0"/>
                    </a:p>
                  </a:txBody>
                  <a:tcPr/>
                </a:tc>
              </a:tr>
              <a:tr h="885429">
                <a:tc>
                  <a:txBody>
                    <a:bodyPr/>
                    <a:lstStyle/>
                    <a:p>
                      <a:r>
                        <a:rPr lang="ru-RU" dirty="0" smtClean="0"/>
                        <a:t>ОЧЕНЬ МЕДЛЕННО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ДЕЛАТЬ ИЗ МУХ</a:t>
                      </a:r>
                      <a:r>
                        <a:rPr lang="ru-RU" baseline="0" dirty="0" smtClean="0"/>
                        <a:t> … </a:t>
                      </a:r>
                      <a:r>
                        <a:rPr lang="ru-RU" dirty="0" smtClean="0"/>
                        <a:t> СЛОНА</a:t>
                      </a:r>
                      <a:endParaRPr lang="ru-RU" dirty="0"/>
                    </a:p>
                  </a:txBody>
                  <a:tcPr/>
                </a:tc>
              </a:tr>
              <a:tr h="885429">
                <a:tc>
                  <a:txBody>
                    <a:bodyPr/>
                    <a:lstStyle/>
                    <a:p>
                      <a:r>
                        <a:rPr lang="ru-RU" dirty="0" smtClean="0"/>
                        <a:t>СИЛЬНО ПРЕУВЕЛИЧИВАТЬ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ЧАС ПО ЧАЙНОЙ</a:t>
                      </a:r>
                      <a:r>
                        <a:rPr lang="ru-RU" baseline="0" dirty="0" smtClean="0"/>
                        <a:t> ЛОЖК…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700808"/>
            <a:ext cx="7696200" cy="424847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i="1" dirty="0" smtClean="0">
                <a:solidFill>
                  <a:srgbClr val="FF0000"/>
                </a:solidFill>
              </a:rPr>
              <a:t>Мне все понятно.</a:t>
            </a:r>
          </a:p>
          <a:p>
            <a:pPr eaLnBrk="1" hangingPunct="1"/>
            <a:endParaRPr lang="ru-RU" sz="2800" dirty="0" smtClean="0">
              <a:solidFill>
                <a:schemeClr val="folHlink"/>
              </a:solidFill>
            </a:endParaRPr>
          </a:p>
          <a:p>
            <a:pPr eaLnBrk="1" hangingPunct="1"/>
            <a:endParaRPr lang="ru-RU" sz="2800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ru-RU" b="1" i="1" dirty="0" smtClean="0">
                <a:solidFill>
                  <a:srgbClr val="00B0F0"/>
                </a:solidFill>
              </a:rPr>
              <a:t>Мне не все понятно.</a:t>
            </a:r>
          </a:p>
          <a:p>
            <a:pPr eaLnBrk="1" hangingPunct="1"/>
            <a:endParaRPr lang="ru-RU" sz="2800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ru-RU" b="1" dirty="0" smtClean="0">
                <a:solidFill>
                  <a:srgbClr val="002060"/>
                </a:solidFill>
              </a:rPr>
              <a:t>Я не все понял и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допустил много ошибок.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2987675" y="620713"/>
            <a:ext cx="3390900" cy="714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atin typeface="Arial"/>
                <a:cs typeface="Arial"/>
              </a:rPr>
              <a:t>Рефлексия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148263" y="4581525"/>
            <a:ext cx="863600" cy="792163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5076825" y="1916113"/>
            <a:ext cx="865188" cy="792162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148263" y="3284538"/>
            <a:ext cx="863600" cy="792162"/>
          </a:xfrm>
          <a:prstGeom prst="smileyFace">
            <a:avLst>
              <a:gd name="adj" fmla="val 69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8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dirty="0" smtClean="0"/>
              <a:t>В каком слове отсутствует приставка?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1) скала</a:t>
            </a:r>
          </a:p>
          <a:p>
            <a:r>
              <a:rPr lang="ru-RU" dirty="0" smtClean="0"/>
              <a:t>2) съехать</a:t>
            </a:r>
          </a:p>
          <a:p>
            <a:r>
              <a:rPr lang="ru-RU" dirty="0" smtClean="0"/>
              <a:t>3) сходка</a:t>
            </a:r>
          </a:p>
          <a:p>
            <a:r>
              <a:rPr lang="ru-RU" dirty="0" smtClean="0"/>
              <a:t>4) сварка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60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Укажи слово с предлогом.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1) (по)</a:t>
            </a:r>
            <a:r>
              <a:rPr lang="ru-RU" dirty="0" err="1" smtClean="0"/>
              <a:t>други</a:t>
            </a:r>
            <a:endParaRPr lang="ru-RU" dirty="0" smtClean="0"/>
          </a:p>
          <a:p>
            <a:r>
              <a:rPr lang="ru-RU" dirty="0" smtClean="0"/>
              <a:t>2) (по)ехали</a:t>
            </a:r>
          </a:p>
          <a:p>
            <a:r>
              <a:rPr lang="ru-RU" dirty="0" smtClean="0"/>
              <a:t>3) (по)берегу</a:t>
            </a:r>
          </a:p>
          <a:p>
            <a:r>
              <a:rPr lang="ru-RU" dirty="0" smtClean="0"/>
              <a:t>4) (по)</a:t>
            </a:r>
            <a:r>
              <a:rPr lang="ru-RU" dirty="0" err="1" smtClean="0"/>
              <a:t>бережье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85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В каком слове пропущен </a:t>
            </a:r>
            <a:r>
              <a:rPr lang="ru-RU" sz="3200" dirty="0" err="1" smtClean="0">
                <a:solidFill>
                  <a:srgbClr val="FF0000"/>
                </a:solidFill>
              </a:rPr>
              <a:t>ь</a:t>
            </a:r>
            <a:r>
              <a:rPr lang="ru-RU" sz="3200" dirty="0" smtClean="0"/>
              <a:t>?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1) </a:t>
            </a:r>
            <a:r>
              <a:rPr lang="ru-RU" dirty="0" err="1" smtClean="0"/>
              <a:t>скрипач_</a:t>
            </a:r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err="1" smtClean="0"/>
              <a:t>доч_ка</a:t>
            </a:r>
            <a:endParaRPr lang="ru-RU" dirty="0" smtClean="0"/>
          </a:p>
          <a:p>
            <a:r>
              <a:rPr lang="ru-RU" dirty="0" smtClean="0"/>
              <a:t>3) </a:t>
            </a:r>
            <a:r>
              <a:rPr lang="ru-RU" dirty="0" err="1" smtClean="0"/>
              <a:t>с_ехал</a:t>
            </a:r>
            <a:endParaRPr lang="ru-RU" dirty="0" smtClean="0"/>
          </a:p>
          <a:p>
            <a:r>
              <a:rPr lang="ru-RU" dirty="0" smtClean="0"/>
              <a:t>4) </a:t>
            </a:r>
            <a:r>
              <a:rPr lang="ru-RU" dirty="0" err="1" smtClean="0"/>
              <a:t>помощ_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05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В каком слове букв больше, чем звуков?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dirty="0" smtClean="0"/>
              <a:t>1) парта</a:t>
            </a:r>
          </a:p>
          <a:p>
            <a:r>
              <a:rPr lang="ru-RU" dirty="0" smtClean="0"/>
              <a:t>2) пальто</a:t>
            </a:r>
          </a:p>
          <a:p>
            <a:r>
              <a:rPr lang="ru-RU" dirty="0" smtClean="0"/>
              <a:t>3) Юра</a:t>
            </a:r>
          </a:p>
          <a:p>
            <a:r>
              <a:rPr lang="ru-RU" dirty="0" smtClean="0"/>
              <a:t>4) букет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40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27088" y="812800"/>
            <a:ext cx="6470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339966"/>
                </a:solidFill>
              </a:rPr>
              <a:t>Спишите слова, вставив пропущенные орфограммы: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7313" y="11430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4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27088" y="3141663"/>
            <a:ext cx="6510337" cy="118745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   </a:t>
            </a:r>
            <a:r>
              <a:rPr lang="ru-RU" sz="2400"/>
              <a:t>Б</a:t>
            </a:r>
            <a:r>
              <a:rPr lang="ru-RU" sz="2400">
                <a:solidFill>
                  <a:srgbClr val="11B305"/>
                </a:solidFill>
              </a:rPr>
              <a:t>?</a:t>
            </a:r>
            <a:r>
              <a:rPr lang="ru-RU" sz="2400"/>
              <a:t>седа, б</a:t>
            </a:r>
            <a:r>
              <a:rPr lang="ru-RU" sz="2400">
                <a:solidFill>
                  <a:srgbClr val="11B305"/>
                </a:solidFill>
              </a:rPr>
              <a:t>?</a:t>
            </a:r>
            <a:r>
              <a:rPr lang="ru-RU" sz="2400"/>
              <a:t>лет, п</a:t>
            </a:r>
            <a:r>
              <a:rPr lang="ru-RU" sz="2400">
                <a:solidFill>
                  <a:srgbClr val="11B305"/>
                </a:solidFill>
              </a:rPr>
              <a:t>?</a:t>
            </a:r>
            <a:r>
              <a:rPr lang="ru-RU" sz="2400"/>
              <a:t>беда, в</a:t>
            </a:r>
            <a:r>
              <a:rPr lang="ru-RU" sz="2400">
                <a:solidFill>
                  <a:srgbClr val="11B305"/>
                </a:solidFill>
              </a:rPr>
              <a:t>?</a:t>
            </a:r>
            <a:r>
              <a:rPr lang="ru-RU" sz="2400"/>
              <a:t>гон, к</a:t>
            </a:r>
            <a:r>
              <a:rPr lang="ru-RU" sz="2400">
                <a:solidFill>
                  <a:srgbClr val="11B305"/>
                </a:solidFill>
              </a:rPr>
              <a:t>?</a:t>
            </a:r>
            <a:r>
              <a:rPr lang="ru-RU" sz="2400"/>
              <a:t>л</a:t>
            </a:r>
            <a:r>
              <a:rPr lang="ru-RU" sz="2400">
                <a:solidFill>
                  <a:srgbClr val="11B305"/>
                </a:solidFill>
              </a:rPr>
              <a:t>?</a:t>
            </a:r>
            <a:r>
              <a:rPr lang="ru-RU" sz="2400"/>
              <a:t>ндарь, </a:t>
            </a:r>
          </a:p>
          <a:p>
            <a:pPr eaLnBrk="1" hangingPunct="1"/>
            <a:r>
              <a:rPr lang="ru-RU" sz="2400"/>
              <a:t>п</a:t>
            </a:r>
            <a:r>
              <a:rPr lang="ru-RU" sz="2400">
                <a:solidFill>
                  <a:srgbClr val="11B305"/>
                </a:solidFill>
              </a:rPr>
              <a:t>?</a:t>
            </a:r>
            <a:r>
              <a:rPr lang="ru-RU" sz="2400"/>
              <a:t>ртрет, пр</a:t>
            </a:r>
            <a:r>
              <a:rPr lang="ru-RU" sz="2400">
                <a:solidFill>
                  <a:srgbClr val="11B305"/>
                </a:solidFill>
              </a:rPr>
              <a:t>?</a:t>
            </a:r>
            <a:r>
              <a:rPr lang="ru-RU" sz="2400"/>
              <a:t>вит</a:t>
            </a:r>
            <a:r>
              <a:rPr lang="ru-RU" sz="2400">
                <a:solidFill>
                  <a:srgbClr val="11B305"/>
                </a:solidFill>
              </a:rPr>
              <a:t>?</a:t>
            </a:r>
            <a:r>
              <a:rPr lang="ru-RU" sz="2400"/>
              <a:t>льство, св</a:t>
            </a:r>
            <a:r>
              <a:rPr lang="ru-RU" sz="2400">
                <a:solidFill>
                  <a:srgbClr val="11B305"/>
                </a:solidFill>
              </a:rPr>
              <a:t>?</a:t>
            </a:r>
            <a:r>
              <a:rPr lang="ru-RU" sz="2400"/>
              <a:t>бода, т</a:t>
            </a:r>
            <a:r>
              <a:rPr lang="ru-RU" sz="2400">
                <a:solidFill>
                  <a:srgbClr val="11B305"/>
                </a:solidFill>
              </a:rPr>
              <a:t>?</a:t>
            </a:r>
            <a:r>
              <a:rPr lang="ru-RU" sz="2400"/>
              <a:t>л</a:t>
            </a:r>
            <a:r>
              <a:rPr lang="ru-RU" sz="2400">
                <a:solidFill>
                  <a:srgbClr val="11B305"/>
                </a:solidFill>
              </a:rPr>
              <a:t>?</a:t>
            </a:r>
            <a:r>
              <a:rPr lang="ru-RU" sz="2400"/>
              <a:t>фон, </a:t>
            </a:r>
          </a:p>
          <a:p>
            <a:pPr eaLnBrk="1" hangingPunct="1"/>
            <a:r>
              <a:rPr lang="ru-RU" sz="2400"/>
              <a:t>бер</a:t>
            </a:r>
            <a:r>
              <a:rPr lang="ru-RU" sz="2400">
                <a:solidFill>
                  <a:srgbClr val="11B305"/>
                </a:solidFill>
              </a:rPr>
              <a:t>?</a:t>
            </a:r>
            <a:r>
              <a:rPr lang="ru-RU" sz="2400"/>
              <a:t>г. 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827088" y="3141663"/>
            <a:ext cx="6426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/>
              <a:t>   Б</a:t>
            </a:r>
            <a:r>
              <a:rPr lang="ru-RU" sz="2400">
                <a:solidFill>
                  <a:srgbClr val="11B305"/>
                </a:solidFill>
              </a:rPr>
              <a:t>е</a:t>
            </a:r>
            <a:r>
              <a:rPr lang="ru-RU" sz="2400"/>
              <a:t>седа, б</a:t>
            </a:r>
            <a:r>
              <a:rPr lang="ru-RU" sz="2400">
                <a:solidFill>
                  <a:srgbClr val="11B305"/>
                </a:solidFill>
              </a:rPr>
              <a:t>и</a:t>
            </a:r>
            <a:r>
              <a:rPr lang="ru-RU" sz="2400"/>
              <a:t>лет, п</a:t>
            </a:r>
            <a:r>
              <a:rPr lang="ru-RU" sz="2400">
                <a:solidFill>
                  <a:srgbClr val="11B305"/>
                </a:solidFill>
              </a:rPr>
              <a:t>о</a:t>
            </a:r>
            <a:r>
              <a:rPr lang="ru-RU" sz="2400"/>
              <a:t>беда, в</a:t>
            </a:r>
            <a:r>
              <a:rPr lang="ru-RU" sz="2400">
                <a:solidFill>
                  <a:srgbClr val="11B305"/>
                </a:solidFill>
              </a:rPr>
              <a:t>а</a:t>
            </a:r>
            <a:r>
              <a:rPr lang="ru-RU" sz="2400"/>
              <a:t>гон, к</a:t>
            </a:r>
            <a:r>
              <a:rPr lang="ru-RU" sz="2400">
                <a:solidFill>
                  <a:srgbClr val="11B305"/>
                </a:solidFill>
              </a:rPr>
              <a:t>а</a:t>
            </a:r>
            <a:r>
              <a:rPr lang="ru-RU" sz="2400"/>
              <a:t>л</a:t>
            </a:r>
            <a:r>
              <a:rPr lang="ru-RU" sz="2400">
                <a:solidFill>
                  <a:srgbClr val="11B305"/>
                </a:solidFill>
              </a:rPr>
              <a:t>е</a:t>
            </a:r>
            <a:r>
              <a:rPr lang="ru-RU" sz="2400"/>
              <a:t>ндарь,</a:t>
            </a:r>
          </a:p>
          <a:p>
            <a:pPr eaLnBrk="1" hangingPunct="1"/>
            <a:r>
              <a:rPr lang="ru-RU" sz="2400"/>
              <a:t>п</a:t>
            </a:r>
            <a:r>
              <a:rPr lang="ru-RU" sz="2400">
                <a:solidFill>
                  <a:srgbClr val="11B305"/>
                </a:solidFill>
              </a:rPr>
              <a:t>о</a:t>
            </a:r>
            <a:r>
              <a:rPr lang="ru-RU" sz="2400"/>
              <a:t>ртрет, пр</a:t>
            </a:r>
            <a:r>
              <a:rPr lang="ru-RU" sz="2400">
                <a:solidFill>
                  <a:srgbClr val="11B305"/>
                </a:solidFill>
              </a:rPr>
              <a:t>а</a:t>
            </a:r>
            <a:r>
              <a:rPr lang="ru-RU" sz="2400"/>
              <a:t>в</a:t>
            </a:r>
            <a:r>
              <a:rPr lang="ru-RU" sz="2400">
                <a:solidFill>
                  <a:srgbClr val="11B305"/>
                </a:solidFill>
              </a:rPr>
              <a:t>и</a:t>
            </a:r>
            <a:r>
              <a:rPr lang="ru-RU" sz="2400"/>
              <a:t>тельство, св</a:t>
            </a:r>
            <a:r>
              <a:rPr lang="ru-RU" sz="2400">
                <a:solidFill>
                  <a:srgbClr val="11B305"/>
                </a:solidFill>
              </a:rPr>
              <a:t>о</a:t>
            </a:r>
            <a:r>
              <a:rPr lang="ru-RU" sz="2400"/>
              <a:t>бода, т</a:t>
            </a:r>
            <a:r>
              <a:rPr lang="ru-RU" sz="2400">
                <a:solidFill>
                  <a:srgbClr val="11B305"/>
                </a:solidFill>
              </a:rPr>
              <a:t>е</a:t>
            </a:r>
            <a:r>
              <a:rPr lang="ru-RU" sz="2400"/>
              <a:t>л</a:t>
            </a:r>
            <a:r>
              <a:rPr lang="ru-RU" sz="2400">
                <a:solidFill>
                  <a:srgbClr val="11B305"/>
                </a:solidFill>
              </a:rPr>
              <a:t>е</a:t>
            </a:r>
            <a:r>
              <a:rPr lang="ru-RU" sz="2400"/>
              <a:t>фон,</a:t>
            </a:r>
          </a:p>
          <a:p>
            <a:pPr eaLnBrk="1" hangingPunct="1"/>
            <a:r>
              <a:rPr lang="ru-RU" sz="2400"/>
              <a:t>бер</a:t>
            </a:r>
            <a:r>
              <a:rPr lang="ru-RU" sz="2400">
                <a:solidFill>
                  <a:srgbClr val="11B305"/>
                </a:solidFill>
              </a:rPr>
              <a:t>е</a:t>
            </a:r>
            <a:r>
              <a:rPr lang="ru-RU" sz="2400"/>
              <a:t>г.</a:t>
            </a:r>
          </a:p>
        </p:txBody>
      </p:sp>
      <p:pic>
        <p:nvPicPr>
          <p:cNvPr id="16392" name="Picture 8" descr="album_1807032940_54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511300"/>
            <a:ext cx="1585912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9" descr="album_2208234857_54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508500"/>
            <a:ext cx="19431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48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1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4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7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6" grpId="1"/>
      <p:bldP spid="16388" grpId="0" build="allAtOnce" animBg="1"/>
      <p:bldP spid="16391" grpId="0"/>
      <p:bldP spid="1639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зима лес"/>
          <p:cNvPicPr>
            <a:picLocks noGrp="1" noChangeAspect="1" noChangeArrowheads="1"/>
          </p:cNvPicPr>
          <p:nvPr>
            <p:ph/>
          </p:nvPr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083" name="Oval 3"/>
          <p:cNvSpPr>
            <a:spLocks noChangeArrowheads="1"/>
          </p:cNvSpPr>
          <p:nvPr/>
        </p:nvSpPr>
        <p:spPr bwMode="auto">
          <a:xfrm>
            <a:off x="3563938" y="4149725"/>
            <a:ext cx="2160587" cy="2089150"/>
          </a:xfrm>
          <a:prstGeom prst="ellipse">
            <a:avLst/>
          </a:prstGeom>
          <a:solidFill>
            <a:srgbClr val="EB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084" name="Oval 4"/>
          <p:cNvSpPr>
            <a:spLocks noChangeArrowheads="1"/>
          </p:cNvSpPr>
          <p:nvPr/>
        </p:nvSpPr>
        <p:spPr bwMode="auto">
          <a:xfrm>
            <a:off x="3924300" y="2781300"/>
            <a:ext cx="1441450" cy="1439863"/>
          </a:xfrm>
          <a:prstGeom prst="ellipse">
            <a:avLst/>
          </a:prstGeom>
          <a:solidFill>
            <a:srgbClr val="EB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085" name="Oval 5"/>
          <p:cNvSpPr>
            <a:spLocks noChangeArrowheads="1"/>
          </p:cNvSpPr>
          <p:nvPr/>
        </p:nvSpPr>
        <p:spPr bwMode="auto">
          <a:xfrm>
            <a:off x="4140200" y="1773238"/>
            <a:ext cx="1009650" cy="1008062"/>
          </a:xfrm>
          <a:prstGeom prst="ellipse">
            <a:avLst/>
          </a:prstGeom>
          <a:solidFill>
            <a:srgbClr val="EB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086" name="Line 6"/>
          <p:cNvSpPr>
            <a:spLocks noChangeShapeType="1"/>
          </p:cNvSpPr>
          <p:nvPr/>
        </p:nvSpPr>
        <p:spPr bwMode="auto">
          <a:xfrm flipH="1">
            <a:off x="3419475" y="3213100"/>
            <a:ext cx="574675" cy="6477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087" name="Line 7"/>
          <p:cNvSpPr>
            <a:spLocks noChangeShapeType="1"/>
          </p:cNvSpPr>
          <p:nvPr/>
        </p:nvSpPr>
        <p:spPr bwMode="auto">
          <a:xfrm flipH="1">
            <a:off x="5292725" y="2708275"/>
            <a:ext cx="574675" cy="504825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088" name="Line 8"/>
          <p:cNvSpPr>
            <a:spLocks noChangeShapeType="1"/>
          </p:cNvSpPr>
          <p:nvPr/>
        </p:nvSpPr>
        <p:spPr bwMode="auto">
          <a:xfrm>
            <a:off x="3348038" y="3644900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089" name="Line 9"/>
          <p:cNvSpPr>
            <a:spLocks noChangeShapeType="1"/>
          </p:cNvSpPr>
          <p:nvPr/>
        </p:nvSpPr>
        <p:spPr bwMode="auto">
          <a:xfrm>
            <a:off x="3635375" y="3644900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090" name="Line 10"/>
          <p:cNvSpPr>
            <a:spLocks noChangeShapeType="1"/>
          </p:cNvSpPr>
          <p:nvPr/>
        </p:nvSpPr>
        <p:spPr bwMode="auto">
          <a:xfrm flipH="1">
            <a:off x="5651500" y="2565400"/>
            <a:ext cx="71438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 flipV="1">
            <a:off x="5651500" y="2852738"/>
            <a:ext cx="288925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092" name="Oval 12"/>
          <p:cNvSpPr>
            <a:spLocks noChangeArrowheads="1"/>
          </p:cNvSpPr>
          <p:nvPr/>
        </p:nvSpPr>
        <p:spPr bwMode="auto">
          <a:xfrm>
            <a:off x="4427538" y="1989138"/>
            <a:ext cx="144462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74093" name="Oval 13"/>
          <p:cNvSpPr>
            <a:spLocks noChangeArrowheads="1"/>
          </p:cNvSpPr>
          <p:nvPr/>
        </p:nvSpPr>
        <p:spPr bwMode="auto">
          <a:xfrm>
            <a:off x="4787900" y="1989138"/>
            <a:ext cx="144463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094" name="AutoShape 14"/>
          <p:cNvSpPr>
            <a:spLocks noChangeArrowheads="1"/>
          </p:cNvSpPr>
          <p:nvPr/>
        </p:nvSpPr>
        <p:spPr bwMode="auto">
          <a:xfrm rot="5675655">
            <a:off x="4967287" y="1952626"/>
            <a:ext cx="144463" cy="792162"/>
          </a:xfrm>
          <a:prstGeom prst="triangle">
            <a:avLst>
              <a:gd name="adj" fmla="val 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095" name="Freeform 15"/>
          <p:cNvSpPr>
            <a:spLocks/>
          </p:cNvSpPr>
          <p:nvPr/>
        </p:nvSpPr>
        <p:spPr bwMode="auto">
          <a:xfrm>
            <a:off x="4427538" y="2492375"/>
            <a:ext cx="503237" cy="144463"/>
          </a:xfrm>
          <a:custGeom>
            <a:avLst/>
            <a:gdLst>
              <a:gd name="T0" fmla="*/ 0 w 590"/>
              <a:gd name="T1" fmla="*/ 0 h 145"/>
              <a:gd name="T2" fmla="*/ 77618 w 590"/>
              <a:gd name="T3" fmla="*/ 90663 h 145"/>
              <a:gd name="T4" fmla="*/ 193618 w 590"/>
              <a:gd name="T5" fmla="*/ 136493 h 145"/>
              <a:gd name="T6" fmla="*/ 309619 w 590"/>
              <a:gd name="T7" fmla="*/ 136493 h 145"/>
              <a:gd name="T8" fmla="*/ 425619 w 590"/>
              <a:gd name="T9" fmla="*/ 90663 h 145"/>
              <a:gd name="T10" fmla="*/ 503237 w 590"/>
              <a:gd name="T11" fmla="*/ 0 h 1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90" h="145">
                <a:moveTo>
                  <a:pt x="0" y="0"/>
                </a:moveTo>
                <a:cubicBezTo>
                  <a:pt x="26" y="34"/>
                  <a:pt x="53" y="68"/>
                  <a:pt x="91" y="91"/>
                </a:cubicBezTo>
                <a:cubicBezTo>
                  <a:pt x="129" y="114"/>
                  <a:pt x="182" y="129"/>
                  <a:pt x="227" y="137"/>
                </a:cubicBezTo>
                <a:cubicBezTo>
                  <a:pt x="272" y="145"/>
                  <a:pt x="318" y="145"/>
                  <a:pt x="363" y="137"/>
                </a:cubicBezTo>
                <a:cubicBezTo>
                  <a:pt x="408" y="129"/>
                  <a:pt x="461" y="114"/>
                  <a:pt x="499" y="91"/>
                </a:cubicBezTo>
                <a:cubicBezTo>
                  <a:pt x="537" y="68"/>
                  <a:pt x="563" y="34"/>
                  <a:pt x="590" y="0"/>
                </a:cubicBezTo>
              </a:path>
            </a:pathLst>
          </a:custGeom>
          <a:solidFill>
            <a:srgbClr val="EB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096" name="Oval 16"/>
          <p:cNvSpPr>
            <a:spLocks noChangeArrowheads="1"/>
          </p:cNvSpPr>
          <p:nvPr/>
        </p:nvSpPr>
        <p:spPr bwMode="auto">
          <a:xfrm>
            <a:off x="3924300" y="1773238"/>
            <a:ext cx="1512888" cy="1428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097" name="AutoShape 17"/>
          <p:cNvSpPr>
            <a:spLocks noChangeArrowheads="1"/>
          </p:cNvSpPr>
          <p:nvPr/>
        </p:nvSpPr>
        <p:spPr bwMode="auto">
          <a:xfrm rot="-5400000">
            <a:off x="4391819" y="1088232"/>
            <a:ext cx="504825" cy="865187"/>
          </a:xfrm>
          <a:prstGeom prst="flowChartDelay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098" name="AutoShape 18"/>
          <p:cNvSpPr>
            <a:spLocks noChangeArrowheads="1"/>
          </p:cNvSpPr>
          <p:nvPr/>
        </p:nvSpPr>
        <p:spPr bwMode="auto">
          <a:xfrm rot="761044">
            <a:off x="4356100" y="2708275"/>
            <a:ext cx="287338" cy="11525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099" name="AutoShape 19"/>
          <p:cNvSpPr>
            <a:spLocks noChangeArrowheads="1"/>
          </p:cNvSpPr>
          <p:nvPr/>
        </p:nvSpPr>
        <p:spPr bwMode="auto">
          <a:xfrm rot="-1239667">
            <a:off x="4694238" y="2698750"/>
            <a:ext cx="288925" cy="12255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00" name="Oval 20"/>
          <p:cNvSpPr>
            <a:spLocks noChangeArrowheads="1"/>
          </p:cNvSpPr>
          <p:nvPr/>
        </p:nvSpPr>
        <p:spPr bwMode="auto">
          <a:xfrm>
            <a:off x="4284663" y="2708275"/>
            <a:ext cx="649287" cy="142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01" name="Oval 21"/>
          <p:cNvSpPr>
            <a:spLocks noChangeArrowheads="1"/>
          </p:cNvSpPr>
          <p:nvPr/>
        </p:nvSpPr>
        <p:spPr bwMode="auto">
          <a:xfrm>
            <a:off x="4572000" y="3357563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02" name="Oval 22"/>
          <p:cNvSpPr>
            <a:spLocks noChangeArrowheads="1"/>
          </p:cNvSpPr>
          <p:nvPr/>
        </p:nvSpPr>
        <p:spPr bwMode="auto">
          <a:xfrm>
            <a:off x="4572000" y="3789363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03" name="Oval 23"/>
          <p:cNvSpPr>
            <a:spLocks noChangeArrowheads="1"/>
          </p:cNvSpPr>
          <p:nvPr/>
        </p:nvSpPr>
        <p:spPr bwMode="auto">
          <a:xfrm>
            <a:off x="4572000" y="4941888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04" name="Oval 24"/>
          <p:cNvSpPr>
            <a:spLocks noChangeArrowheads="1"/>
          </p:cNvSpPr>
          <p:nvPr/>
        </p:nvSpPr>
        <p:spPr bwMode="auto">
          <a:xfrm>
            <a:off x="4572000" y="45085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05" name="Oval 25"/>
          <p:cNvSpPr>
            <a:spLocks noChangeArrowheads="1"/>
          </p:cNvSpPr>
          <p:nvPr/>
        </p:nvSpPr>
        <p:spPr bwMode="auto">
          <a:xfrm>
            <a:off x="4572000" y="5373688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06" name="Line 26"/>
          <p:cNvSpPr>
            <a:spLocks noChangeShapeType="1"/>
          </p:cNvSpPr>
          <p:nvPr/>
        </p:nvSpPr>
        <p:spPr bwMode="auto">
          <a:xfrm>
            <a:off x="4211638" y="1773238"/>
            <a:ext cx="865187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07" name="AutoShape 27"/>
          <p:cNvSpPr>
            <a:spLocks noChangeArrowheads="1"/>
          </p:cNvSpPr>
          <p:nvPr/>
        </p:nvSpPr>
        <p:spPr bwMode="auto">
          <a:xfrm rot="-2939680">
            <a:off x="4860131" y="1556544"/>
            <a:ext cx="287338" cy="215900"/>
          </a:xfrm>
          <a:prstGeom prst="irregularSeal2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08" name="AutoShape 28"/>
          <p:cNvSpPr>
            <a:spLocks noChangeArrowheads="1"/>
          </p:cNvSpPr>
          <p:nvPr/>
        </p:nvSpPr>
        <p:spPr bwMode="auto">
          <a:xfrm rot="2715113">
            <a:off x="4968081" y="1735932"/>
            <a:ext cx="287337" cy="215900"/>
          </a:xfrm>
          <a:prstGeom prst="irregularSeal2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09" name="AutoShape 29"/>
          <p:cNvSpPr>
            <a:spLocks noChangeArrowheads="1"/>
          </p:cNvSpPr>
          <p:nvPr/>
        </p:nvSpPr>
        <p:spPr bwMode="auto">
          <a:xfrm>
            <a:off x="4716463" y="1773238"/>
            <a:ext cx="287337" cy="215900"/>
          </a:xfrm>
          <a:prstGeom prst="irregularSeal2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10" name="Oval 30"/>
          <p:cNvSpPr>
            <a:spLocks noChangeArrowheads="1"/>
          </p:cNvSpPr>
          <p:nvPr/>
        </p:nvSpPr>
        <p:spPr bwMode="auto">
          <a:xfrm flipV="1">
            <a:off x="4859338" y="1771650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11" name="Oval 31"/>
          <p:cNvSpPr>
            <a:spLocks noChangeArrowheads="1"/>
          </p:cNvSpPr>
          <p:nvPr/>
        </p:nvSpPr>
        <p:spPr bwMode="auto">
          <a:xfrm>
            <a:off x="4932363" y="1773238"/>
            <a:ext cx="73025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12" name="Oval 32"/>
          <p:cNvSpPr>
            <a:spLocks noChangeArrowheads="1"/>
          </p:cNvSpPr>
          <p:nvPr/>
        </p:nvSpPr>
        <p:spPr bwMode="auto">
          <a:xfrm>
            <a:off x="4932363" y="1700213"/>
            <a:ext cx="73025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4284663" y="3716338"/>
            <a:ext cx="71437" cy="730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14" name="Rectangle 34"/>
          <p:cNvSpPr>
            <a:spLocks noChangeArrowheads="1"/>
          </p:cNvSpPr>
          <p:nvPr/>
        </p:nvSpPr>
        <p:spPr bwMode="auto">
          <a:xfrm>
            <a:off x="4427538" y="3357563"/>
            <a:ext cx="71437" cy="730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15" name="Rectangle 35"/>
          <p:cNvSpPr>
            <a:spLocks noChangeArrowheads="1"/>
          </p:cNvSpPr>
          <p:nvPr/>
        </p:nvSpPr>
        <p:spPr bwMode="auto">
          <a:xfrm>
            <a:off x="4427538" y="3573463"/>
            <a:ext cx="71437" cy="730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16" name="Rectangle 36"/>
          <p:cNvSpPr>
            <a:spLocks noChangeArrowheads="1"/>
          </p:cNvSpPr>
          <p:nvPr/>
        </p:nvSpPr>
        <p:spPr bwMode="auto">
          <a:xfrm>
            <a:off x="4500563" y="3213100"/>
            <a:ext cx="71437" cy="730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17" name="Rectangle 37"/>
          <p:cNvSpPr>
            <a:spLocks noChangeArrowheads="1"/>
          </p:cNvSpPr>
          <p:nvPr/>
        </p:nvSpPr>
        <p:spPr bwMode="auto">
          <a:xfrm>
            <a:off x="4859338" y="3500438"/>
            <a:ext cx="71437" cy="730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18" name="Rectangle 38"/>
          <p:cNvSpPr>
            <a:spLocks noChangeArrowheads="1"/>
          </p:cNvSpPr>
          <p:nvPr/>
        </p:nvSpPr>
        <p:spPr bwMode="auto">
          <a:xfrm>
            <a:off x="5003800" y="3644900"/>
            <a:ext cx="71438" cy="730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19" name="Rectangle 39"/>
          <p:cNvSpPr>
            <a:spLocks noChangeArrowheads="1"/>
          </p:cNvSpPr>
          <p:nvPr/>
        </p:nvSpPr>
        <p:spPr bwMode="auto">
          <a:xfrm>
            <a:off x="4932363" y="3789363"/>
            <a:ext cx="71437" cy="730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20" name="Rectangle 40"/>
          <p:cNvSpPr>
            <a:spLocks noChangeArrowheads="1"/>
          </p:cNvSpPr>
          <p:nvPr/>
        </p:nvSpPr>
        <p:spPr bwMode="auto">
          <a:xfrm>
            <a:off x="4859338" y="3284538"/>
            <a:ext cx="71437" cy="730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22" name="Rectangle 42"/>
          <p:cNvSpPr>
            <a:spLocks noChangeArrowheads="1"/>
          </p:cNvSpPr>
          <p:nvPr/>
        </p:nvSpPr>
        <p:spPr bwMode="auto">
          <a:xfrm>
            <a:off x="4427538" y="2781300"/>
            <a:ext cx="71437" cy="730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23" name="Rectangle 43"/>
          <p:cNvSpPr>
            <a:spLocks noChangeArrowheads="1"/>
          </p:cNvSpPr>
          <p:nvPr/>
        </p:nvSpPr>
        <p:spPr bwMode="auto">
          <a:xfrm>
            <a:off x="4716463" y="2708275"/>
            <a:ext cx="71437" cy="730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24" name="Rectangle 44"/>
          <p:cNvSpPr>
            <a:spLocks noChangeArrowheads="1"/>
          </p:cNvSpPr>
          <p:nvPr/>
        </p:nvSpPr>
        <p:spPr bwMode="auto">
          <a:xfrm>
            <a:off x="4716463" y="3068638"/>
            <a:ext cx="71437" cy="730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76" name="WordArt 45"/>
          <p:cNvSpPr>
            <a:spLocks noChangeArrowheads="1" noChangeShapeType="1" noTextEdit="1"/>
          </p:cNvSpPr>
          <p:nvPr/>
        </p:nvSpPr>
        <p:spPr bwMode="auto">
          <a:xfrm>
            <a:off x="7596188" y="5373688"/>
            <a:ext cx="830262" cy="511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П.п.</a:t>
            </a:r>
          </a:p>
        </p:txBody>
      </p:sp>
      <p:sp>
        <p:nvSpPr>
          <p:cNvPr id="18477" name="WordArt 46"/>
          <p:cNvSpPr>
            <a:spLocks noChangeArrowheads="1" noChangeShapeType="1" noTextEdit="1"/>
          </p:cNvSpPr>
          <p:nvPr/>
        </p:nvSpPr>
        <p:spPr bwMode="auto">
          <a:xfrm>
            <a:off x="7524750" y="3500438"/>
            <a:ext cx="830263" cy="511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Д.п.</a:t>
            </a:r>
          </a:p>
        </p:txBody>
      </p:sp>
      <p:sp>
        <p:nvSpPr>
          <p:cNvPr id="18478" name="WordArt 50"/>
          <p:cNvSpPr>
            <a:spLocks noChangeArrowheads="1" noChangeShapeType="1" noTextEdit="1"/>
          </p:cNvSpPr>
          <p:nvPr/>
        </p:nvSpPr>
        <p:spPr bwMode="auto">
          <a:xfrm>
            <a:off x="7524750" y="1773238"/>
            <a:ext cx="830263" cy="511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Р.п.</a:t>
            </a:r>
          </a:p>
        </p:txBody>
      </p:sp>
    </p:spTree>
    <p:extLst>
      <p:ext uri="{BB962C8B-B14F-4D97-AF65-F5344CB8AC3E}">
        <p14:creationId xmlns:p14="http://schemas.microsoft.com/office/powerpoint/2010/main" val="265646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 nodeType="clickPar">
                      <p:stCondLst>
                        <p:cond delay="indefinite"/>
                      </p:stCondLst>
                      <p:childTnLst>
                        <p:par>
                          <p:cTn id="4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 nodeType="clickPar">
                      <p:stCondLst>
                        <p:cond delay="indefinite"/>
                      </p:stCondLst>
                      <p:childTnLst>
                        <p:par>
                          <p:cTn id="5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animBg="1"/>
      <p:bldP spid="174084" grpId="0" animBg="1"/>
      <p:bldP spid="174085" grpId="0" animBg="1"/>
      <p:bldP spid="174086" grpId="0" animBg="1"/>
      <p:bldP spid="174087" grpId="0" animBg="1"/>
      <p:bldP spid="174088" grpId="0" animBg="1"/>
      <p:bldP spid="174089" grpId="0" animBg="1"/>
      <p:bldP spid="174090" grpId="0" animBg="1"/>
      <p:bldP spid="174091" grpId="0" animBg="1"/>
      <p:bldP spid="174092" grpId="0" animBg="1"/>
      <p:bldP spid="174093" grpId="0" animBg="1"/>
      <p:bldP spid="174094" grpId="0" animBg="1"/>
      <p:bldP spid="174095" grpId="0" animBg="1"/>
      <p:bldP spid="174096" grpId="0" animBg="1"/>
      <p:bldP spid="174097" grpId="0" animBg="1"/>
      <p:bldP spid="174098" grpId="0" animBg="1"/>
      <p:bldP spid="174099" grpId="0" animBg="1"/>
      <p:bldP spid="174100" grpId="0" animBg="1"/>
      <p:bldP spid="174101" grpId="0" animBg="1"/>
      <p:bldP spid="174102" grpId="0" animBg="1"/>
      <p:bldP spid="174103" grpId="0" animBg="1"/>
      <p:bldP spid="174104" grpId="0" animBg="1"/>
      <p:bldP spid="174105" grpId="0" animBg="1"/>
      <p:bldP spid="174106" grpId="0" animBg="1"/>
      <p:bldP spid="174107" grpId="0" animBg="1"/>
      <p:bldP spid="174108" grpId="0" animBg="1"/>
      <p:bldP spid="174109" grpId="0" animBg="1"/>
      <p:bldP spid="174110" grpId="0" animBg="1"/>
      <p:bldP spid="174111" grpId="0" animBg="1"/>
      <p:bldP spid="174112" grpId="0" animBg="1"/>
      <p:bldP spid="174114" grpId="0" animBg="1"/>
      <p:bldP spid="174115" grpId="0" animBg="1"/>
      <p:bldP spid="174116" grpId="0" animBg="1"/>
      <p:bldP spid="174117" grpId="0" animBg="1"/>
      <p:bldP spid="174118" grpId="0" animBg="1"/>
      <p:bldP spid="174119" grpId="0" animBg="1"/>
      <p:bldP spid="174120" grpId="0" animBg="1"/>
      <p:bldP spid="174122" grpId="0" animBg="1"/>
      <p:bldP spid="174123" grpId="0" animBg="1"/>
      <p:bldP spid="1741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huge летом бабочка 145"/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553200"/>
          </a:xfrm>
          <a:solidFill>
            <a:srgbClr val="FFF3FF">
              <a:alpha val="85097"/>
            </a:srgbClr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В первом склонении, 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Помню 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и  во сне, 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В предложном и дательном 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Пишу букву</a:t>
            </a:r>
          </a:p>
        </p:txBody>
      </p:sp>
      <p:sp>
        <p:nvSpPr>
          <p:cNvPr id="88072" name="WordArt 8"/>
          <p:cNvSpPr>
            <a:spLocks noChangeArrowheads="1" noChangeShapeType="1" noTextEdit="1"/>
          </p:cNvSpPr>
          <p:nvPr/>
        </p:nvSpPr>
        <p:spPr bwMode="auto">
          <a:xfrm>
            <a:off x="2339752" y="1484784"/>
            <a:ext cx="720080" cy="59007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813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320066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27162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                  </a:t>
            </a:r>
            <a:r>
              <a:rPr lang="ru-RU" b="1" dirty="0" smtClean="0">
                <a:solidFill>
                  <a:srgbClr val="C00000"/>
                </a:solidFill>
              </a:rPr>
              <a:t>- Как написать  безударное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                 окончание имён существительных?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graphicFrame>
        <p:nvGraphicFramePr>
          <p:cNvPr id="8246" name="Group 5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4004955"/>
              </p:ext>
            </p:extLst>
          </p:nvPr>
        </p:nvGraphicFramePr>
        <p:xfrm>
          <a:off x="2627313" y="1773238"/>
          <a:ext cx="4319587" cy="1749494"/>
        </p:xfrm>
        <a:graphic>
          <a:graphicData uri="http://schemas.openxmlformats.org/drawingml/2006/table">
            <a:tbl>
              <a:tblPr/>
              <a:tblGrid>
                <a:gridCol w="4319587"/>
              </a:tblGrid>
              <a:tr h="174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Склонение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(начальная форма)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691" marB="4569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48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633732"/>
              </p:ext>
            </p:extLst>
          </p:nvPr>
        </p:nvGraphicFramePr>
        <p:xfrm>
          <a:off x="2555875" y="3429000"/>
          <a:ext cx="4392613" cy="1164232"/>
        </p:xfrm>
        <a:graphic>
          <a:graphicData uri="http://schemas.openxmlformats.org/drawingml/2006/table">
            <a:tbl>
              <a:tblPr/>
              <a:tblGrid>
                <a:gridCol w="4392613"/>
              </a:tblGrid>
              <a:tr h="1163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Падеж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(по вопросу)</a:t>
                      </a:r>
                    </a:p>
                  </a:txBody>
                  <a:tcPr marT="45668" marB="4566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50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316960"/>
              </p:ext>
            </p:extLst>
          </p:nvPr>
        </p:nvGraphicFramePr>
        <p:xfrm>
          <a:off x="2627313" y="5300663"/>
          <a:ext cx="4032250" cy="579437"/>
        </p:xfrm>
        <a:graphic>
          <a:graphicData uri="http://schemas.openxmlformats.org/drawingml/2006/table">
            <a:tbl>
              <a:tblPr/>
              <a:tblGrid>
                <a:gridCol w="4032250"/>
              </a:tblGrid>
              <a:tr h="5794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Выбор окончания</a:t>
                      </a:r>
                    </a:p>
                  </a:txBody>
                  <a:tcPr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4787900" y="4581525"/>
            <a:ext cx="0" cy="649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4787900" y="2852738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252" name="Picture 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80728"/>
            <a:ext cx="12827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2" name="WordArt 62"/>
          <p:cNvSpPr>
            <a:spLocks noChangeArrowheads="1" noChangeShapeType="1" noTextEdit="1"/>
          </p:cNvSpPr>
          <p:nvPr/>
        </p:nvSpPr>
        <p:spPr bwMode="auto">
          <a:xfrm>
            <a:off x="1323975" y="1160115"/>
            <a:ext cx="792163" cy="134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0597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0" grpId="0" animBg="1"/>
      <p:bldP spid="823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320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ТЕМА УРОКА:</vt:lpstr>
      <vt:lpstr>В каком слове отсутствует приставка?</vt:lpstr>
      <vt:lpstr>Укажи слово с предлогом.</vt:lpstr>
      <vt:lpstr>В каком слове пропущен ь?</vt:lpstr>
      <vt:lpstr>В каком слове букв больше, чем звуков?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Упр. 342</vt:lpstr>
      <vt:lpstr>Презентация PowerPoint</vt:lpstr>
      <vt:lpstr>Подберите к словосочетаниям левого столбика устойчивые  словосочетания из правого столбика. Запишите.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Света</dc:creator>
  <cp:lastModifiedBy>Борис</cp:lastModifiedBy>
  <cp:revision>21</cp:revision>
  <dcterms:created xsi:type="dcterms:W3CDTF">2009-12-15T15:13:22Z</dcterms:created>
  <dcterms:modified xsi:type="dcterms:W3CDTF">2013-02-02T18:19:46Z</dcterms:modified>
</cp:coreProperties>
</file>