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79" r:id="rId5"/>
    <p:sldId id="260" r:id="rId6"/>
    <p:sldId id="262" r:id="rId7"/>
    <p:sldId id="278" r:id="rId8"/>
    <p:sldId id="275" r:id="rId9"/>
    <p:sldId id="277" r:id="rId10"/>
    <p:sldId id="268" r:id="rId11"/>
    <p:sldId id="270" r:id="rId12"/>
    <p:sldId id="272" r:id="rId13"/>
    <p:sldId id="273" r:id="rId14"/>
    <p:sldId id="280" r:id="rId15"/>
    <p:sldId id="284" r:id="rId16"/>
    <p:sldId id="282" r:id="rId17"/>
    <p:sldId id="283" r:id="rId18"/>
    <p:sldId id="285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57E391-F3D5-4BD8-9CF2-701062D5BB26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EEC8E6-25DC-49C2-A958-E038CE3C87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ransition spd="med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8"/>
            <a:ext cx="7242072" cy="33432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Повышение мотивации</a:t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к исправлению  осужденных в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учебно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- воспитательном процессе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17410" name="Picture 2" descr="http://im3-tub-ru.yandex.net/i?id=8e47e4ebd6a7a054d6d51259bd9f9d8a-78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3789040"/>
            <a:ext cx="3600400" cy="2700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2348880"/>
            <a:ext cx="7786742" cy="432048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изложения общих сведений об изучаемом предмете/теме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выявления личной значимости изучаемой предмета/темы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собственно изложение учебного материала (либо самостоятельное изучение при самообразовании)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последующем обучении должно четко реализовывать соотношение теоретического и практического компонентов , уделяться особое внимание пониманию материала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 усвоение знаний предпринимается не как самоцель, но служит для успешного их применения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любое действие должно завершаться анализом/самоанализом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635896" y="188640"/>
            <a:ext cx="5222384" cy="1775120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алгоритм построения учебных</a:t>
            </a:r>
            <a:r>
              <a:rPr kumimoji="0" lang="ru-RU" sz="3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воспитательных занятий для осужденных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218" name="Picture 2" descr="http://im1-tub-ru.yandex.net/i?id=e1ba9d1611d6644584c4ebe0bf70885b-14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64704"/>
            <a:ext cx="2857500" cy="914401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357166"/>
            <a:ext cx="7239000" cy="5371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Проблемы формального образования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340768"/>
            <a:ext cx="7572428" cy="228487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В настоящее время практически отсутствуют: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этап выявления осужденным значимости данного предмета/темы для себя.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целенаправленное формирование способности ставить и достигать позитивные цели. 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достаточное количество практических заданий, а также этап формирования компетентности.</a:t>
            </a:r>
          </a:p>
          <a:p>
            <a:pPr lvl="0"/>
            <a:r>
              <a:rPr lang="ru-RU" b="1" dirty="0" smtClean="0">
                <a:solidFill>
                  <a:srgbClr val="002060"/>
                </a:solidFill>
              </a:rPr>
              <a:t>не представлена в достаточной мере и нравственная составляющая.</a:t>
            </a:r>
          </a:p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4000504"/>
            <a:ext cx="7572428" cy="242889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</a:rPr>
              <a:t>  </a:t>
            </a:r>
          </a:p>
          <a:p>
            <a:pPr lvl="0" algn="ctr"/>
            <a:r>
              <a:rPr lang="ru-RU" sz="2800" b="1" dirty="0" smtClean="0">
                <a:solidFill>
                  <a:srgbClr val="7030A0"/>
                </a:solidFill>
              </a:rPr>
              <a:t>В соответствии с внедряемой в настоящее время </a:t>
            </a:r>
            <a:r>
              <a:rPr lang="ru-RU" sz="2800" b="1" dirty="0" err="1" smtClean="0">
                <a:solidFill>
                  <a:srgbClr val="7030A0"/>
                </a:solidFill>
              </a:rPr>
              <a:t>системно-деятельностной</a:t>
            </a:r>
            <a:r>
              <a:rPr lang="ru-RU" sz="2800" b="1" dirty="0" smtClean="0">
                <a:solidFill>
                  <a:srgbClr val="7030A0"/>
                </a:solidFill>
              </a:rPr>
              <a:t> технологией осужденный-ученик в начале урока должен поставить цель, выявить проблему и решить ее в процессе занятия.    </a:t>
            </a: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http://im2-tub-ru.yandex.net/i?id=6a3f8ebd172a3ad0dd18fc097e9137f3-87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13285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im1-tub-ru.yandex.net/i?id=7d0384efc75fa742ca1a9911dcc81b1f-7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509120"/>
            <a:ext cx="2160240" cy="216024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412776"/>
            <a:ext cx="7498080" cy="48006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В ходе целенаправленного проведения воспитывающих мероприятий, как правило, не изучаются понятия и категории, используемые в работе;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не реализуется диалогичность (мероприятия в основном проходят в </a:t>
            </a:r>
            <a:r>
              <a:rPr lang="ru-RU" b="1" dirty="0" err="1" smtClean="0">
                <a:solidFill>
                  <a:srgbClr val="002060"/>
                </a:solidFill>
              </a:rPr>
              <a:t>монологичной</a:t>
            </a:r>
            <a:r>
              <a:rPr lang="ru-RU" b="1" dirty="0" smtClean="0">
                <a:solidFill>
                  <a:srgbClr val="002060"/>
                </a:solidFill>
              </a:rPr>
              <a:t> форме);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в достаточной мере не организована обратная связь с осужденными; практически отсутствует </a:t>
            </a:r>
            <a:r>
              <a:rPr lang="ru-RU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b="1" dirty="0" smtClean="0">
                <a:solidFill>
                  <a:srgbClr val="002060"/>
                </a:solidFill>
              </a:rPr>
              <a:t> компонент.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43042" y="571480"/>
            <a:ext cx="7239000" cy="53719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Проблемы неформального образования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0-tub-ru.yandex.net/i?id=f02d9502a762eee6903304debbd5d345-23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157192"/>
            <a:ext cx="1428750" cy="142875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785794"/>
            <a:ext cx="7572428" cy="578645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4000" b="1" dirty="0" smtClean="0">
                <a:solidFill>
                  <a:srgbClr val="002060"/>
                </a:solidFill>
              </a:rPr>
              <a:t>– в библиотеках, в воспитательных отделах ИУ практически повсеместно отсутствуют толковые словари, тексты нравственной направленности для самостоятельного изучения осужденными (с серией теоретических и практических заданий), пособия по </a:t>
            </a:r>
            <a:r>
              <a:rPr lang="ru-RU" sz="4000" b="1" dirty="0" err="1" smtClean="0">
                <a:solidFill>
                  <a:srgbClr val="002060"/>
                </a:solidFill>
              </a:rPr>
              <a:t>самоисправлению</a:t>
            </a:r>
            <a:r>
              <a:rPr lang="ru-RU" sz="4000" b="1" dirty="0" smtClean="0">
                <a:solidFill>
                  <a:srgbClr val="002060"/>
                </a:solidFill>
              </a:rPr>
              <a:t>, а также самообразованию, самовоспитанию и саморазвитию;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–  недостаточно используются имеющиеся ресурсы ИУ (хотя радио- и </a:t>
            </a:r>
            <a:r>
              <a:rPr lang="ru-RU" sz="4000" b="1" dirty="0" err="1" smtClean="0">
                <a:solidFill>
                  <a:srgbClr val="002060"/>
                </a:solidFill>
              </a:rPr>
              <a:t>теле-точки</a:t>
            </a:r>
            <a:r>
              <a:rPr lang="ru-RU" sz="4000" b="1" dirty="0" smtClean="0">
                <a:solidFill>
                  <a:srgbClr val="002060"/>
                </a:solidFill>
              </a:rPr>
              <a:t> в ИУ функционируют, но в их передачах недостаточно представлены материалы нравственной направленности, не повышается уровень функциональной грамотности осужденных, практически отсутствует </a:t>
            </a:r>
            <a:r>
              <a:rPr lang="ru-RU" sz="4000" b="1" dirty="0" err="1" smtClean="0">
                <a:solidFill>
                  <a:srgbClr val="002060"/>
                </a:solidFill>
              </a:rPr>
              <a:t>деятельностный</a:t>
            </a:r>
            <a:r>
              <a:rPr lang="ru-RU" sz="4000" b="1" dirty="0" smtClean="0">
                <a:solidFill>
                  <a:srgbClr val="002060"/>
                </a:solidFill>
              </a:rPr>
              <a:t> компонент);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–  на досках объявлений в ИУ практически отсутствуют материалы по </a:t>
            </a:r>
            <a:r>
              <a:rPr lang="ru-RU" sz="4000" b="1" dirty="0" err="1" smtClean="0">
                <a:solidFill>
                  <a:srgbClr val="002060"/>
                </a:solidFill>
              </a:rPr>
              <a:t>самоисправлению</a:t>
            </a:r>
            <a:r>
              <a:rPr lang="ru-RU" sz="4000" b="1" dirty="0" smtClean="0">
                <a:solidFill>
                  <a:srgbClr val="002060"/>
                </a:solidFill>
              </a:rPr>
              <a:t>;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– в фильмотеках ИУ, как правило, отсутствуют учебные фильмы о формировании нравственной направленности.</a:t>
            </a:r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285852" y="285728"/>
            <a:ext cx="7239000" cy="53719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Проблемы </a:t>
            </a:r>
            <a:r>
              <a:rPr lang="ru-RU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ин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формального образования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Решите 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5920" y="1052736"/>
            <a:ext cx="7246560" cy="5176854"/>
          </a:xfrm>
        </p:spPr>
        <p:txBody>
          <a:bodyPr>
            <a:normAutofit fontScale="92500" lnSpcReduction="20000"/>
          </a:bodyPr>
          <a:lstStyle/>
          <a:p>
            <a:pPr algn="ctr" fontAlgn="base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Задача № 1.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Начальник отряда проводит занятие по разъяснению правил поведения и условий содержания осужденных в ИУ, зачитывая и объясняя отдельные положения. Занятие проходит скучно. Осужденные слушают невнимательно, занимаются посторонними делами.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Вопрос 1. Как стимулировать интерес осужденных к обучению?</a:t>
            </a:r>
          </a:p>
          <a:p>
            <a:pPr fontAlgn="base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Вопрос 2. Какими методами лучше проводить разъяснительную работу с осужденными?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http://im0-tub-ru.yandex.net/i?id=855917345ad0f718191bf2ddac79c4e5-2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5962672"/>
          </a:xfrm>
        </p:spPr>
        <p:txBody>
          <a:bodyPr>
            <a:noAutofit/>
          </a:bodyPr>
          <a:lstStyle/>
          <a:p>
            <a:pPr fontAlgn="base">
              <a:buNone/>
            </a:pPr>
            <a:endParaRPr lang="ru-RU" sz="1200" dirty="0" smtClean="0"/>
          </a:p>
          <a:p>
            <a:pPr fontAlgn="base"/>
            <a:r>
              <a:rPr lang="ru-RU" sz="1200" dirty="0" smtClean="0"/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Доводя до аудитории информацию необходимо </a:t>
            </a:r>
            <a:r>
              <a:rPr lang="ru-RU" sz="2400" b="1" dirty="0" smtClean="0">
                <a:solidFill>
                  <a:srgbClr val="C00000"/>
                </a:solidFill>
              </a:rPr>
              <a:t>связывать ее с интересными жизненными фактами</a:t>
            </a:r>
            <a:r>
              <a:rPr lang="ru-RU" sz="2400" b="1" dirty="0" smtClean="0">
                <a:solidFill>
                  <a:srgbClr val="002060"/>
                </a:solidFill>
              </a:rPr>
              <a:t>, с практикой.    </a:t>
            </a:r>
          </a:p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 Материал должен быть </a:t>
            </a:r>
            <a:r>
              <a:rPr lang="ru-RU" sz="2400" b="1" dirty="0" smtClean="0">
                <a:solidFill>
                  <a:srgbClr val="C00000"/>
                </a:solidFill>
              </a:rPr>
              <a:t>доступен всей аудитории.  </a:t>
            </a:r>
          </a:p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Лучше всего сделать </a:t>
            </a:r>
            <a:r>
              <a:rPr lang="ru-RU" sz="2400" b="1" dirty="0" smtClean="0">
                <a:solidFill>
                  <a:srgbClr val="C00000"/>
                </a:solidFill>
              </a:rPr>
              <a:t>занятия наглядным</a:t>
            </a:r>
            <a:r>
              <a:rPr lang="ru-RU" sz="2400" b="1" dirty="0" smtClean="0">
                <a:solidFill>
                  <a:srgbClr val="002060"/>
                </a:solidFill>
              </a:rPr>
              <a:t>.</a:t>
            </a:r>
          </a:p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Активизировать образовательную деятельность осужденных, усилить воспитательный аспект обучения позволяет </a:t>
            </a:r>
            <a:r>
              <a:rPr lang="ru-RU" sz="2400" b="1" dirty="0" smtClean="0">
                <a:solidFill>
                  <a:srgbClr val="C00000"/>
                </a:solidFill>
              </a:rPr>
              <a:t>применение разных методов и приемов .</a:t>
            </a:r>
            <a:endParaRPr lang="ru-RU" sz="2400" dirty="0" smtClean="0"/>
          </a:p>
          <a:p>
            <a:pPr fontAlgn="base"/>
            <a:r>
              <a:rPr lang="ru-RU" sz="2400" dirty="0" smtClean="0"/>
              <a:t>1. </a:t>
            </a:r>
            <a:r>
              <a:rPr lang="ru-RU" sz="2000" b="1" dirty="0" smtClean="0">
                <a:solidFill>
                  <a:srgbClr val="7030A0"/>
                </a:solidFill>
              </a:rPr>
              <a:t>Словесные методы: рассказ, объяснение, беседа, лекция,  </a:t>
            </a:r>
          </a:p>
          <a:p>
            <a:pPr fontAlgn="base"/>
            <a:r>
              <a:rPr lang="ru-RU" sz="2000" b="1" dirty="0" smtClean="0">
                <a:solidFill>
                  <a:srgbClr val="7030A0"/>
                </a:solidFill>
              </a:rPr>
              <a:t>2. Наглядные методы: наблюдение, демонстрация наглядных пособий, кинофильмов, диафильмов.</a:t>
            </a:r>
          </a:p>
          <a:p>
            <a:pPr fontAlgn="base"/>
            <a:r>
              <a:rPr lang="ru-RU" sz="2000" b="1" dirty="0" smtClean="0">
                <a:solidFill>
                  <a:srgbClr val="7030A0"/>
                </a:solidFill>
              </a:rPr>
              <a:t>3. Практические методы: устные и письменные упражнения, графические и лабораторные работы, эксперимент.</a:t>
            </a:r>
          </a:p>
          <a:p>
            <a:pPr fontAlgn="base"/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Задача № 2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  <a:br>
              <a:rPr lang="ru-RU" dirty="0" smtClean="0">
                <a:solidFill>
                  <a:srgbClr val="FFC000"/>
                </a:solidFill>
              </a:rPr>
            </a:b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857232"/>
            <a:ext cx="7498080" cy="5500726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ru-RU" b="1" dirty="0" smtClean="0">
                <a:solidFill>
                  <a:srgbClr val="002060"/>
                </a:solidFill>
              </a:rPr>
              <a:t>Осужденный Иванов стал молчаливым и замкнутым. Начальнику отряда никак не удается вызвать его на откровенный разговор. На вопросы: «Как дела? Не случилось ли что? » осужденный отвечает: «Все нормально, все в порядке». Начальник отряда убежден, что Иванов что-то скрывает. И чем взволнованнее, участливее воспитатель задает вопросы, тем более неохотно осужденный отвечает.</a:t>
            </a:r>
          </a:p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Вопрос 1. Какие педагогические правила подготовки и проведения индивидуальной беседы должен знать воспитатель?</a:t>
            </a:r>
          </a:p>
          <a:p>
            <a:pPr fontAlgn="base"/>
            <a:r>
              <a:rPr lang="ru-RU" b="1" dirty="0" smtClean="0">
                <a:solidFill>
                  <a:srgbClr val="C00000"/>
                </a:solidFill>
              </a:rPr>
              <a:t>Вопрос 2. Какие из них в данной ситуации забыл начальник отряда?</a:t>
            </a:r>
          </a:p>
          <a:p>
            <a:endParaRPr lang="ru-RU" dirty="0"/>
          </a:p>
        </p:txBody>
      </p:sp>
      <p:pic>
        <p:nvPicPr>
          <p:cNvPr id="3074" name="Picture 2" descr="http://im0-tub-ru.yandex.net/i?id=855917345ad0f718191bf2ddac79c4e5-26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6572272"/>
          </a:xfrm>
        </p:spPr>
        <p:txBody>
          <a:bodyPr>
            <a:noAutofit/>
          </a:bodyPr>
          <a:lstStyle/>
          <a:p>
            <a:pPr fontAlgn="base"/>
            <a:r>
              <a:rPr lang="ru-RU" sz="2300" b="1" dirty="0" smtClean="0">
                <a:solidFill>
                  <a:srgbClr val="002060"/>
                </a:solidFill>
              </a:rPr>
              <a:t>Беседа как метод </a:t>
            </a:r>
            <a:r>
              <a:rPr lang="ru-RU" sz="2300" b="1" dirty="0" err="1" smtClean="0">
                <a:solidFill>
                  <a:srgbClr val="002060"/>
                </a:solidFill>
              </a:rPr>
              <a:t>пенитенциарно-педагогических</a:t>
            </a:r>
            <a:r>
              <a:rPr lang="ru-RU" sz="2300" b="1" dirty="0" smtClean="0">
                <a:solidFill>
                  <a:srgbClr val="002060"/>
                </a:solidFill>
              </a:rPr>
              <a:t> исследований организуется с целью выяснения индивидуальных особенностей личности (мотивационной и эмоциональной сфер, знаний, убеждений, установок, уровня криминальной зараженности, отношений осужденных). В данном случае изучаются взаимоотношения, общение, взаимодействия осужденного с коллективом.</a:t>
            </a:r>
          </a:p>
          <a:p>
            <a:pPr fontAlgn="base"/>
            <a:r>
              <a:rPr lang="ru-RU" sz="2300" b="1" dirty="0" smtClean="0">
                <a:solidFill>
                  <a:srgbClr val="002060"/>
                </a:solidFill>
              </a:rPr>
              <a:t>Индивидуальная беседа составляющих основу индивидуально-воспитательной работы, применяются на всех этапах педагогического процесса. В данном случае воспитателю необходимо наладить доверительный характер беседы не быть чрезмерно эмоциональным, но в тоже время быть участливым к проблеме осужденного. И на основе сказанного осужденным составить перспективу программы воспитания и программу конкретных мероприятий на ближайшее.</a:t>
            </a:r>
          </a:p>
          <a:p>
            <a:endParaRPr lang="ru-RU" sz="23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1451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002060"/>
                </a:solidFill>
              </a:rPr>
              <a:t>Спасибо за внимание!</a:t>
            </a:r>
            <a:endParaRPr lang="ru-RU" sz="48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im1-tub-ru.yandex.net/i?id=fa3d7169f0ec655c4ecabbfc6c0fe336-12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3" y="2852936"/>
            <a:ext cx="2592289" cy="255818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428860" y="2786058"/>
            <a:ext cx="5167298" cy="68006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УиК</a:t>
            </a: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РФ  ч.1 ст.9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1142984"/>
            <a:ext cx="7022584" cy="142876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одной из целей назначения наказания за совершенное преступное деяние называет </a:t>
            </a:r>
            <a:r>
              <a:rPr lang="ru-RU" sz="2800" b="1" dirty="0" smtClean="0">
                <a:solidFill>
                  <a:srgbClr val="C00000"/>
                </a:solidFill>
              </a:rPr>
              <a:t>исправление осужденных </a:t>
            </a: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907704" y="3571876"/>
            <a:ext cx="6879138" cy="3000396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исправление осужденных </a:t>
            </a:r>
            <a:r>
              <a:rPr lang="ru-RU" sz="2800" b="1" dirty="0" smtClean="0">
                <a:solidFill>
                  <a:srgbClr val="002060"/>
                </a:solidFill>
              </a:rPr>
              <a:t>– «это формирование у них уважительного отношения к человеку, обществу, труду, нормам, правилам и традициям человеческого общежития и стимулирование </a:t>
            </a:r>
            <a:r>
              <a:rPr lang="ru-RU" sz="2800" b="1" dirty="0" err="1" smtClean="0">
                <a:solidFill>
                  <a:srgbClr val="002060"/>
                </a:solidFill>
              </a:rPr>
              <a:t>правопослушного</a:t>
            </a:r>
            <a:r>
              <a:rPr lang="ru-RU" sz="2800" b="1" dirty="0" smtClean="0">
                <a:solidFill>
                  <a:srgbClr val="002060"/>
                </a:solidFill>
              </a:rPr>
              <a:t> поведения».</a:t>
            </a:r>
            <a:endParaRPr lang="ru-RU" sz="28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2428860" y="285728"/>
            <a:ext cx="5167298" cy="680068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УК РФ  ч.2 ст.43</a:t>
            </a:r>
            <a:endParaRPr kumimoji="0" lang="ru-RU" sz="32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16388" name="Picture 4" descr="http://im2-tub-ru.yandex.net/i?id=4d3e4e0264c94c112bebb4eda3816047-45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933056"/>
            <a:ext cx="1353750" cy="2160240"/>
          </a:xfrm>
          <a:prstGeom prst="rect">
            <a:avLst/>
          </a:prstGeom>
          <a:noFill/>
        </p:spPr>
      </p:pic>
      <p:pic>
        <p:nvPicPr>
          <p:cNvPr id="16390" name="Picture 6" descr="http://im2-tub-ru.yandex.net/i?id=63eeb02af03b12e117c813bb04acce5c-19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000">
            <a:off x="179512" y="1268760"/>
            <a:ext cx="1584176" cy="1188132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1357290" y="5157192"/>
            <a:ext cx="7463182" cy="134364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«…установленный порядок исполнения и отбывания наказания (режим), воспитательная работа, общественно полезный труд, получение общего образования, профессиональное обучение и общественное воздействие»  </a:t>
            </a:r>
          </a:p>
          <a:p>
            <a:pPr algn="ctr"/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03648" y="260648"/>
            <a:ext cx="7239000" cy="69785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УИК РФ  ч.2 ст.9</a:t>
            </a:r>
            <a:r>
              <a:rPr kumimoji="0" lang="ru-RU" sz="2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7030A0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 основными средствами  исправления в УИК РФ определены</a:t>
            </a:r>
            <a:endParaRPr kumimoji="0" lang="ru-RU" sz="20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7030A0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  <p:pic>
        <p:nvPicPr>
          <p:cNvPr id="15362" name="Picture 2" descr="Читать онлайн - Зубарев Сергей. Уголовно-исполнительное право: конспект лекций Электронная библиотека e-libra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7072784" cy="374441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29190" y="3143248"/>
            <a:ext cx="37862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95536" y="1628800"/>
            <a:ext cx="1571636" cy="135732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dirty="0" smtClean="0">
              <a:solidFill>
                <a:srgbClr val="00206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Виды образования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771800" y="1052736"/>
            <a:ext cx="5832648" cy="164307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ф</a:t>
            </a:r>
            <a:r>
              <a:rPr lang="ru-RU" b="1" dirty="0" smtClean="0">
                <a:solidFill>
                  <a:srgbClr val="C00000"/>
                </a:solidFill>
              </a:rPr>
              <a:t>ормальное –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получение осужденными общего образования, профессиональное обучение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11560" y="4797152"/>
            <a:ext cx="5616624" cy="1785950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</a:rPr>
              <a:t>информальное</a:t>
            </a:r>
            <a:r>
              <a:rPr lang="ru-RU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- осуществляемых </a:t>
            </a:r>
            <a:r>
              <a:rPr lang="ru-RU" b="1" dirty="0">
                <a:solidFill>
                  <a:srgbClr val="002060"/>
                </a:solidFill>
              </a:rPr>
              <a:t>в процессе воспитательной работы, общественного воздействия, </a:t>
            </a:r>
            <a:r>
              <a:rPr lang="ru-RU" b="1" dirty="0" smtClean="0">
                <a:solidFill>
                  <a:srgbClr val="002060"/>
                </a:solidFill>
              </a:rPr>
              <a:t>внеклассных </a:t>
            </a:r>
            <a:r>
              <a:rPr lang="ru-RU" b="1" dirty="0">
                <a:solidFill>
                  <a:srgbClr val="002060"/>
                </a:solidFill>
              </a:rPr>
              <a:t>мероприятий, работы библиотеки, самообразования.</a:t>
            </a: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214414" y="285728"/>
            <a:ext cx="7286676" cy="550984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Образовательная  деятельность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3212976"/>
            <a:ext cx="3960440" cy="136815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неформальное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любой вид организованной и систематической деятельности  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0" name="Стрелка вправо 19"/>
          <p:cNvSpPr/>
          <p:nvPr/>
        </p:nvSpPr>
        <p:spPr>
          <a:xfrm rot="20928817">
            <a:off x="2088794" y="1468944"/>
            <a:ext cx="622451" cy="443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4215126">
            <a:off x="987280" y="3570578"/>
            <a:ext cx="1214446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 rot="1524465">
            <a:off x="2029450" y="2692480"/>
            <a:ext cx="802954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4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2714620"/>
            <a:ext cx="5500726" cy="352680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Arial Black" pitchFamily="34" charset="0"/>
              </a:rPr>
              <a:t> </a:t>
            </a:r>
            <a:r>
              <a:rPr lang="ru-RU" sz="2200" b="1" dirty="0" smtClean="0">
                <a:solidFill>
                  <a:srgbClr val="0070C0"/>
                </a:solidFill>
                <a:latin typeface="Arial Black" pitchFamily="34" charset="0"/>
              </a:rPr>
              <a:t>участие осужденных в </a:t>
            </a:r>
            <a:r>
              <a:rPr lang="ru-RU" sz="2200" b="1" dirty="0" smtClean="0">
                <a:solidFill>
                  <a:srgbClr val="C00000"/>
                </a:solidFill>
                <a:latin typeface="Arial Black" pitchFamily="34" charset="0"/>
              </a:rPr>
              <a:t>образовательной деятельности </a:t>
            </a:r>
            <a:r>
              <a:rPr lang="ru-RU" sz="2200" b="1" dirty="0" smtClean="0">
                <a:solidFill>
                  <a:srgbClr val="0070C0"/>
                </a:solidFill>
                <a:latin typeface="Arial Black" pitchFamily="34" charset="0"/>
              </a:rPr>
              <a:t>способствует повышению их активности в процессе исправления, становлению их субъектной позиции как в познании самих себя, так и в позитивном преобразовании и себя, и окружающего мира.</a:t>
            </a:r>
            <a:endParaRPr lang="ru-RU" sz="2200" b="1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428604"/>
            <a:ext cx="7572428" cy="2071702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Arial Black" pitchFamily="34" charset="0"/>
              </a:rPr>
              <a:t>ПЕНИТЕНЦИАРНАЯ ПЕДАГОГИКА </a:t>
            </a:r>
            <a:r>
              <a:rPr lang="ru-RU" sz="2000" b="1" dirty="0" smtClean="0">
                <a:solidFill>
                  <a:srgbClr val="7030A0"/>
                </a:solidFill>
                <a:latin typeface="Arial Black" pitchFamily="34" charset="0"/>
              </a:rPr>
              <a:t>- отрасль педагогической науки, изучающая деятельность по исправлению лиц, совершивших преступление и осуждённых к различным видам наказаний.</a:t>
            </a:r>
          </a:p>
        </p:txBody>
      </p:sp>
      <p:pic>
        <p:nvPicPr>
          <p:cNvPr id="13314" name="Picture 2" descr="http://im3-tub-ru.yandex.net/i?id=9be4c5ff8d20b86889beca5bb7f5f37c-141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924944"/>
            <a:ext cx="3312368" cy="331236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285720" y="357166"/>
            <a:ext cx="3071834" cy="235745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357686" y="285728"/>
            <a:ext cx="3500462" cy="257176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483768" y="4149080"/>
            <a:ext cx="6095600" cy="2214578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исправление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(изменение мировоззрения, убеждений, направленности личности и т. д.) может быть достигнуто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только самим осужденным </a:t>
            </a:r>
            <a:r>
              <a:rPr kumimoji="0" lang="ru-RU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после собственного решения начать работу над собой.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Char char=""/>
              <a:tabLst/>
              <a:defRPr/>
            </a:pPr>
            <a:endParaRPr kumimoji="0" lang="ru-R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трелка вправо 8"/>
          <p:cNvSpPr/>
          <p:nvPr/>
        </p:nvSpPr>
        <p:spPr>
          <a:xfrm>
            <a:off x="4000496" y="1285860"/>
            <a:ext cx="1143008" cy="1428760"/>
          </a:xfrm>
          <a:prstGeom prst="righ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1538" y="500042"/>
            <a:ext cx="2786082" cy="3143272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активность осужденных декларируется, данные лица предстают объектом внешних воздействий. 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86380" y="357166"/>
            <a:ext cx="3500462" cy="335758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повышение сознательности самого осужденного, развитие его волевых качеств, позитивной активности, причинности, ответственности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12" name="Рисунок 11" descr="https://im2-tub-ru.yandex.net/i?id=1ca9d0b2779a0c7c32c159d47b47a4b7-55-144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21088"/>
            <a:ext cx="252028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71538" y="571480"/>
            <a:ext cx="8072462" cy="680068"/>
          </a:xfrm>
          <a:prstGeom prst="rect">
            <a:avLst/>
          </a:prstGeom>
        </p:spPr>
        <p:txBody>
          <a:bodyPr vert="horz" lIns="45720" tIns="0" rIns="45720" bIns="0" anchor="b" anchorCtr="0">
            <a:normAutofit fontScale="85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800" b="1" i="0" u="none" strike="noStrike" kern="1200" cap="all" spc="0" normalizeH="0" baseline="0" noProof="0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самоисправление</a:t>
            </a:r>
            <a:r>
              <a:rPr kumimoji="0" lang="ru-RU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осужденного</a:t>
            </a: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85852" y="1785926"/>
            <a:ext cx="7500990" cy="4429156"/>
          </a:xfrm>
          <a:prstGeom prst="roundRect">
            <a:avLst/>
          </a:prstGeo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</a:pPr>
            <a:endParaRPr lang="ru-RU" sz="2600" b="1" dirty="0" smtClean="0">
              <a:solidFill>
                <a:srgbClr val="C0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2600" b="1" dirty="0" smtClean="0">
                <a:solidFill>
                  <a:srgbClr val="C00000"/>
                </a:solidFill>
              </a:rPr>
              <a:t> значимая для него деятельность</a:t>
            </a:r>
            <a:r>
              <a:rPr lang="ru-RU" sz="2600" b="1" dirty="0" smtClean="0">
                <a:solidFill>
                  <a:srgbClr val="0070C0"/>
                </a:solidFill>
              </a:rPr>
              <a:t>, которую он предпринимает, исходя из собственных интересов, и для самого себя и которая заключается в </a:t>
            </a:r>
            <a:r>
              <a:rPr lang="ru-RU" sz="2600" b="1" dirty="0" smtClean="0">
                <a:solidFill>
                  <a:srgbClr val="C00000"/>
                </a:solidFill>
              </a:rPr>
              <a:t>саморазвитии способностей и положительных качеств личности.</a:t>
            </a:r>
          </a:p>
          <a:p>
            <a:pPr algn="ctr">
              <a:buFont typeface="Arial" pitchFamily="34" charset="0"/>
              <a:buChar char="•"/>
            </a:pPr>
            <a:r>
              <a:rPr lang="ru-RU" sz="2600" b="1" dirty="0" smtClean="0">
                <a:solidFill>
                  <a:srgbClr val="0070C0"/>
                </a:solidFill>
              </a:rPr>
              <a:t> в ходе саморазвития происходит изменение мировоззрения, повышение уровня нравственности, формирование необходимых для успешной жизни на свободе социальных навыков .</a:t>
            </a:r>
          </a:p>
          <a:p>
            <a:pPr algn="ctr"/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498080" cy="179704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 процессе </a:t>
            </a:r>
            <a:r>
              <a:rPr lang="ru-RU" sz="2800" b="1" dirty="0" err="1" smtClean="0"/>
              <a:t>самоисправления</a:t>
            </a:r>
            <a:r>
              <a:rPr lang="ru-RU" sz="2800" b="1" dirty="0" smtClean="0"/>
              <a:t> должны быть преодолены те субъективные детерминанты, которые способствовали преступному поведению.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420888"/>
            <a:ext cx="7286676" cy="3791344"/>
          </a:xfrm>
          <a:solidFill>
            <a:schemeClr val="accent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marL="0" algn="ctr"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 marL="0"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 отчуждение от нравственных норм общества;</a:t>
            </a:r>
          </a:p>
          <a:p>
            <a:pPr marL="0"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– отрицание своей ответственности ;</a:t>
            </a:r>
          </a:p>
          <a:p>
            <a:pPr marL="0"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– низкий уровень этичности (что делает возможным выбор противоправного поведения);</a:t>
            </a:r>
          </a:p>
          <a:p>
            <a:pPr marL="0"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– недостаточную </a:t>
            </a:r>
            <a:r>
              <a:rPr lang="ru-RU" b="1" dirty="0" err="1" smtClean="0">
                <a:solidFill>
                  <a:srgbClr val="C00000"/>
                </a:solidFill>
              </a:rPr>
              <a:t>просоциальную</a:t>
            </a:r>
            <a:r>
              <a:rPr lang="ru-RU" b="1" dirty="0" smtClean="0">
                <a:solidFill>
                  <a:srgbClr val="C00000"/>
                </a:solidFill>
              </a:rPr>
              <a:t> активность;</a:t>
            </a:r>
          </a:p>
          <a:p>
            <a:pPr marL="0"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– низкий уровень чувства собственного достоинства;</a:t>
            </a:r>
          </a:p>
          <a:p>
            <a:pPr marL="0" algn="ctr">
              <a:buFont typeface="Arial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</a:rPr>
              <a:t>– особенности мыслительной сферы </a:t>
            </a:r>
          </a:p>
          <a:p>
            <a:pPr marL="0" algn="ctr">
              <a:buFont typeface="Arial" pitchFamily="34" charset="0"/>
              <a:buChar char="•"/>
            </a:pP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ll21.petrsu.ru/files/authors/1387575079_1_58_av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12776"/>
            <a:ext cx="2428892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714744" y="571480"/>
            <a:ext cx="51435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cap="all" dirty="0" smtClean="0">
                <a:solidFill>
                  <a:srgbClr val="C00000"/>
                </a:solidFill>
              </a:rPr>
              <a:t>СТРОЕВА</a:t>
            </a:r>
            <a:r>
              <a:rPr lang="ru-RU" sz="2600" b="1" dirty="0" smtClean="0">
                <a:solidFill>
                  <a:srgbClr val="C00000"/>
                </a:solidFill>
              </a:rPr>
              <a:t> Галина Владимировна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sz="2600" b="1" dirty="0" smtClean="0"/>
              <a:t>кандидат педагогических наук, член-корреспондент Российской академии естественных наук секции «Гуманитарные науки и творчество», эксперт автономной некоммерческой организации «Центр </a:t>
            </a:r>
            <a:r>
              <a:rPr lang="ru-RU" sz="2600" b="1" dirty="0" err="1" smtClean="0"/>
              <a:t>антикриминального</a:t>
            </a:r>
            <a:r>
              <a:rPr lang="ru-RU" sz="2600" b="1" dirty="0" smtClean="0"/>
              <a:t> просвещения и социальной реабилитации правонарушителей “</a:t>
            </a:r>
            <a:r>
              <a:rPr lang="ru-RU" sz="2600" b="1" dirty="0" err="1" smtClean="0"/>
              <a:t>Криминон</a:t>
            </a:r>
            <a:r>
              <a:rPr lang="ru-RU" sz="2600" b="1" dirty="0" smtClean="0"/>
              <a:t>”» (Москва).</a:t>
            </a:r>
            <a:br>
              <a:rPr lang="ru-RU" sz="2600" b="1" dirty="0" smtClean="0"/>
            </a:br>
            <a:endParaRPr lang="ru-RU" sz="26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535</TotalTime>
  <Words>889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Солнцестояние</vt:lpstr>
      <vt:lpstr>Повышение мотивации  к исправлению  осужденных в учебно- воспитательном процессе</vt:lpstr>
      <vt:lpstr>Слайд 2</vt:lpstr>
      <vt:lpstr>Слайд 3</vt:lpstr>
      <vt:lpstr>Слайд 4</vt:lpstr>
      <vt:lpstr>Слайд 5</vt:lpstr>
      <vt:lpstr>Слайд 6</vt:lpstr>
      <vt:lpstr>Слайд 7</vt:lpstr>
      <vt:lpstr>В процессе самоисправления должны быть преодолены те субъективные детерминанты, которые способствовали преступному поведению.</vt:lpstr>
      <vt:lpstr>Слайд 9</vt:lpstr>
      <vt:lpstr>Слайд 10</vt:lpstr>
      <vt:lpstr>Проблемы формального образования</vt:lpstr>
      <vt:lpstr>Слайд 12</vt:lpstr>
      <vt:lpstr>Слайд 13</vt:lpstr>
      <vt:lpstr>Решите задачи</vt:lpstr>
      <vt:lpstr>Слайд 15</vt:lpstr>
      <vt:lpstr> Задача № 2. 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Повышение мотивации осужденных</dc:title>
  <dc:creator>витек-про</dc:creator>
  <cp:lastModifiedBy>1</cp:lastModifiedBy>
  <cp:revision>60</cp:revision>
  <dcterms:created xsi:type="dcterms:W3CDTF">2015-02-12T01:08:46Z</dcterms:created>
  <dcterms:modified xsi:type="dcterms:W3CDTF">2015-03-18T01:36:10Z</dcterms:modified>
</cp:coreProperties>
</file>