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89" r:id="rId2"/>
    <p:sldId id="286" r:id="rId3"/>
    <p:sldId id="290" r:id="rId4"/>
    <p:sldId id="266" r:id="rId5"/>
    <p:sldId id="291" r:id="rId6"/>
    <p:sldId id="292" r:id="rId7"/>
    <p:sldId id="293" r:id="rId8"/>
    <p:sldId id="281" r:id="rId9"/>
    <p:sldId id="282" r:id="rId10"/>
    <p:sldId id="269" r:id="rId11"/>
    <p:sldId id="271" r:id="rId12"/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77" r:id="rId23"/>
    <p:sldId id="294" r:id="rId24"/>
    <p:sldId id="295" r:id="rId25"/>
    <p:sldId id="296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4" autoAdjust="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xglossary.org.ua/wiki/%D0%9B%D0%B8%D1%81%D1%81%D0%B0%D0%B1%D0%BE%D0%BD" TargetMode="External"/><Relationship Id="rId3" Type="http://schemas.openxmlformats.org/officeDocument/2006/relationships/hyperlink" Target="http://www.fxglossary.org.ua/wiki/%D0%A5%D0%B0%D0%BD%D1%82%D1%8B-%D0%9C%D0%B0%D0%BD%D1%81%D0%B8%D0%B9%D1%81%D0%BA" TargetMode="External"/><Relationship Id="rId7" Type="http://schemas.openxmlformats.org/officeDocument/2006/relationships/hyperlink" Target="http://www.fxglossary.org.ua/wiki/%D0%9D%D0%B5%D1%84%D1%82%D0%B5%D1%8E%D0%B3%D0%B0%D0%BD%D1%81%D0%BA" TargetMode="External"/><Relationship Id="rId2" Type="http://schemas.openxmlformats.org/officeDocument/2006/relationships/hyperlink" Target="http://www.fxglossary.org.ua/wiki/%D0%A2%D1%8E%D0%BC%D0%B5%D0%BD%D1%8C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fxglossary.org.ua/wiki/%D0%92%D0%94%D0%9D%D0%A5" TargetMode="External"/><Relationship Id="rId11" Type="http://schemas.openxmlformats.org/officeDocument/2006/relationships/image" Target="../media/image12.jpeg"/><Relationship Id="rId5" Type="http://schemas.openxmlformats.org/officeDocument/2006/relationships/hyperlink" Target="http://www.fxglossary.org.ua/wiki/%D0%9C%D0%BE%D1%81%D0%BA%D0%B2%D0%B0" TargetMode="External"/><Relationship Id="rId10" Type="http://schemas.openxmlformats.org/officeDocument/2006/relationships/hyperlink" Target="http://www.fxglossary.org.ua/wiki/%D0%91%D0%B5%D0%BB%D1%8B%D0%B9%20%D0%AF%D1%80%20(%D0%A5%D0%B0%D0%BD%D1%82%D1%8B-%D0%9C%D0%B0%D0%BD%D1%81%D0%B8%D0%B9%D1%81%D0%BA%D0%B8%D0%B9%20%D0%B0%D0%B2%D1%82%D0%BE%D0%BD%D0%BE%D0%BC%D0%BD%D1%8B%D0%B9%20%D0%BE%D0%BA%D1%80%D1%83%D0%B3)" TargetMode="External"/><Relationship Id="rId4" Type="http://schemas.openxmlformats.org/officeDocument/2006/relationships/hyperlink" Target="http://www.fxglossary.org.ua/wiki/%D0%A1%D1%83%D1%80%D0%B3%D1%83%D1%82" TargetMode="External"/><Relationship Id="rId9" Type="http://schemas.openxmlformats.org/officeDocument/2006/relationships/hyperlink" Target="http://www.fxglossary.org.ua/wiki/%D0%9F%D0%BE%D1%80%D1%82%D1%83%D0%B3%D0%B0%D0%BB%D0%B8%D1%8F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П.С. </a:t>
            </a:r>
            <a:r>
              <a:rPr lang="ru-RU" dirty="0" err="1" smtClean="0"/>
              <a:t>Бахлыков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«…Мы вышли из природы и </a:t>
            </a:r>
            <a:br>
              <a:rPr lang="ru-RU" dirty="0" smtClean="0"/>
            </a:br>
            <a:r>
              <a:rPr lang="ru-RU" dirty="0" smtClean="0"/>
              <a:t>не мыслим жизни без неё»</a:t>
            </a:r>
            <a:br>
              <a:rPr lang="ru-RU" dirty="0" smtClean="0"/>
            </a:br>
            <a:r>
              <a:rPr lang="ru-RU" dirty="0" smtClean="0"/>
              <a:t>П. С. </a:t>
            </a:r>
            <a:r>
              <a:rPr lang="ru-RU" dirty="0" err="1" smtClean="0"/>
              <a:t>Бахлыков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5" name="Содержимое 4" descr="http://hmao.kaisa.ru/image/1804774216/1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714488"/>
            <a:ext cx="4481514" cy="3517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971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НАГРАДЫ П. С. БАХЛЫКОВА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cap="all" dirty="0" smtClean="0"/>
              <a:t>НАГРАДЫ П. С. БАХЛЫКОВА</a:t>
            </a:r>
            <a:endParaRPr lang="ru-RU" dirty="0" smtClean="0"/>
          </a:p>
          <a:p>
            <a:pPr lvl="0"/>
            <a:r>
              <a:rPr lang="ru-RU" dirty="0" smtClean="0"/>
              <a:t>25 мая 1988 г. — Медаль «За освоение недр и развитие нефтегазового комплекса Западной Сибири»</a:t>
            </a:r>
          </a:p>
          <a:p>
            <a:pPr lvl="0"/>
            <a:r>
              <a:rPr lang="ru-RU" dirty="0" smtClean="0"/>
              <a:t>12 мая 1989 г. — Медаль «Ветеран труда»</a:t>
            </a:r>
          </a:p>
          <a:p>
            <a:pPr lvl="0"/>
            <a:r>
              <a:rPr lang="ru-RU" dirty="0" smtClean="0"/>
              <a:t>1 августа 1989 г. — Значок «За отличную работу» от Министерства Культуры СССР</a:t>
            </a:r>
          </a:p>
          <a:p>
            <a:pPr lvl="0"/>
            <a:r>
              <a:rPr lang="ru-RU" dirty="0" smtClean="0"/>
              <a:t>25 апреля 1990 г. — Присвоено почётное звание «Заслуженный работник культуры РСФСР»</a:t>
            </a:r>
          </a:p>
          <a:p>
            <a:pPr lvl="0"/>
            <a:r>
              <a:rPr lang="ru-RU" dirty="0" smtClean="0"/>
              <a:t>22 марта 1995 г. — Юбилейная медаль « 50 лет Победы в Великой Отечественной войне 1941 ?1945 гг.»</a:t>
            </a:r>
          </a:p>
          <a:p>
            <a:pPr lvl="0"/>
            <a:r>
              <a:rPr lang="ru-RU" dirty="0" smtClean="0"/>
              <a:t>7 декабря 1995 г. — Присвоено почётное звание «Заслуженный деятель культуры» ХМАО</a:t>
            </a:r>
          </a:p>
          <a:p>
            <a:pPr lvl="0"/>
            <a:r>
              <a:rPr lang="ru-RU" dirty="0" smtClean="0"/>
              <a:t>23 декабря 1998 г. — Присвоено звание «Почётный гражданин </a:t>
            </a:r>
            <a:r>
              <a:rPr lang="ru-RU" dirty="0" err="1" smtClean="0"/>
              <a:t>Сургутского</a:t>
            </a:r>
            <a:r>
              <a:rPr lang="ru-RU" dirty="0" smtClean="0"/>
              <a:t> района» с занесением имени в «Книгу Почёта и Памяти» </a:t>
            </a:r>
            <a:r>
              <a:rPr lang="ru-RU" dirty="0" err="1" smtClean="0"/>
              <a:t>Сургутского</a:t>
            </a:r>
            <a:r>
              <a:rPr lang="ru-RU" dirty="0" smtClean="0"/>
              <a:t> района</a:t>
            </a:r>
          </a:p>
          <a:p>
            <a:endParaRPr lang="ru-RU" dirty="0"/>
          </a:p>
        </p:txBody>
      </p:sp>
      <p:pic>
        <p:nvPicPr>
          <p:cNvPr id="5" name="Содержимое 4" descr="http://t2.gstatic.com/images?q=tbn:ANd9GcSNj8kot8EbjIHw3PwhKG_ZIVes2gXztPdQsCoZkhZDc7GuoO6O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785926"/>
            <a:ext cx="4143404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Прижизненные выставки П. С. </a:t>
            </a:r>
            <a:r>
              <a:rPr lang="ru-RU" dirty="0" err="1" smtClean="0"/>
              <a:t>Бахлыкова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 Прижизненные выставки П. С. </a:t>
            </a:r>
            <a:r>
              <a:rPr lang="ru-RU" dirty="0" err="1" smtClean="0"/>
              <a:t>Бахлыкова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* 1974 — с. Угут</a:t>
            </a:r>
            <a:br>
              <a:rPr lang="ru-RU" dirty="0" smtClean="0"/>
            </a:br>
            <a:r>
              <a:rPr lang="ru-RU" dirty="0" smtClean="0"/>
              <a:t>* 1975 — г. </a:t>
            </a:r>
            <a:r>
              <a:rPr lang="ru-RU" u="sng" dirty="0" smtClean="0">
                <a:hlinkClick r:id="rId2"/>
              </a:rPr>
              <a:t>Тюмень</a:t>
            </a:r>
            <a:r>
              <a:rPr lang="ru-RU" dirty="0" smtClean="0"/>
              <a:t>, г. </a:t>
            </a:r>
            <a:r>
              <a:rPr lang="ru-RU" u="sng" dirty="0" smtClean="0">
                <a:hlinkClick r:id="rId3"/>
              </a:rPr>
              <a:t>Ханты-Мансийск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* 1978 — с. Угут</a:t>
            </a:r>
            <a:br>
              <a:rPr lang="ru-RU" dirty="0" smtClean="0"/>
            </a:br>
            <a:r>
              <a:rPr lang="ru-RU" dirty="0" smtClean="0"/>
              <a:t>* 1980 — г. </a:t>
            </a:r>
            <a:r>
              <a:rPr lang="ru-RU" u="sng" dirty="0" smtClean="0">
                <a:hlinkClick r:id="rId4"/>
              </a:rPr>
              <a:t>Сургут</a:t>
            </a:r>
            <a:r>
              <a:rPr lang="ru-RU" dirty="0" smtClean="0"/>
              <a:t>, г. Ханты-Мансийск, г. </a:t>
            </a:r>
            <a:r>
              <a:rPr lang="ru-RU" u="sng" dirty="0" smtClean="0">
                <a:hlinkClick r:id="rId5"/>
              </a:rPr>
              <a:t>Москва</a:t>
            </a:r>
            <a:r>
              <a:rPr lang="ru-RU" dirty="0" smtClean="0"/>
              <a:t> (</a:t>
            </a:r>
            <a:r>
              <a:rPr lang="ru-RU" u="sng" dirty="0" smtClean="0">
                <a:hlinkClick r:id="rId6"/>
              </a:rPr>
              <a:t>ВДНХ</a:t>
            </a:r>
            <a:r>
              <a:rPr lang="ru-RU" dirty="0" smtClean="0"/>
              <a:t>)</a:t>
            </a:r>
            <a:br>
              <a:rPr lang="ru-RU" dirty="0" smtClean="0"/>
            </a:br>
            <a:r>
              <a:rPr lang="ru-RU" dirty="0" smtClean="0"/>
              <a:t>* 1987 — г. Ханты-Мансийск</a:t>
            </a:r>
            <a:br>
              <a:rPr lang="ru-RU" dirty="0" smtClean="0"/>
            </a:br>
            <a:r>
              <a:rPr lang="ru-RU" dirty="0" smtClean="0"/>
              <a:t>* 1988 — г. Москва</a:t>
            </a:r>
            <a:br>
              <a:rPr lang="ru-RU" dirty="0" smtClean="0"/>
            </a:br>
            <a:r>
              <a:rPr lang="ru-RU" dirty="0" smtClean="0"/>
              <a:t>* 1989 — г. Сургут</a:t>
            </a:r>
            <a:br>
              <a:rPr lang="ru-RU" dirty="0" smtClean="0"/>
            </a:br>
            <a:r>
              <a:rPr lang="ru-RU" dirty="0" smtClean="0"/>
              <a:t>* 1990 — г. Сургут, г. </a:t>
            </a:r>
            <a:r>
              <a:rPr lang="ru-RU" u="sng" dirty="0" smtClean="0">
                <a:hlinkClick r:id="rId7"/>
              </a:rPr>
              <a:t>Нефтеюганск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* 1991 — г. Тюмень</a:t>
            </a:r>
            <a:br>
              <a:rPr lang="ru-RU" dirty="0" smtClean="0"/>
            </a:br>
            <a:r>
              <a:rPr lang="ru-RU" dirty="0" smtClean="0"/>
              <a:t>* 1993 — с. Угут</a:t>
            </a:r>
            <a:br>
              <a:rPr lang="ru-RU" dirty="0" smtClean="0"/>
            </a:br>
            <a:r>
              <a:rPr lang="ru-RU" dirty="0" smtClean="0"/>
              <a:t>* 1995 — с. Угут, Португалия г. </a:t>
            </a:r>
            <a:r>
              <a:rPr lang="ru-RU" u="sng" dirty="0" smtClean="0">
                <a:hlinkClick r:id="rId8"/>
              </a:rPr>
              <a:t>Лиссабон</a:t>
            </a:r>
            <a:r>
              <a:rPr lang="ru-RU" dirty="0" smtClean="0"/>
              <a:t> (</a:t>
            </a:r>
            <a:r>
              <a:rPr lang="ru-RU" u="sng" dirty="0" smtClean="0">
                <a:hlinkClick r:id="rId9"/>
              </a:rPr>
              <a:t>Португалия</a:t>
            </a:r>
            <a:r>
              <a:rPr lang="ru-RU" dirty="0" smtClean="0"/>
              <a:t>)</a:t>
            </a:r>
            <a:br>
              <a:rPr lang="ru-RU" dirty="0" smtClean="0"/>
            </a:br>
            <a:r>
              <a:rPr lang="ru-RU" dirty="0" smtClean="0"/>
              <a:t>* 1996 — г. Сургут</a:t>
            </a:r>
            <a:br>
              <a:rPr lang="ru-RU" dirty="0" smtClean="0"/>
            </a:br>
            <a:r>
              <a:rPr lang="ru-RU" dirty="0" smtClean="0"/>
              <a:t>* 1999 — с. Угут, п. </a:t>
            </a:r>
            <a:r>
              <a:rPr lang="ru-RU" u="sng" dirty="0" smtClean="0">
                <a:hlinkClick r:id="rId10"/>
              </a:rPr>
              <a:t>Белый Яр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5" name="Объект 4" descr="http://ugrainform.ru/upload/medialibrary/e47/DSC_5684.jpg"/>
          <p:cNvPicPr>
            <a:picLocks noGrp="1"/>
          </p:cNvPicPr>
          <p:nvPr>
            <p:ph sz="half" idx="1"/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65810" y="1556792"/>
            <a:ext cx="3446150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err="1" smtClean="0"/>
              <a:t>Бахлыков</a:t>
            </a:r>
            <a:r>
              <a:rPr lang="ru-RU" sz="2800" dirty="0" smtClean="0"/>
              <a:t> П.С. Автопортрет. 1990г. </a:t>
            </a:r>
            <a:r>
              <a:rPr lang="ru-RU" sz="2800" dirty="0" err="1" smtClean="0"/>
              <a:t>Оргалит</a:t>
            </a:r>
            <a:r>
              <a:rPr lang="ru-RU" sz="2800" dirty="0" smtClean="0"/>
              <a:t>, масло.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4" name="Содержимое 3" descr="http://f5.ru/files/images/compiled/bcd/bcd907d6d44f8638bbdd4653354a5421.jpe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711088" y="1554163"/>
            <a:ext cx="387422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dirty="0" err="1" smtClean="0"/>
              <a:t>Бахлыков</a:t>
            </a:r>
            <a:r>
              <a:rPr lang="ru-RU" sz="3100" dirty="0" smtClean="0"/>
              <a:t> П.С. Медвежий праздник. 1988г. Клеенка, масло.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f5.ru/files/images/compiled/270/27094f70ed87eaad2c100e8f8d671bfc.jpe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071538" y="1357299"/>
            <a:ext cx="7215237" cy="4331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dirty="0" err="1" smtClean="0"/>
              <a:t>Бахлыков</a:t>
            </a:r>
            <a:r>
              <a:rPr lang="ru-RU" sz="3100" dirty="0" smtClean="0"/>
              <a:t> П.С. Дитя природы. 1976г. Клеенка, масло.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f5.ru/files/images/compiled/665/6657dd470fbdf359ed6a69fe9418ba9f.jpe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928662" y="1428736"/>
            <a:ext cx="7215238" cy="4651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dirty="0" err="1" smtClean="0"/>
              <a:t>Бахлыков</a:t>
            </a:r>
            <a:r>
              <a:rPr lang="ru-RU" sz="2800" dirty="0" smtClean="0"/>
              <a:t> П.С.Трофим Фомич. Ностальгия.1990г. ДВП, масло.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4" name="Содержимое 3" descr="http://f5.ru/files/images/compiled/3fa/3faf778abd116c25714c0126de7439fb.jpe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285852" y="1500174"/>
            <a:ext cx="6643734" cy="4786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err="1" smtClean="0"/>
              <a:t>Бахлыков</a:t>
            </a:r>
            <a:r>
              <a:rPr lang="ru-RU" sz="2800" dirty="0" smtClean="0"/>
              <a:t> П.С. Последний. 1988г. </a:t>
            </a:r>
            <a:r>
              <a:rPr lang="ru-RU" sz="2800" dirty="0" err="1" smtClean="0"/>
              <a:t>Оргалит</a:t>
            </a:r>
            <a:r>
              <a:rPr lang="ru-RU" sz="2800" dirty="0" smtClean="0"/>
              <a:t>, масло.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4" name="Содержимое 3" descr="http://f5.ru/files/images/compiled/8cc/8cccda2d1b6c1c61a45680f04c50e328.jpe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357422" y="1554162"/>
            <a:ext cx="4572032" cy="5160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err="1" smtClean="0"/>
              <a:t>Бахлыков</a:t>
            </a:r>
            <a:r>
              <a:rPr lang="ru-RU" sz="2800" dirty="0" smtClean="0"/>
              <a:t> П.С. </a:t>
            </a:r>
            <a:r>
              <a:rPr lang="ru-RU" sz="2800" dirty="0" err="1" smtClean="0"/>
              <a:t>Тимоха</a:t>
            </a:r>
            <a:r>
              <a:rPr lang="ru-RU" sz="2800" dirty="0" smtClean="0"/>
              <a:t> курит. Холст, масло.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4" name="Содержимое 3" descr="http://f5.ru/files/images/compiled/988/9884433639be961ed2d8d0c9b0658564.jpe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214546" y="1285860"/>
            <a:ext cx="4572032" cy="528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err="1" smtClean="0"/>
              <a:t>Бахлыков</a:t>
            </a:r>
            <a:r>
              <a:rPr lang="ru-RU" sz="2800" dirty="0" smtClean="0"/>
              <a:t> П.С. Натюрморт. Кедровые шишки.1994г. Холст, масло</a:t>
            </a:r>
            <a:endParaRPr lang="ru-RU" sz="2800" dirty="0"/>
          </a:p>
        </p:txBody>
      </p:sp>
      <p:pic>
        <p:nvPicPr>
          <p:cNvPr id="4" name="Содержимое 3" descr="http://f5.ru/files/images/compiled/82b/82b39eb2a19a05218d6e7030fc7162a2.jpe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357422" y="1357298"/>
            <a:ext cx="3788871" cy="4722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dirty="0" err="1" smtClean="0"/>
              <a:t>Бахлыков</a:t>
            </a:r>
            <a:r>
              <a:rPr lang="ru-RU" sz="3100" dirty="0" smtClean="0"/>
              <a:t> П.С. Идол и одуванчики. 1988г. Клеенка, масло.</a:t>
            </a:r>
            <a:br>
              <a:rPr lang="ru-RU" sz="31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f5.ru/files/images/compiled/817/8176b606498665df23f0430adee6c231.jpe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05884" y="1554163"/>
            <a:ext cx="3884631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00042"/>
            <a:ext cx="8686800" cy="841248"/>
          </a:xfrm>
        </p:spPr>
        <p:txBody>
          <a:bodyPr/>
          <a:lstStyle/>
          <a:p>
            <a:pPr algn="ctr"/>
            <a:r>
              <a:rPr lang="ru-RU" dirty="0" err="1" smtClean="0"/>
              <a:t>П.С.Бахлыков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214422"/>
            <a:ext cx="4714908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21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dirty="0" err="1" smtClean="0"/>
              <a:t>Бахлыков</a:t>
            </a:r>
            <a:r>
              <a:rPr lang="ru-RU" sz="3100" dirty="0" smtClean="0"/>
              <a:t> П.С. Приехали на ярмарку. 1988г. Клеенка, масло.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f5.ru/files/images/compiled/aca/aca0e1bfc87212758e180b652e2914f5.jpe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571612"/>
            <a:ext cx="6357982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Мадонна. 1994</a:t>
            </a:r>
            <a:endParaRPr lang="ru-RU" dirty="0"/>
          </a:p>
        </p:txBody>
      </p:sp>
      <p:pic>
        <p:nvPicPr>
          <p:cNvPr id="4" name="Содержимое 3" descr="http://tobolsk.designcapital.ru/im/article/ver_yugra_2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643050"/>
            <a:ext cx="4786345" cy="4429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Новый </a:t>
            </a:r>
            <a:r>
              <a:rPr lang="ru-RU" dirty="0" err="1" smtClean="0"/>
              <a:t>облас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chron.eduhmao.ru/img_10_10_2_4.jpe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571612"/>
            <a:ext cx="5929353" cy="4286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/>
              <a:t>Савченко Анатолий Викторович</a:t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714348" y="1179126"/>
            <a:ext cx="785818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Я жил и учился в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Угутской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школе -  интернат. Конечно, как и все дети , бегал в музей, особенно мне там нравилось оформление, я мог проводить в музее несколько часов подряд.  Естественно, всегда были вопросы к дяде Пете. Как он делает чучела? Как у него получаются из воска ягоды? А кто рисует на стенах? Он все терпеливо объяснял, а порой и показывал. Когда ему выделили домик на окраине поселка. в лесу, то мы бегали уже в его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мастерскую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Мастерская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была  на веранде, он ее утеплил и там рисовал свои картины. Ни о какой композиции, холсте мы ведь не знали, а то что рисовал . практически на наших глазах, дядя Петя  было для нас чудом. На его картинах изображены реальные люди, которых мы все  знали. Так на его картине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Мадонна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изображена его жена, А на картине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Медвежий праздник» изображен наш учитель истории Яков Данилович.  А ведь рисовал он в основном на простом  </a:t>
            </a: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рголите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т.е. на тех материалах, что были ему доступны. Дома мы требовали от своих родителей что бы купили и нам такие краски, мы хотели рисовать.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57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200" dirty="0" smtClean="0"/>
              <a:t>Ежова Лидия Николаевна- бывший главный специалист </a:t>
            </a:r>
            <a:r>
              <a:rPr lang="ru-RU" sz="2200" dirty="0" err="1" smtClean="0"/>
              <a:t>Угутского</a:t>
            </a:r>
            <a:r>
              <a:rPr lang="ru-RU" sz="2200" dirty="0" smtClean="0"/>
              <a:t> сельского совета (Сейчас проживает в городе Тольятти, но каждый год посещает село Угут)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928662" y="1403324"/>
            <a:ext cx="7358114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« Я прожила в Угуте 30 лет. Свою первую книгу «Медвежья падь» он написал , можно сказать на моих глазах . Он поделился своими планами, но видно было, что это для него очень важно, что он выстрадал эту идею, и говорить о будущее книге он мог часами, он хотел  своими знаниями поделиться со всеми. Конечно, в селе его многие считали «чудаком», а его затея – просто блеф. Да и кто напечатает книгу, какого – то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Бахлыкова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, у которого и образования нет. У него не было даже бумаги печатать свою книгу, а денег в семье было мало. За его работу в музее платили «копейки», а львиная доля зарплаты уходила на музей, Петр Семенович очень много приобретал в музей за свои деньги. Но он не отступил. Туже бумагу понемногу давала и я , и школа, а учителя литература правили текст . Когда книга вышла, радости Петра Семеновича не было предела . Всем кто ему как- то помогал, верил в него , он подарил свою книгу. Вот и у меня храниться книга с дарственной надписью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П.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С.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Бахлыкова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93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79004" y="1340768"/>
            <a:ext cx="7848872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/>
              <a:t>Бахлыков</a:t>
            </a:r>
            <a:r>
              <a:rPr lang="ru-RU" sz="1400" dirty="0"/>
              <a:t> 35 лет занимался тем, о чем заговорили лишь недавно. И трудился в условиях непонимания, недоверия, неприятия. Слыл  эдаким деревенским чудаком. У него пытались выторговать уникальные находки, обокрали музей, крали и портили картины. Обыватели завидовали его заслуженной славе, признанию, которое пришло в начале восьмидесятых. Для местных чиновников </a:t>
            </a:r>
            <a:r>
              <a:rPr lang="ru-RU" sz="1400" dirty="0" err="1"/>
              <a:t>Бахлыков</a:t>
            </a:r>
            <a:r>
              <a:rPr lang="ru-RU" sz="1400" dirty="0"/>
              <a:t> тоже не вписывался со своими трудами в ведомственные рамки. Зато в Угут зачастили иностранные гости, западные </a:t>
            </a:r>
            <a:r>
              <a:rPr lang="ru-RU" sz="1400" dirty="0" smtClean="0"/>
              <a:t>ученые- </a:t>
            </a:r>
            <a:r>
              <a:rPr lang="ru-RU" sz="1400" dirty="0" err="1" smtClean="0"/>
              <a:t>угроведы</a:t>
            </a:r>
            <a:r>
              <a:rPr lang="ru-RU" sz="1400" dirty="0"/>
              <a:t>. Слава пришла, как это часто у нас бывает, из-за рубежа.</a:t>
            </a:r>
            <a:br>
              <a:rPr lang="ru-RU" sz="1400" dirty="0"/>
            </a:br>
            <a:r>
              <a:rPr lang="ru-RU" sz="1400" dirty="0"/>
              <a:t>В 1990 г. Петру Семеновичу </a:t>
            </a:r>
            <a:r>
              <a:rPr lang="ru-RU" sz="1400" dirty="0" err="1"/>
              <a:t>Бахлыкову</a:t>
            </a:r>
            <a:r>
              <a:rPr lang="ru-RU" sz="1400" dirty="0"/>
              <a:t> было присвоено звание «Заслуженный работник культуры Российской Федерации», в 1995 г. – «Заслуженный деятель литературы и искусства Ханты-Мансийского округа». 1 января 1999 г. он был удостоен звания «Почетный гражданин </a:t>
            </a:r>
            <a:r>
              <a:rPr lang="ru-RU" sz="1400" dirty="0" err="1"/>
              <a:t>Сургутского</a:t>
            </a:r>
            <a:r>
              <a:rPr lang="ru-RU" sz="1400" dirty="0"/>
              <a:t> района», а в мае того же года его не стало...</a:t>
            </a:r>
            <a:br>
              <a:rPr lang="ru-RU" sz="1400" dirty="0"/>
            </a:br>
            <a:r>
              <a:rPr lang="ru-RU" sz="1400" dirty="0"/>
              <a:t>Несколько лет спустя в Угуте было возведено новое современное здание музея, куда вошли большая часть из двух тысяч экспонатов, собранных деревенским энтузиастом, и постоянно действующая выставка его картин. Музею было присвоено имя юганского подвижника, по велению сердца создававшего духовное пространство не только любимых им просторов </a:t>
            </a:r>
            <a:r>
              <a:rPr lang="ru-RU" sz="1400" dirty="0" err="1"/>
              <a:t>Югана</a:t>
            </a:r>
            <a:r>
              <a:rPr lang="ru-RU" sz="1400" dirty="0"/>
              <a:t>, но и без преувеличения – всей Сибири. И, значит, всей страны.</a:t>
            </a:r>
            <a:br>
              <a:rPr lang="ru-RU" sz="1400" dirty="0"/>
            </a:br>
            <a:r>
              <a:rPr lang="ru-RU" sz="1400" dirty="0"/>
              <a:t>Жизненный и творческий путь краеведа, основателя и директора краеведческого музея Петра Семёновича </a:t>
            </a:r>
            <a:r>
              <a:rPr lang="ru-RU" sz="1400" dirty="0" err="1"/>
              <a:t>Бахлыкова</a:t>
            </a:r>
            <a:r>
              <a:rPr lang="ru-RU" sz="1400" dirty="0"/>
              <a:t> поражает нелёгкими испытаниями судьбы и разнообразием видов деятельности: от егеря до художника, краеведа и писателя. Современников удивляет его дар, позволивший уже в зрелом возрасте заняться краеведением, а в 41 год увлечься живописью и за 22 года создать более ста картин, отличающихся тонкостью восприятия взаимоотношений Человек - Природа, Человек - Человек. Его коллекция предметов хантыйской культуры легла в основу </a:t>
            </a:r>
            <a:r>
              <a:rPr lang="ru-RU" sz="1400" dirty="0" err="1"/>
              <a:t>Угутского</a:t>
            </a:r>
            <a:r>
              <a:rPr lang="ru-RU" sz="1400" dirty="0"/>
              <a:t> краеведческого </a:t>
            </a:r>
            <a:r>
              <a:rPr lang="ru-RU" sz="1400" dirty="0" smtClean="0"/>
              <a:t>музея. За </a:t>
            </a:r>
            <a:r>
              <a:rPr lang="ru-RU" sz="1400" dirty="0"/>
              <a:t>заслуги в области Советской культуры и многолетнюю плодотворную работу 25.04.1990 г. ему присвоено почётное звание «Заслуженный работник культуры РСФСР».</a:t>
            </a:r>
          </a:p>
        </p:txBody>
      </p:sp>
    </p:spTree>
    <p:extLst>
      <p:ext uri="{BB962C8B-B14F-4D97-AF65-F5344CB8AC3E}">
        <p14:creationId xmlns:p14="http://schemas.microsoft.com/office/powerpoint/2010/main" val="126781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 smtClean="0"/>
              <a:t>Бахлыков</a:t>
            </a:r>
            <a:r>
              <a:rPr lang="ru-RU" b="1" dirty="0" smtClean="0"/>
              <a:t> Пётр Семёнович (10.10.1932-16.05.1999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err="1" smtClean="0"/>
              <a:t>Бахлыков</a:t>
            </a:r>
            <a:r>
              <a:rPr lang="ru-RU" b="1" dirty="0" smtClean="0"/>
              <a:t> Пётр Семёнович (10.10.1932-16.05.1999)</a:t>
            </a:r>
            <a:r>
              <a:rPr lang="ru-RU" dirty="0" smtClean="0"/>
              <a:t> родился в д. </a:t>
            </a:r>
            <a:r>
              <a:rPr lang="ru-RU" dirty="0" err="1" smtClean="0"/>
              <a:t>Вахлово</a:t>
            </a:r>
            <a:r>
              <a:rPr lang="ru-RU" dirty="0" smtClean="0"/>
              <a:t> </a:t>
            </a:r>
            <a:r>
              <a:rPr lang="ru-RU" dirty="0" err="1" smtClean="0"/>
              <a:t>Сургутского</a:t>
            </a:r>
            <a:r>
              <a:rPr lang="ru-RU" dirty="0" smtClean="0"/>
              <a:t> района Остяко-Вогульского (ныне Ханты-Мансийского) автономного округа.</a:t>
            </a:r>
          </a:p>
          <a:p>
            <a:r>
              <a:rPr lang="ru-RU" dirty="0" smtClean="0"/>
              <a:t>Начальное образование Пётр </a:t>
            </a:r>
            <a:r>
              <a:rPr lang="ru-RU" dirty="0" err="1" smtClean="0"/>
              <a:t>Бахлыков</a:t>
            </a:r>
            <a:r>
              <a:rPr lang="ru-RU" dirty="0" smtClean="0"/>
              <a:t> получил в школе д. </a:t>
            </a:r>
            <a:r>
              <a:rPr lang="ru-RU" dirty="0" err="1" smtClean="0"/>
              <a:t>Вахлово</a:t>
            </a:r>
            <a:r>
              <a:rPr lang="ru-RU" dirty="0" smtClean="0"/>
              <a:t>. Дальше учиться помешала война и тяжелые послевоенные годы. В 1960 г. семья </a:t>
            </a:r>
            <a:r>
              <a:rPr lang="ru-RU" dirty="0" err="1" smtClean="0"/>
              <a:t>Бахлыковых</a:t>
            </a:r>
            <a:r>
              <a:rPr lang="ru-RU" dirty="0" smtClean="0"/>
              <a:t> переезжает в п. Угут, где Пётр Семёнович работает в </a:t>
            </a:r>
            <a:r>
              <a:rPr lang="ru-RU" dirty="0" err="1" smtClean="0"/>
              <a:t>Тауровском</a:t>
            </a:r>
            <a:r>
              <a:rPr lang="ru-RU" dirty="0" smtClean="0"/>
              <a:t> промыслово-охотничьем хозяйстве (</a:t>
            </a:r>
            <a:r>
              <a:rPr lang="ru-RU" dirty="0" err="1" smtClean="0"/>
              <a:t>ПОХе</a:t>
            </a:r>
            <a:r>
              <a:rPr lang="ru-RU" dirty="0" smtClean="0"/>
              <a:t>) техником-лесоводом, егерем, заведующим производством.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857364"/>
            <a:ext cx="371477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25445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Угутский</a:t>
            </a:r>
            <a:r>
              <a:rPr lang="ru-RU" dirty="0" smtClean="0"/>
              <a:t> краеведческий музей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857364"/>
            <a:ext cx="728667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dirty="0" smtClean="0"/>
              <a:t>Евгения Петровна </a:t>
            </a:r>
            <a:r>
              <a:rPr lang="ru-RU" sz="2000" dirty="0" err="1" smtClean="0"/>
              <a:t>Бахлыкова</a:t>
            </a:r>
            <a:r>
              <a:rPr lang="ru-RU" sz="2000" dirty="0" smtClean="0"/>
              <a:t>, директор </a:t>
            </a:r>
            <a:r>
              <a:rPr lang="ru-RU" sz="2000" dirty="0" err="1" smtClean="0"/>
              <a:t>Угутского</a:t>
            </a:r>
            <a:r>
              <a:rPr lang="ru-RU" sz="2000" dirty="0" smtClean="0"/>
              <a:t> краеведческого музея «Лучший директор музея – 2003» </a:t>
            </a:r>
            <a:r>
              <a:rPr lang="ru-RU" sz="2000" dirty="0" err="1" smtClean="0"/>
              <a:t>Сургутского</a:t>
            </a:r>
            <a:r>
              <a:rPr lang="ru-RU" sz="2000" dirty="0" smtClean="0"/>
              <a:t> района ХМАО. Награждена благодарственным письмом Тюменской областной Думы</a:t>
            </a:r>
            <a:endParaRPr lang="ru-RU" sz="2000" dirty="0"/>
          </a:p>
        </p:txBody>
      </p:sp>
      <p:pic>
        <p:nvPicPr>
          <p:cNvPr id="5" name="Содержимое 4" descr="Евгения Петровна Бахлыкова, директор Угутского краеведческого музея «Лучший директор музея – 2003» Сургутского района ХМАО. Награждена благодарственным письмом Тюменской областной Думы.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000240"/>
            <a:ext cx="3000396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http://www.llr.ru/img/img_small/8965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2000240"/>
            <a:ext cx="3357586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9292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200" dirty="0" smtClean="0"/>
              <a:t>Наталья Комарова вручила </a:t>
            </a:r>
            <a:r>
              <a:rPr lang="ru-RU" sz="2200" dirty="0" err="1" smtClean="0"/>
              <a:t>Угутскому</a:t>
            </a:r>
            <a:r>
              <a:rPr lang="ru-RU" sz="2200" dirty="0" smtClean="0"/>
              <a:t> музею сертификат на создание центра общественного доступа в Интернет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Наталья Комарова вручила Угутскому музею сертификат на создание центра общественного доступа в Интернет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500174"/>
            <a:ext cx="5643602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63357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 музее </a:t>
            </a:r>
            <a:endParaRPr lang="ru-RU" dirty="0"/>
          </a:p>
        </p:txBody>
      </p:sp>
      <p:pic>
        <p:nvPicPr>
          <p:cNvPr id="4" name="Содержимое 3" descr="http://kp.ru/f/4/image/22/96/49962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28825" y="2055019"/>
            <a:ext cx="5238750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71807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200" dirty="0" err="1" smtClean="0"/>
              <a:t>Афонина</a:t>
            </a:r>
            <a:r>
              <a:rPr lang="ru-RU" sz="2200" dirty="0" smtClean="0"/>
              <a:t> Людмила Афанасьевна – жительница села Угут</a:t>
            </a:r>
            <a:br>
              <a:rPr lang="ru-RU" sz="2200" dirty="0" smtClean="0"/>
            </a:br>
            <a:r>
              <a:rPr lang="ru-RU" sz="2200" dirty="0" smtClean="0"/>
              <a:t>( проживает в поселке и сейчас)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857224" y="1107688"/>
            <a:ext cx="721523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«Мы ,практически в одно время ,поселились с П.С.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Бахлыковым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 Угуте. Конечно . время было трудное для нас, я, молодая медицинская сестра, многое не умела , ведь родилась и выросла в городе. Но на помощь пришла семья П.С.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Бахлыкова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я работала в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угутской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больнице вместе с его женой. Вот и пришли они на помощь мне, то дров наколоть, то  как лучше сохранить тепло в доме. Многое что было. На моих глаза Петр Семенович начал заниматься краеведением, весь « хлам», как мне тогда казалось, тащил в дом. Но односельчане как- то осуждающе отнеслись к его затее. Тогда он все стал собирать, не афишируя свое хобби, а жена его поддерживала, и когда я приходила к ним, Петр Семенович с воодушевлением показывал мне свои приобретения, особенно он гордился бивнем мамонта, который помогли ему найти ученики интерната. Петр Семенович был их хорошим другом, и дети всегда тянулись к нему, приносили ему свои находки»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200" dirty="0" err="1" smtClean="0"/>
              <a:t>Афонина</a:t>
            </a:r>
            <a:r>
              <a:rPr lang="ru-RU" sz="2200" dirty="0" smtClean="0"/>
              <a:t> Эльвира Викторовна бывшая жительница села Угут (проживает в городе Сургуте)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000100" y="1137336"/>
            <a:ext cx="7358114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знаю П.С.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Бахлыкова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раннего детства, Музей нам служим своеобразным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клубом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Туда мы бегали по несколько раз в неделю, а бывало и за один день мы его посещали по нескольку раз. Замерзли, катаясь на горке, шли греться в музей к дяде Пете, стало скучно, снова бежали в музей, появились проблемы, опять в музей, задали в школе что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либо по краеведению  -  снова туда. , беседовал с нами о нашем крае, о природе, о том, что надо беречь не только лес, реку, а каждую травинку, каждого муравья. Он никогда на нас не злился, что мы наследили в музее, что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либо сказали не так. Это уже став старше поняли, что он был там один: и директор, и сторож, и техничка, и истопник, и разнорабочий. А музей находился в деревянном здании с печным отоплением, водопровода не было. От него исходило какое-то тепло, с ним было легко и комфортно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185</TotalTime>
  <Words>1112</Words>
  <Application>Microsoft Office PowerPoint</Application>
  <PresentationFormat>Экран (4:3)</PresentationFormat>
  <Paragraphs>43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Трек</vt:lpstr>
      <vt:lpstr>П.С. Бахлыков</vt:lpstr>
      <vt:lpstr>П.С.Бахлыков</vt:lpstr>
      <vt:lpstr>Бахлыков Пётр Семёнович (10.10.1932-16.05.1999</vt:lpstr>
      <vt:lpstr>Угутский краеведческий музей</vt:lpstr>
      <vt:lpstr>Евгения Петровна Бахлыкова, директор Угутского краеведческого музея «Лучший директор музея – 2003» Сургутского района ХМАО. Награждена благодарственным письмом Тюменской областной Думы</vt:lpstr>
      <vt:lpstr>Наталья Комарова вручила Угутскому музею сертификат на создание центра общественного доступа в Интернет </vt:lpstr>
      <vt:lpstr>В музее </vt:lpstr>
      <vt:lpstr>Афонина Людмила Афанасьевна – жительница села Угут ( проживает в поселке и сейчас) </vt:lpstr>
      <vt:lpstr>Афонина Эльвира Викторовна бывшая жительница села Угут (проживает в городе Сургуте) </vt:lpstr>
      <vt:lpstr>НАГРАДЫ П. С. БАХЛЫКОВА </vt:lpstr>
      <vt:lpstr>Прижизненные выставки П. С. Бахлыкова</vt:lpstr>
      <vt:lpstr>Бахлыков П.С. Автопортрет. 1990г. Оргалит, масло. </vt:lpstr>
      <vt:lpstr>Бахлыков П.С. Медвежий праздник. 1988г. Клеенка, масло. </vt:lpstr>
      <vt:lpstr>Бахлыков П.С. Дитя природы. 1976г. Клеенка, масло. </vt:lpstr>
      <vt:lpstr>Бахлыков П.С.Трофим Фомич. Ностальгия.1990г. ДВП, масло. </vt:lpstr>
      <vt:lpstr>Бахлыков П.С. Последний. 1988г. Оргалит, масло. </vt:lpstr>
      <vt:lpstr>Бахлыков П.С. Тимоха курит. Холст, масло. </vt:lpstr>
      <vt:lpstr>Бахлыков П.С. Натюрморт. Кедровые шишки.1994г. Холст, масло</vt:lpstr>
      <vt:lpstr>Бахлыков П.С. Идол и одуванчики. 1988г. Клеенка, масло.  </vt:lpstr>
      <vt:lpstr>Бахлыков П.С. Приехали на ярмарку. 1988г. Клеенка, масло. </vt:lpstr>
      <vt:lpstr>Мадонна. 1994</vt:lpstr>
      <vt:lpstr>Новый облас </vt:lpstr>
      <vt:lpstr>Савченко Анатолий Викторович </vt:lpstr>
      <vt:lpstr>Ежова Лидия Николаевна- бывший главный специалист Угутского сельского совета (Сейчас проживает в городе Тольятти, но каждый год посещает село Угут) </vt:lpstr>
      <vt:lpstr>заключение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Бахлыков П.С. Автопортрет. 1990г. Оргалит, масло. </dc:title>
  <cp:lastModifiedBy>User</cp:lastModifiedBy>
  <cp:revision>24</cp:revision>
  <dcterms:modified xsi:type="dcterms:W3CDTF">2013-02-25T06:16:57Z</dcterms:modified>
</cp:coreProperties>
</file>