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8" r:id="rId4"/>
    <p:sldId id="269" r:id="rId5"/>
    <p:sldId id="257" r:id="rId6"/>
    <p:sldId id="258" r:id="rId7"/>
    <p:sldId id="266" r:id="rId8"/>
    <p:sldId id="259" r:id="rId9"/>
    <p:sldId id="271" r:id="rId10"/>
    <p:sldId id="267" r:id="rId11"/>
    <p:sldId id="260" r:id="rId12"/>
    <p:sldId id="261" r:id="rId13"/>
    <p:sldId id="264" r:id="rId14"/>
    <p:sldId id="280" r:id="rId15"/>
    <p:sldId id="275" r:id="rId16"/>
    <p:sldId id="277" r:id="rId17"/>
    <p:sldId id="273" r:id="rId18"/>
    <p:sldId id="274" r:id="rId19"/>
    <p:sldId id="272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F8E982"/>
            </a:gs>
            <a:gs pos="78000">
              <a:schemeClr val="bg2">
                <a:tint val="98000"/>
                <a:shade val="100000"/>
                <a:hueMod val="100000"/>
                <a:satMod val="130000"/>
                <a:lumMod val="112000"/>
              </a:schemeClr>
            </a:gs>
            <a:gs pos="98000">
              <a:schemeClr val="bg2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DEAAFF7-AC82-458D-9FDC-58A7B7CB8AA9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068D27E2-75C6-4CFA-B3AF-23F83A8992E3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708920"/>
            <a:ext cx="7117180" cy="147002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«Вопросы преемственности в обучении и воспитании учащихся при переходе из начального в среднее звено»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581128"/>
            <a:ext cx="4464496" cy="55242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Педагог-психолог: Савельева С.А.</a:t>
            </a:r>
            <a:endParaRPr lang="ru-RU" sz="24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77" y="4221088"/>
            <a:ext cx="2403732" cy="216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8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68952" cy="924475"/>
          </a:xfrm>
        </p:spPr>
        <p:txBody>
          <a:bodyPr/>
          <a:lstStyle/>
          <a:p>
            <a:r>
              <a:rPr lang="ru-RU" sz="2800" b="1" i="1" dirty="0" smtClean="0"/>
              <a:t>Показатели готовности учащихся к переходу в среднюю школу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1"/>
            <a:ext cx="8640960" cy="4896544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SzPct val="140000"/>
              <a:buFont typeface="Wingdings" pitchFamily="2" charset="2"/>
              <a:buChar char="Ш"/>
            </a:pPr>
            <a:r>
              <a:rPr lang="ru-RU" altLang="ru-RU" sz="2000" b="1" dirty="0">
                <a:latin typeface="+mj-lt"/>
              </a:rPr>
              <a:t>Сформированность основных компонентов учебной деятельности, успешное усвоение программного материала учащимся.</a:t>
            </a:r>
          </a:p>
          <a:p>
            <a:pPr marL="609600" indent="-609600" algn="just">
              <a:lnSpc>
                <a:spcPct val="80000"/>
              </a:lnSpc>
              <a:buSzPct val="140000"/>
              <a:buFont typeface="Wingdings" pitchFamily="2" charset="2"/>
              <a:buChar char="Ш"/>
            </a:pPr>
            <a:r>
              <a:rPr lang="ru-RU" altLang="ru-RU" sz="2000" b="1" dirty="0">
                <a:latin typeface="+mj-lt"/>
              </a:rPr>
              <a:t>Сформированность у ребенка новообразований младшего школьного возраста, таких как произвольность, </a:t>
            </a:r>
            <a:r>
              <a:rPr lang="ru-RU" altLang="ru-RU" sz="2000" b="1" dirty="0" smtClean="0">
                <a:latin typeface="+mj-lt"/>
              </a:rPr>
              <a:t>рефлексия и др.</a:t>
            </a:r>
            <a:endParaRPr lang="ru-RU" altLang="ru-RU" sz="2000" b="1" dirty="0">
              <a:latin typeface="+mj-lt"/>
            </a:endParaRPr>
          </a:p>
          <a:p>
            <a:pPr marL="609600" indent="-609600" algn="just">
              <a:lnSpc>
                <a:spcPct val="80000"/>
              </a:lnSpc>
              <a:buSzPct val="140000"/>
              <a:buFont typeface="Wingdings" pitchFamily="2" charset="2"/>
              <a:buChar char="Ш"/>
            </a:pPr>
            <a:r>
              <a:rPr lang="ru-RU" altLang="ru-RU" sz="2000" b="1" dirty="0">
                <a:latin typeface="+mj-lt"/>
              </a:rPr>
              <a:t>Качественно новый, более «взрослый» тип взаимоотношений ученика с учителями и одноклассниками.</a:t>
            </a:r>
          </a:p>
          <a:p>
            <a:pPr marL="609600" indent="-609600" algn="just">
              <a:lnSpc>
                <a:spcPct val="80000"/>
              </a:lnSpc>
              <a:buSzPct val="140000"/>
              <a:buFont typeface="Wingdings" pitchFamily="2" charset="2"/>
              <a:buChar char="Ш"/>
            </a:pPr>
            <a:r>
              <a:rPr lang="ru-RU" altLang="ru-RU" sz="2000" b="1" dirty="0">
                <a:latin typeface="+mj-lt"/>
              </a:rPr>
              <a:t>Эмоциональная готовность к переходу в среднюю школу, которая выражается в адекватности переживаний и предупреждает его повышенную школьную тревожность.</a:t>
            </a:r>
          </a:p>
          <a:p>
            <a:pPr marL="609600" indent="-609600" algn="just">
              <a:lnSpc>
                <a:spcPct val="80000"/>
              </a:lnSpc>
              <a:buSzPct val="140000"/>
              <a:buFont typeface="Wingdings" pitchFamily="2" charset="2"/>
              <a:buChar char="Ш"/>
            </a:pPr>
            <a:r>
              <a:rPr lang="ru-RU" altLang="ru-RU" sz="2000" b="1" dirty="0">
                <a:latin typeface="+mj-lt"/>
              </a:rPr>
              <a:t>Личностная, интеллектуальная и эмоциональная готовность ученика к обучению в данной школе.</a:t>
            </a: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15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476672"/>
            <a:ext cx="7125113" cy="924475"/>
          </a:xfrm>
        </p:spPr>
        <p:txBody>
          <a:bodyPr/>
          <a:lstStyle/>
          <a:p>
            <a:r>
              <a:rPr lang="ru-RU" b="1" i="1" u="sng" dirty="0" smtClean="0"/>
              <a:t>Основное:</a:t>
            </a:r>
            <a:endParaRPr lang="ru-RU" b="1" i="1" u="sng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8245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/>
              <a:t>Учёт возрастных и индивидуальных особенностей учащихся.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/>
              <a:t>Соблюдение учебных </a:t>
            </a:r>
            <a:r>
              <a:rPr lang="ru-RU" sz="2000" b="1" dirty="0"/>
              <a:t>требований, единства методов и форм обучения и воспитания на уроках и </a:t>
            </a:r>
            <a:r>
              <a:rPr lang="ru-RU" sz="2000" b="1" dirty="0" smtClean="0"/>
              <a:t>во внеурочное </a:t>
            </a:r>
            <a:r>
              <a:rPr lang="ru-RU" sz="2000" b="1" dirty="0"/>
              <a:t>время.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/>
              <a:t>Соблюдение норм и правил санитарно-гигиенического режима.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/>
              <a:t>Система </a:t>
            </a:r>
            <a:r>
              <a:rPr lang="ru-RU" sz="2000" b="1" dirty="0" smtClean="0"/>
              <a:t>устного </a:t>
            </a:r>
            <a:r>
              <a:rPr lang="ru-RU" sz="2000" b="1" dirty="0"/>
              <a:t>и письменного контроля за усвоением программного материала, гуманный подход к </a:t>
            </a:r>
            <a:r>
              <a:rPr lang="ru-RU" sz="2000" b="1" dirty="0" smtClean="0"/>
              <a:t>оценке знаний </a:t>
            </a:r>
            <a:r>
              <a:rPr lang="ru-RU" sz="2000" b="1" dirty="0"/>
              <a:t>учащихся.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/>
              <a:t>Диагностика качества знаний, ее результативность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3346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188640"/>
            <a:ext cx="7125113" cy="924475"/>
          </a:xfrm>
        </p:spPr>
        <p:txBody>
          <a:bodyPr/>
          <a:lstStyle/>
          <a:p>
            <a:r>
              <a:rPr lang="ru-RU" b="1" i="1" u="sng" dirty="0" smtClean="0"/>
              <a:t>Основное:</a:t>
            </a:r>
            <a:endParaRPr lang="ru-RU" b="1" i="1" u="sng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9685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/>
              <a:t>Соблюдение </a:t>
            </a:r>
            <a:r>
              <a:rPr lang="ru-RU" sz="2000" b="1" dirty="0"/>
              <a:t>орфографического режима</a:t>
            </a:r>
            <a:r>
              <a:rPr lang="ru-RU" sz="2000" b="1" dirty="0" smtClean="0"/>
              <a:t>: ведение </a:t>
            </a:r>
            <a:r>
              <a:rPr lang="ru-RU" sz="2000" b="1" dirty="0"/>
              <a:t>тетрадей (рабочих, контрольных, по развитию речи</a:t>
            </a:r>
            <a:r>
              <a:rPr lang="ru-RU" sz="2000" b="1" dirty="0" smtClean="0"/>
              <a:t>); ведение дневников и др.</a:t>
            </a:r>
            <a:endParaRPr lang="ru-RU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/>
              <a:t>Развитие речи, обогащение словарного запаса на уроках.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/>
              <a:t>Взаимодействие учителей начальной школы, учителей-предметников, классных руководителей в решении </a:t>
            </a:r>
            <a:r>
              <a:rPr lang="ru-RU" sz="2000" b="1" dirty="0" smtClean="0"/>
              <a:t>проблемы преемственности</a:t>
            </a:r>
            <a:r>
              <a:rPr lang="ru-RU" sz="2000" b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/>
              <a:t>Роль классного руководителя в создании благоприятных условий для дальнейшего развития и становления </a:t>
            </a:r>
            <a:r>
              <a:rPr lang="ru-RU" sz="2000" b="1" dirty="0" smtClean="0"/>
              <a:t>личности подростка.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/>
              <a:t>Анализ процесса социально-психологической адаптации учащихся.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774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924475"/>
          </a:xfrm>
        </p:spPr>
        <p:txBody>
          <a:bodyPr/>
          <a:lstStyle/>
          <a:p>
            <a:r>
              <a:rPr lang="ru-RU" sz="2800" b="1" i="1" dirty="0" smtClean="0"/>
              <a:t>Содержание психологической диагностики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8457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b="1" dirty="0" smtClean="0"/>
              <a:t>Анкета для учащихся 5-х классов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Опросник «Отношение к учебным предметам»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Уровень развития внимания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Уровень развития памяти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Уровень школьной мотивации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Взаимоотношения в классе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Эмоциональное состояние учащихся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Уровень самооценки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Уровень воспитанности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Социально-психологическая адаптация</a:t>
            </a:r>
            <a:endParaRPr lang="ru-RU" b="1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764979" y="2708920"/>
            <a:ext cx="875528" cy="3312368"/>
          </a:xfrm>
          <a:prstGeom prst="rightBrace">
            <a:avLst>
              <a:gd name="adj1" fmla="val 17828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455504">
            <a:off x="6263677" y="3704226"/>
            <a:ext cx="291608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4 четверть 4 класса,</a:t>
            </a:r>
          </a:p>
          <a:p>
            <a:r>
              <a:rPr lang="ru-RU" b="1" dirty="0" smtClean="0"/>
              <a:t> 1 четверть 5 класса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2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24475"/>
          </a:xfrm>
        </p:spPr>
        <p:txBody>
          <a:bodyPr/>
          <a:lstStyle/>
          <a:p>
            <a:r>
              <a:rPr lang="ru-RU" sz="2800" b="1" i="1" dirty="0" smtClean="0"/>
              <a:t>Результаты анкетирования учащихся </a:t>
            </a:r>
            <a:br>
              <a:rPr lang="ru-RU" sz="2800" b="1" i="1" dirty="0" smtClean="0"/>
            </a:br>
            <a:r>
              <a:rPr lang="ru-RU" sz="2800" b="1" i="1" dirty="0" smtClean="0"/>
              <a:t>5-х классов</a:t>
            </a:r>
            <a:endParaRPr lang="ru-RU" sz="28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605042"/>
              </p:ext>
            </p:extLst>
          </p:nvPr>
        </p:nvGraphicFramePr>
        <p:xfrm>
          <a:off x="251520" y="1988840"/>
          <a:ext cx="8496944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4968552"/>
              </a:tblGrid>
              <a:tr h="1160751"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Трудно ли тебе учиться в 5 классе?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 – 50%</a:t>
                      </a:r>
                    </a:p>
                    <a:p>
                      <a:r>
                        <a:rPr lang="ru-RU" dirty="0" smtClean="0"/>
                        <a:t>Иногда трудно, иногда легко – 44%</a:t>
                      </a:r>
                    </a:p>
                    <a:p>
                      <a:r>
                        <a:rPr lang="ru-RU" dirty="0" smtClean="0"/>
                        <a:t>Трудно – 6%</a:t>
                      </a:r>
                      <a:endParaRPr lang="ru-RU" dirty="0"/>
                    </a:p>
                  </a:txBody>
                  <a:tcPr/>
                </a:tc>
              </a:tr>
              <a:tr h="142291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Быстро ли ты привык к новым учителям, воспитателям, кабинетам?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Быстро – 25%</a:t>
                      </a:r>
                    </a:p>
                    <a:p>
                      <a:r>
                        <a:rPr lang="ru-RU" b="1" dirty="0" smtClean="0"/>
                        <a:t>Не очень быстро – 50%</a:t>
                      </a:r>
                    </a:p>
                    <a:p>
                      <a:r>
                        <a:rPr lang="ru-RU" b="1" dirty="0" smtClean="0"/>
                        <a:t>Пока не привык</a:t>
                      </a:r>
                      <a:r>
                        <a:rPr lang="ru-RU" b="1" baseline="0" dirty="0" smtClean="0"/>
                        <a:t> – 25%</a:t>
                      </a:r>
                      <a:endParaRPr lang="ru-RU" b="1" dirty="0"/>
                    </a:p>
                  </a:txBody>
                  <a:tcPr/>
                </a:tc>
              </a:tr>
              <a:tr h="144878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Когда тебе больше нравится учиться?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 3 классе – 6%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 4 классе – 6%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 5 классе – 81%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 другой школе –</a:t>
                      </a:r>
                      <a:r>
                        <a:rPr lang="ru-RU" dirty="0" smtClean="0"/>
                        <a:t>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84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924475"/>
          </a:xfrm>
        </p:spPr>
        <p:txBody>
          <a:bodyPr/>
          <a:lstStyle/>
          <a:p>
            <a:r>
              <a:rPr lang="ru-RU" sz="2800" b="1" i="1" dirty="0" smtClean="0"/>
              <a:t>Рекомендации учителям-предметникам и классным руководителям: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5"/>
          </a:xfrm>
        </p:spPr>
        <p:txBody>
          <a:bodyPr>
            <a:normAutofit/>
          </a:bodyPr>
          <a:lstStyle/>
          <a:p>
            <a:r>
              <a:rPr lang="ru-RU" b="1" dirty="0" smtClean="0"/>
              <a:t>Внимательно </a:t>
            </a:r>
            <a:r>
              <a:rPr lang="ru-RU" b="1" dirty="0"/>
              <a:t>изучить личные дела и характеристики класса и учеников-выпускников начальной школы совместно </a:t>
            </a:r>
            <a:r>
              <a:rPr lang="ru-RU" b="1" dirty="0" smtClean="0"/>
              <a:t>с первым </a:t>
            </a:r>
            <a:r>
              <a:rPr lang="ru-RU" b="1" dirty="0"/>
              <a:t>учителем.</a:t>
            </a:r>
          </a:p>
          <a:p>
            <a:r>
              <a:rPr lang="ru-RU" b="1" dirty="0"/>
              <a:t>Строго соблюдать санитарно-гигиенические нормы и требования при работе с детьми младшего </a:t>
            </a:r>
            <a:r>
              <a:rPr lang="ru-RU" b="1" dirty="0" smtClean="0"/>
              <a:t>подросткового возраста</a:t>
            </a:r>
            <a:r>
              <a:rPr lang="ru-RU" b="1" dirty="0"/>
              <a:t>.</a:t>
            </a:r>
          </a:p>
          <a:p>
            <a:r>
              <a:rPr lang="ru-RU" b="1" dirty="0"/>
              <a:t>Использовать методы активизации и приемы дифференцированного обучения, способствующие </a:t>
            </a:r>
            <a:r>
              <a:rPr lang="ru-RU" b="1" dirty="0" smtClean="0"/>
              <a:t>развитию индивидуальных </a:t>
            </a:r>
            <a:r>
              <a:rPr lang="ru-RU" b="1" dirty="0"/>
              <a:t>способностей учащихся.</a:t>
            </a:r>
          </a:p>
          <a:p>
            <a:r>
              <a:rPr lang="ru-RU" b="1" dirty="0"/>
              <a:t>Соблюдать на уроках оптимальный темп деятельности и уровень научности при подаче учебного материала, </a:t>
            </a:r>
            <a:r>
              <a:rPr lang="ru-RU" b="1" dirty="0" smtClean="0"/>
              <a:t>создавать ситуации </a:t>
            </a:r>
            <a:r>
              <a:rPr lang="ru-RU" b="1" dirty="0"/>
              <a:t>успеха для всех учащихся.</a:t>
            </a:r>
          </a:p>
          <a:p>
            <a:r>
              <a:rPr lang="ru-RU" b="1" dirty="0"/>
              <a:t>Принимать участие в заседаниях учителей начальных классов с целью анализа содержания программы</a:t>
            </a:r>
            <a:r>
              <a:rPr lang="ru-RU" b="1" dirty="0" smtClean="0"/>
              <a:t>, преемственности </a:t>
            </a:r>
            <a:r>
              <a:rPr lang="ru-RU" b="1" dirty="0"/>
              <a:t>методов и приемов обучения младших подростков, единства требований к знаниям учащихся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4867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924475"/>
          </a:xfrm>
        </p:spPr>
        <p:txBody>
          <a:bodyPr/>
          <a:lstStyle/>
          <a:p>
            <a:r>
              <a:rPr lang="ru-RU" sz="2800" b="1" i="1" dirty="0" smtClean="0"/>
              <a:t>Рекомендации учителям-предметникам и классным руководителям: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3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Практиковать </a:t>
            </a:r>
            <a:r>
              <a:rPr lang="ru-RU" b="1" dirty="0"/>
              <a:t>проведение уроков-знакомств учителей-предметников в выпускных классах начальной школы </a:t>
            </a:r>
            <a:r>
              <a:rPr lang="ru-RU" b="1" dirty="0" smtClean="0"/>
              <a:t>и посещение </a:t>
            </a:r>
            <a:r>
              <a:rPr lang="ru-RU" b="1" dirty="0"/>
              <a:t>уроков коллег в параллели.</a:t>
            </a:r>
          </a:p>
          <a:p>
            <a:r>
              <a:rPr lang="ru-RU" b="1" dirty="0"/>
              <a:t>Посещать уроки учителей-предметников учителями начальных классов.</a:t>
            </a:r>
          </a:p>
          <a:p>
            <a:r>
              <a:rPr lang="ru-RU" b="1" dirty="0" smtClean="0"/>
              <a:t>Организовывать </a:t>
            </a:r>
            <a:r>
              <a:rPr lang="ru-RU" b="1" dirty="0"/>
              <a:t>проведение индивидуальных консультаций психолога и социального педагога с детьми и </a:t>
            </a:r>
            <a:r>
              <a:rPr lang="ru-RU" b="1" dirty="0" smtClean="0"/>
              <a:t>их родителями </a:t>
            </a:r>
            <a:r>
              <a:rPr lang="ru-RU" b="1" dirty="0"/>
              <a:t>по проблемам адаптации к обучению в среднем звене или по возникающим любого рода проблемам </a:t>
            </a:r>
            <a:r>
              <a:rPr lang="ru-RU" b="1" dirty="0" smtClean="0"/>
              <a:t>и вопросам </a:t>
            </a:r>
            <a:r>
              <a:rPr lang="ru-RU" b="1" dirty="0"/>
              <a:t>обучения, поведения и воспитания детей.</a:t>
            </a:r>
          </a:p>
          <a:p>
            <a:r>
              <a:rPr lang="ru-RU" b="1" dirty="0"/>
              <a:t>Продолжать начатую в начальной школе работу по формированию классного коллектива и самосознания учащихся</a:t>
            </a:r>
            <a:r>
              <a:rPr lang="ru-RU" b="1" dirty="0" smtClean="0"/>
              <a:t>, используя </a:t>
            </a:r>
            <a:r>
              <a:rPr lang="ru-RU" b="1" dirty="0"/>
              <a:t>активные формы работы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1290370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40960" cy="648071"/>
          </a:xfrm>
        </p:spPr>
        <p:txBody>
          <a:bodyPr/>
          <a:lstStyle/>
          <a:p>
            <a:r>
              <a:rPr lang="ru-RU" sz="2800" b="1" i="1" dirty="0" smtClean="0"/>
              <a:t>Рекомендации учителям-предметникам: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 Необходимо согласовать требования всех учителей-предметников. </a:t>
            </a:r>
          </a:p>
          <a:p>
            <a:pPr marL="0" indent="0">
              <a:buNone/>
            </a:pPr>
            <a:r>
              <a:rPr lang="ru-RU" b="1" dirty="0"/>
              <a:t>2. Уделять особое внимание организации учебного процесса: </a:t>
            </a:r>
          </a:p>
          <a:p>
            <a:pPr marL="400050" lvl="1" indent="0">
              <a:buNone/>
            </a:pPr>
            <a:r>
              <a:rPr lang="ru-RU" b="1" dirty="0"/>
              <a:t> готовность к уроку (наличие необходимых учебно-письменных принадлежностей, порядок на парте); </a:t>
            </a:r>
          </a:p>
          <a:p>
            <a:pPr marL="400050" lvl="1" indent="0">
              <a:buNone/>
            </a:pPr>
            <a:r>
              <a:rPr lang="ru-RU" b="1" dirty="0"/>
              <a:t> правильность оформления тетради, различных видов работ; </a:t>
            </a:r>
          </a:p>
          <a:p>
            <a:pPr marL="400050" lvl="1" indent="0">
              <a:buNone/>
            </a:pPr>
            <a:r>
              <a:rPr lang="ru-RU" b="1" dirty="0"/>
              <a:t> требования к ведению дневника. </a:t>
            </a:r>
          </a:p>
          <a:p>
            <a:pPr marL="0" indent="0">
              <a:buNone/>
            </a:pPr>
            <a:r>
              <a:rPr lang="ru-RU" b="1" dirty="0"/>
              <a:t>3. Сделать нормой единые дисциплинарные требования: </a:t>
            </a:r>
          </a:p>
          <a:p>
            <a:pPr marL="400050" lvl="1" indent="0">
              <a:buNone/>
            </a:pPr>
            <a:r>
              <a:rPr lang="ru-RU" b="1" dirty="0"/>
              <a:t> начинать уроки со звонком; </a:t>
            </a:r>
          </a:p>
          <a:p>
            <a:pPr marL="400050" lvl="1" indent="0">
              <a:buNone/>
            </a:pPr>
            <a:r>
              <a:rPr lang="ru-RU" b="1" dirty="0"/>
              <a:t> готовиться к уроку на перемене; </a:t>
            </a:r>
          </a:p>
          <a:p>
            <a:pPr marL="400050" lvl="1" indent="0">
              <a:buNone/>
            </a:pPr>
            <a:r>
              <a:rPr lang="ru-RU" b="1" dirty="0"/>
              <a:t> прививать культуру диалога, не перебивать ни учителя, ни ученика; </a:t>
            </a:r>
          </a:p>
          <a:p>
            <a:pPr marL="400050" lvl="1" indent="0">
              <a:buNone/>
            </a:pPr>
            <a:r>
              <a:rPr lang="ru-RU" b="1" dirty="0"/>
              <a:t> поднятая рука – это сигнал вопроса или </a:t>
            </a:r>
            <a:r>
              <a:rPr lang="ru-RU" b="1" dirty="0" smtClean="0"/>
              <a:t>ответа. 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4</a:t>
            </a:r>
            <a:r>
              <a:rPr lang="ru-RU" b="1" dirty="0"/>
              <a:t>. Урок заканчивается со звонком, не задерживаем детей. </a:t>
            </a:r>
          </a:p>
          <a:p>
            <a:pPr marL="0" indent="0">
              <a:buNone/>
            </a:pPr>
            <a:r>
              <a:rPr lang="ru-RU" b="1" dirty="0"/>
              <a:t>5. Домашнее задание не оставляем на самый конец урока его надо прокомментировать, дать инструкцию по оформлению.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1792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12968" cy="792088"/>
          </a:xfrm>
        </p:spPr>
        <p:txBody>
          <a:bodyPr/>
          <a:lstStyle/>
          <a:p>
            <a:r>
              <a:rPr lang="ru-RU" sz="2800" b="1" i="1" dirty="0"/>
              <a:t>Рекомендации </a:t>
            </a:r>
            <a:r>
              <a:rPr lang="ru-RU" sz="2800" b="1" i="1" dirty="0" smtClean="0"/>
              <a:t>учителям-предметникам: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6. </a:t>
            </a:r>
            <a:r>
              <a:rPr lang="ru-RU" b="1" dirty="0" smtClean="0"/>
              <a:t>Урок </a:t>
            </a:r>
            <a:r>
              <a:rPr lang="ru-RU" b="1" dirty="0"/>
              <a:t>в 5-м классе должен быть с частой сменой видов деятельности, включать физкультминутку. </a:t>
            </a:r>
          </a:p>
          <a:p>
            <a:pPr marL="0" indent="0">
              <a:buNone/>
            </a:pPr>
            <a:r>
              <a:rPr lang="ru-RU" b="1" dirty="0"/>
              <a:t>7. На уроках не должна превышаться норма письма, на всех уроках главная </a:t>
            </a:r>
            <a:r>
              <a:rPr lang="ru-RU" b="1" dirty="0" err="1"/>
              <a:t>общеучебная</a:t>
            </a:r>
            <a:r>
              <a:rPr lang="ru-RU" b="1" dirty="0"/>
              <a:t> задача – формирование речевых, коммуникативных умений. </a:t>
            </a:r>
          </a:p>
          <a:p>
            <a:pPr marL="0" indent="0">
              <a:buNone/>
            </a:pPr>
            <a:r>
              <a:rPr lang="ru-RU" b="1" dirty="0"/>
              <a:t>8. Новые виды учебной деятельности должны сопровождаться четкими инструкциями. </a:t>
            </a:r>
          </a:p>
          <a:p>
            <a:pPr marL="0" indent="0">
              <a:buNone/>
            </a:pPr>
            <a:r>
              <a:rPr lang="ru-RU" b="1" dirty="0"/>
              <a:t>9. Особое внимание на всех уроках уделять развитию поэтапно навыков работы с текстом. </a:t>
            </a:r>
          </a:p>
          <a:p>
            <a:pPr marL="0" indent="0">
              <a:buNone/>
            </a:pPr>
            <a:r>
              <a:rPr lang="ru-RU" b="1" dirty="0"/>
              <a:t>10. Учащиеся должны знать свои права и обязанности, правила поведения в кабинетах, правила по технике безопасности, правила дежурных.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11</a:t>
            </a:r>
            <a:r>
              <a:rPr lang="ru-RU" b="1" dirty="0"/>
              <a:t>. </a:t>
            </a:r>
            <a:r>
              <a:rPr lang="ru-RU" b="1" dirty="0" smtClean="0"/>
              <a:t>Регулярно записывайте в дневники домашние задания, выставляйте оценки.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12. </a:t>
            </a:r>
            <a:r>
              <a:rPr lang="ru-RU" b="1" dirty="0" smtClean="0"/>
              <a:t>Задача </a:t>
            </a:r>
            <a:r>
              <a:rPr lang="ru-RU" b="1" dirty="0"/>
              <a:t>учителя – знать затруднения в усвоении учебного материала, своевременно прийти на помощь. </a:t>
            </a:r>
          </a:p>
          <a:p>
            <a:pPr marL="0" indent="0">
              <a:buNone/>
            </a:pPr>
            <a:r>
              <a:rPr lang="ru-RU" b="1" dirty="0" smtClean="0"/>
              <a:t>13. </a:t>
            </a:r>
            <a:r>
              <a:rPr lang="ru-RU" b="1" dirty="0"/>
              <a:t>Не забывайте: «Ученик и учитель – союзники. Обучение должно быть бесконфликтным». </a:t>
            </a:r>
          </a:p>
        </p:txBody>
      </p:sp>
    </p:spTree>
    <p:extLst>
      <p:ext uri="{BB962C8B-B14F-4D97-AF65-F5344CB8AC3E}">
        <p14:creationId xmlns:p14="http://schemas.microsoft.com/office/powerpoint/2010/main" val="2154889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12968" cy="924475"/>
          </a:xfrm>
        </p:spPr>
        <p:txBody>
          <a:bodyPr/>
          <a:lstStyle/>
          <a:p>
            <a:r>
              <a:rPr lang="ru-RU" sz="2800" b="1" i="1" dirty="0" smtClean="0"/>
              <a:t>Рекомендации классному руководителю </a:t>
            </a:r>
            <a:br>
              <a:rPr lang="ru-RU" sz="2800" b="1" i="1" dirty="0" smtClean="0"/>
            </a:br>
            <a:r>
              <a:rPr lang="ru-RU" sz="2800" b="1" i="1" dirty="0" smtClean="0"/>
              <a:t>5-го класса: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Ознакомьтесь </a:t>
            </a:r>
            <a:r>
              <a:rPr lang="ru-RU" b="1" dirty="0"/>
              <a:t>с характеристикой классного коллектива и его списочным составом заблаговременно. </a:t>
            </a:r>
          </a:p>
          <a:p>
            <a:r>
              <a:rPr lang="ru-RU" b="1" dirty="0" smtClean="0"/>
              <a:t>С </a:t>
            </a:r>
            <a:r>
              <a:rPr lang="ru-RU" b="1" dirty="0"/>
              <a:t>первых дней обучения в 5-ом классе </a:t>
            </a:r>
            <a:r>
              <a:rPr lang="ru-RU" b="1" dirty="0" smtClean="0"/>
              <a:t>выработайте систему правил жизни в классе.</a:t>
            </a:r>
            <a:endParaRPr lang="ru-RU" b="1" dirty="0"/>
          </a:p>
          <a:p>
            <a:r>
              <a:rPr lang="ru-RU" b="1" dirty="0" smtClean="0"/>
              <a:t>Продумайте</a:t>
            </a:r>
            <a:r>
              <a:rPr lang="ru-RU" b="1" dirty="0"/>
              <a:t>, какое коллективное творческое дело сможет увлечь, сплотить детский коллектив, будет способствовать дальнейшему развитию его творческих начал, формированию культуры; составьте план воспитательной работы с учетом направлений в начальных классах. </a:t>
            </a:r>
          </a:p>
          <a:p>
            <a:r>
              <a:rPr lang="ru-RU" b="1" dirty="0" smtClean="0"/>
              <a:t>Последовательно </a:t>
            </a:r>
            <a:r>
              <a:rPr lang="ru-RU" b="1" dirty="0"/>
              <a:t>и целенаправленно реализуйте в плане работы с родителями вопросы адаптации учащихся. </a:t>
            </a:r>
          </a:p>
          <a:p>
            <a:r>
              <a:rPr lang="ru-RU" b="1" dirty="0" smtClean="0"/>
              <a:t>Поддерживайте </a:t>
            </a:r>
            <a:r>
              <a:rPr lang="ru-RU" b="1" dirty="0"/>
              <a:t>тесную связь с учителями-предметниками, учителями начальных классов, оказывайте своевременную и эффективную помощь в учении каждому ученику, используйте возможности психологической службы школы. </a:t>
            </a:r>
          </a:p>
          <a:p>
            <a:r>
              <a:rPr lang="ru-RU" b="1" dirty="0" smtClean="0"/>
              <a:t>Вселяйте </a:t>
            </a:r>
            <a:r>
              <a:rPr lang="ru-RU" b="1" dirty="0"/>
              <a:t>в каждого ученика уверенность в преодолении трудностей, всячески повышайте социальный статус ребенка и семьи, поддерживайте здоровый эмоционально-психологический климат в классном коллективе.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6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924475"/>
          </a:xfrm>
        </p:spPr>
        <p:txBody>
          <a:bodyPr/>
          <a:lstStyle/>
          <a:p>
            <a:r>
              <a:rPr lang="ru-RU" sz="2800" b="1" i="1" dirty="0"/>
              <a:t>Сложности организационного и учебного характера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1. Большое количество учителей вместо одного порождает вариативность поведения школьников.</a:t>
            </a:r>
          </a:p>
          <a:p>
            <a:pPr marL="0" indent="0">
              <a:buNone/>
            </a:pPr>
            <a:r>
              <a:rPr lang="ru-RU" b="1" dirty="0" smtClean="0"/>
              <a:t>2. Отсутствие эмоционального настроя на предстоящую деятельность.</a:t>
            </a:r>
          </a:p>
          <a:p>
            <a:pPr marL="0" indent="0">
              <a:buNone/>
            </a:pPr>
            <a:r>
              <a:rPr lang="ru-RU" b="1" dirty="0" smtClean="0"/>
              <a:t>3. Создание ситуации успеха для пятиклассников.</a:t>
            </a:r>
          </a:p>
          <a:p>
            <a:pPr marL="0" indent="0">
              <a:buNone/>
            </a:pPr>
            <a:r>
              <a:rPr lang="ru-RU" b="1" dirty="0" smtClean="0"/>
              <a:t>4. Отсутствие гибкого переноса традиций классного коллектива в средней школе.</a:t>
            </a:r>
          </a:p>
          <a:p>
            <a:pPr marL="0" indent="0">
              <a:buNone/>
            </a:pPr>
            <a:r>
              <a:rPr lang="ru-RU" b="1" dirty="0" smtClean="0"/>
              <a:t>5. Отсутствие коллективных средств обучения.</a:t>
            </a:r>
          </a:p>
          <a:p>
            <a:pPr marL="0" indent="0">
              <a:buNone/>
            </a:pPr>
            <a:r>
              <a:rPr lang="ru-RU" b="1" dirty="0" smtClean="0"/>
              <a:t>6. Наличие большей свободы и самостоятельности.</a:t>
            </a:r>
          </a:p>
          <a:p>
            <a:pPr marL="0" indent="0">
              <a:buNone/>
            </a:pPr>
            <a:r>
              <a:rPr lang="ru-RU" b="1" dirty="0" smtClean="0"/>
              <a:t>7.Ослабление внешнего контроля за выполнением домашних заданий.</a:t>
            </a:r>
          </a:p>
          <a:p>
            <a:pPr marL="0" indent="0">
              <a:buNone/>
            </a:pPr>
            <a:r>
              <a:rPr lang="ru-RU" b="1" dirty="0" smtClean="0"/>
              <a:t>8. Личностный контакт с учителями.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672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92" y="116632"/>
            <a:ext cx="8964488" cy="924475"/>
          </a:xfrm>
        </p:spPr>
        <p:txBody>
          <a:bodyPr/>
          <a:lstStyle/>
          <a:p>
            <a:r>
              <a:rPr lang="ru-RU" sz="2600" b="1" i="1" dirty="0" smtClean="0"/>
              <a:t>Рекомендации учителям начальных классов:</a:t>
            </a:r>
            <a:endParaRPr lang="ru-RU" sz="2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000" b="1" dirty="0"/>
              <a:t>Обогащать речь учащихся, усложняя ее к 4 классу.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/>
              <a:t>Постоянно работать над техникой чтения учащихся, расширять их </a:t>
            </a:r>
            <a:r>
              <a:rPr lang="ru-RU" altLang="ru-RU" sz="2000" b="1" dirty="0" smtClean="0"/>
              <a:t>словарный </a:t>
            </a:r>
            <a:r>
              <a:rPr lang="ru-RU" altLang="ru-RU" sz="2000" b="1" dirty="0"/>
              <a:t>запас, в том числе за счет специальных терминов.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/>
              <a:t>Работать над скоростью письма и каллиграфией.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/>
              <a:t>Применять на уроках упражнения, задания для развития произвольного внимания, механической и оперативной памяти.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/>
              <a:t>Разработать рекомендации родителям для тренировки памяти и внимания детей.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/>
              <a:t>Повысить требовательность к формированию у детей </a:t>
            </a:r>
            <a:r>
              <a:rPr lang="ru-RU" altLang="ru-RU" sz="2000" b="1" dirty="0" smtClean="0"/>
              <a:t>вычислительных навыков, компонентов арифметических </a:t>
            </a:r>
            <a:r>
              <a:rPr lang="ru-RU" altLang="ru-RU" sz="2000" b="1" dirty="0"/>
              <a:t>действий и </a:t>
            </a:r>
            <a:r>
              <a:rPr lang="ru-RU" altLang="ru-RU" sz="2000" b="1" dirty="0" smtClean="0"/>
              <a:t>др.</a:t>
            </a:r>
            <a:r>
              <a:rPr lang="ru-RU" altLang="ru-RU" sz="2000" b="1" dirty="0"/>
              <a:t>	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/>
              <a:t>Приучать детей выполнять работу только в отведенное для этого время.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 smtClean="0"/>
              <a:t>Добиваться </a:t>
            </a:r>
            <a:r>
              <a:rPr lang="ru-RU" altLang="ru-RU" sz="2000" b="1" dirty="0"/>
              <a:t>от учащихся </a:t>
            </a:r>
            <a:r>
              <a:rPr lang="ru-RU" altLang="ru-RU" sz="2000" b="1" dirty="0" smtClean="0"/>
              <a:t>полных ответов.</a:t>
            </a:r>
            <a:endParaRPr lang="ru-RU" altLang="ru-RU" sz="2000" b="1" dirty="0"/>
          </a:p>
          <a:p>
            <a:pPr>
              <a:lnSpc>
                <a:spcPct val="80000"/>
              </a:lnSpc>
            </a:pPr>
            <a:r>
              <a:rPr lang="ru-RU" altLang="ru-RU" sz="2000" b="1" dirty="0" smtClean="0"/>
              <a:t>Приучать </a:t>
            </a:r>
            <a:r>
              <a:rPr lang="ru-RU" altLang="ru-RU" sz="2000" b="1" dirty="0"/>
              <a:t>учащихся </a:t>
            </a:r>
            <a:r>
              <a:rPr lang="ru-RU" altLang="ru-RU" sz="2000" b="1" dirty="0" smtClean="0"/>
              <a:t>самостоятельно работать с учебником.</a:t>
            </a:r>
          </a:p>
          <a:p>
            <a:pPr lvl="0">
              <a:lnSpc>
                <a:spcPct val="80000"/>
              </a:lnSpc>
            </a:pPr>
            <a:r>
              <a:rPr lang="ru-RU" sz="2000" b="1" dirty="0"/>
              <a:t>Повышать степень самостоятельности учащихся на уроках и во вне учебное время.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66244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2420888"/>
            <a:ext cx="55338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128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52928" cy="924475"/>
          </a:xfrm>
        </p:spPr>
        <p:txBody>
          <a:bodyPr/>
          <a:lstStyle/>
          <a:p>
            <a:r>
              <a:rPr lang="ru-RU" sz="2800" b="1" i="1" dirty="0"/>
              <a:t>Причины проблем успеваемости учащихся и их </a:t>
            </a:r>
            <a:r>
              <a:rPr lang="ru-RU" sz="2800" b="1" i="1" dirty="0" smtClean="0"/>
              <a:t>следствия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96855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Отсутствие </a:t>
            </a:r>
            <a:r>
              <a:rPr lang="ru-RU" b="1" dirty="0"/>
              <a:t>у учителей  среднего звена информации о выпускниках начальной школы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(отсюда несоответствие оценок реальным результатам обучения)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b="1" dirty="0"/>
              <a:t>Несоответствие методов обучения в начальной и средней школе, неадаптированность методики преподавания к возможностям конкретных детей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(скачкообразный переход к новым по сравнению с начальной школой методам обучения)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b="1" dirty="0"/>
              <a:t>Рассогласованность в содержании учебных курсов начальной и средней школы, в сложности содержания образовательных программ в начальной и средней школе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(отсюда непонимание учащимися учебного материала средней школы)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b="1" dirty="0"/>
              <a:t>Рассогласованность в </a:t>
            </a:r>
            <a:r>
              <a:rPr lang="ru-RU" b="1" dirty="0" smtClean="0"/>
              <a:t>требованиях и нормах </a:t>
            </a:r>
            <a:r>
              <a:rPr lang="ru-RU" b="1" dirty="0"/>
              <a:t>выставления оценок в начальной и средней школе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(отсюда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демотивированность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учебной деятельности)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1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560840" cy="9244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Основная проблема – несогласованность деятельности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2996952"/>
            <a:ext cx="7560840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/>
              <a:t>трудности </a:t>
            </a:r>
            <a:r>
              <a:rPr lang="ru-RU" sz="2400" b="1" dirty="0"/>
              <a:t>у детей, </a:t>
            </a:r>
            <a:endParaRPr lang="ru-RU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/>
              <a:t>конфликты </a:t>
            </a:r>
            <a:r>
              <a:rPr lang="ru-RU" sz="2400" b="1" dirty="0"/>
              <a:t>между педагогами.  </a:t>
            </a:r>
          </a:p>
          <a:p>
            <a:endParaRPr lang="ru-RU" sz="24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851920" y="1988840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3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140968"/>
            <a:ext cx="7125113" cy="924475"/>
          </a:xfrm>
        </p:spPr>
        <p:txBody>
          <a:bodyPr/>
          <a:lstStyle/>
          <a:p>
            <a:r>
              <a:rPr lang="ru-RU" sz="2400" b="1" i="1" u="sng" dirty="0" smtClean="0"/>
              <a:t>Преемственность</a:t>
            </a:r>
            <a:r>
              <a:rPr lang="ru-RU" sz="2400" b="1" i="1" dirty="0" smtClean="0"/>
              <a:t> - </a:t>
            </a:r>
            <a:r>
              <a:rPr lang="ru-RU" sz="2400" b="1" i="1" dirty="0"/>
              <a:t>объективная необходимая связь между новым и старым в процессе </a:t>
            </a:r>
            <a:r>
              <a:rPr lang="ru-RU" sz="2400" b="1" i="1" dirty="0" smtClean="0"/>
              <a:t>развития; </a:t>
            </a:r>
            <a:r>
              <a:rPr lang="ru-RU" sz="2400" b="1" i="1" dirty="0"/>
              <a:t>не только подготовка к новому, но и сохранение и развитие необходимого и целесообразного старого, связь между новым и старым как снова поступательного развития.</a:t>
            </a:r>
            <a:br>
              <a:rPr lang="ru-RU" sz="2400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03238" y="3141663"/>
            <a:ext cx="8640762" cy="33829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10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712968" cy="1440160"/>
          </a:xfrm>
        </p:spPr>
        <p:txBody>
          <a:bodyPr/>
          <a:lstStyle/>
          <a:p>
            <a:r>
              <a:rPr lang="ru-RU" sz="2400" b="1" i="1" dirty="0"/>
              <a:t>Непрерывность образования понимается как обеспечение этой необходимой связи, как согласованность и перспективность всех компонентов системы </a:t>
            </a:r>
            <a:r>
              <a:rPr lang="ru-RU" sz="2400" b="1" i="1" dirty="0" smtClean="0"/>
              <a:t>на </a:t>
            </a:r>
            <a:r>
              <a:rPr lang="ru-RU" sz="2400" b="1" i="1" dirty="0"/>
              <a:t>каждой ступени образования для обеспечения преемственности в развитии ребенка.</a:t>
            </a:r>
            <a:r>
              <a:rPr lang="ru-RU" b="1" i="1" dirty="0"/>
              <a:t/>
            </a:r>
            <a:br>
              <a:rPr lang="ru-RU" b="1" i="1" dirty="0"/>
            </a:br>
            <a:endParaRPr lang="ru-RU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3356992"/>
            <a:ext cx="8424936" cy="30963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i="1" u="sng" dirty="0" smtClean="0"/>
              <a:t>Компоненты системы: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цели,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задачи,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содержание,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методы,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средства,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формы </a:t>
            </a:r>
            <a:r>
              <a:rPr lang="ru-RU" sz="2400" b="1" i="1" dirty="0"/>
              <a:t>организации воспитания и обучения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824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43887" cy="865188"/>
          </a:xfrm>
        </p:spPr>
        <p:txBody>
          <a:bodyPr/>
          <a:lstStyle/>
          <a:p>
            <a:r>
              <a:rPr lang="ru-RU" altLang="ru-RU" sz="2800" b="1" i="1" dirty="0" smtClean="0"/>
              <a:t>Преемственность между начальной и средней школой</a:t>
            </a:r>
            <a:endParaRPr lang="ru-RU" altLang="ru-RU" sz="2800" b="1" i="1" dirty="0"/>
          </a:p>
        </p:txBody>
      </p:sp>
      <p:sp>
        <p:nvSpPr>
          <p:cNvPr id="146436" name="AutoShape 4"/>
          <p:cNvSpPr>
            <a:spLocks noChangeArrowheads="1"/>
          </p:cNvSpPr>
          <p:nvPr/>
        </p:nvSpPr>
        <p:spPr bwMode="auto">
          <a:xfrm>
            <a:off x="176842" y="1415711"/>
            <a:ext cx="544955" cy="1295400"/>
          </a:xfrm>
          <a:prstGeom prst="curvedRightArrow">
            <a:avLst>
              <a:gd name="adj1" fmla="val 35947"/>
              <a:gd name="adj2" fmla="val 7189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869716" y="1303770"/>
            <a:ext cx="446427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i="1" dirty="0">
                <a:solidFill>
                  <a:srgbClr val="0000CC"/>
                </a:solidFill>
                <a:latin typeface="Algerian" pitchFamily="82" charset="0"/>
              </a:rPr>
              <a:t>ВХОД в начальную школу</a:t>
            </a:r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867169" y="2003751"/>
            <a:ext cx="4464273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i="1" dirty="0">
                <a:solidFill>
                  <a:srgbClr val="0000CC"/>
                </a:solidFill>
                <a:latin typeface="Algerian" pitchFamily="82" charset="0"/>
              </a:rPr>
              <a:t>ОСНОВНОЙ ПРОЦЕСС - </a:t>
            </a:r>
          </a:p>
          <a:p>
            <a:pPr algn="ctr"/>
            <a:r>
              <a:rPr lang="ru-RU" altLang="ru-RU" sz="2400" b="1" i="1" dirty="0">
                <a:solidFill>
                  <a:srgbClr val="0000CC"/>
                </a:solidFill>
                <a:latin typeface="Algerian" pitchFamily="82" charset="0"/>
              </a:rPr>
              <a:t>обучение в начальной школе</a:t>
            </a: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867169" y="2955782"/>
            <a:ext cx="4537298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i="1" dirty="0">
                <a:solidFill>
                  <a:srgbClr val="0000CC"/>
                </a:solidFill>
                <a:latin typeface="Algerian" pitchFamily="82" charset="0"/>
              </a:rPr>
              <a:t>ВЫХОД из начальной школы.</a:t>
            </a:r>
          </a:p>
          <a:p>
            <a:pPr algn="ctr"/>
            <a:r>
              <a:rPr lang="ru-RU" altLang="ru-RU" sz="2400" b="1" i="1" dirty="0">
                <a:solidFill>
                  <a:srgbClr val="0000CC"/>
                </a:solidFill>
                <a:latin typeface="Algerian" pitchFamily="82" charset="0"/>
              </a:rPr>
              <a:t>ВХОД в среднюю школу.</a:t>
            </a:r>
          </a:p>
        </p:txBody>
      </p:sp>
      <p:sp>
        <p:nvSpPr>
          <p:cNvPr id="146441" name="AutoShape 9"/>
          <p:cNvSpPr>
            <a:spLocks noChangeArrowheads="1"/>
          </p:cNvSpPr>
          <p:nvPr/>
        </p:nvSpPr>
        <p:spPr bwMode="auto">
          <a:xfrm>
            <a:off x="5483115" y="2310607"/>
            <a:ext cx="458795" cy="1113488"/>
          </a:xfrm>
          <a:prstGeom prst="curvedLeftArrow">
            <a:avLst>
              <a:gd name="adj1" fmla="val 33117"/>
              <a:gd name="adj2" fmla="val 6269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850401" y="4006056"/>
            <a:ext cx="4537298" cy="10810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i="1" dirty="0">
                <a:solidFill>
                  <a:srgbClr val="0000CC"/>
                </a:solidFill>
                <a:latin typeface="Algerian" pitchFamily="82" charset="0"/>
              </a:rPr>
              <a:t>ОСНОВНОЙ ПРОЦЕСС - </a:t>
            </a:r>
          </a:p>
          <a:p>
            <a:pPr algn="ctr"/>
            <a:r>
              <a:rPr lang="ru-RU" altLang="ru-RU" sz="2400" b="1" i="1" dirty="0">
                <a:solidFill>
                  <a:srgbClr val="0000CC"/>
                </a:solidFill>
                <a:latin typeface="Algerian" pitchFamily="82" charset="0"/>
              </a:rPr>
              <a:t>обучение в средней школе</a:t>
            </a:r>
          </a:p>
          <a:p>
            <a:pPr algn="ctr"/>
            <a:r>
              <a:rPr lang="ru-RU" altLang="ru-RU" i="1" dirty="0">
                <a:solidFill>
                  <a:srgbClr val="0000CC"/>
                </a:solidFill>
                <a:latin typeface="Algerian" pitchFamily="82" charset="0"/>
              </a:rPr>
              <a:t>(5-й класс, первая четверть)</a:t>
            </a:r>
            <a:endParaRPr lang="ru-RU" altLang="ru-RU" dirty="0"/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830656" y="5301208"/>
            <a:ext cx="4537297" cy="10795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i="1" dirty="0">
                <a:solidFill>
                  <a:srgbClr val="0000CC"/>
                </a:solidFill>
                <a:latin typeface="Algerian" pitchFamily="82" charset="0"/>
              </a:rPr>
              <a:t>ВЫХОД – результаты </a:t>
            </a:r>
          </a:p>
          <a:p>
            <a:pPr algn="ctr"/>
            <a:r>
              <a:rPr lang="ru-RU" altLang="ru-RU" sz="2400" b="1" i="1" dirty="0">
                <a:solidFill>
                  <a:srgbClr val="0000CC"/>
                </a:solidFill>
                <a:latin typeface="Algerian" pitchFamily="82" charset="0"/>
              </a:rPr>
              <a:t>обучения в первой четверти</a:t>
            </a:r>
          </a:p>
          <a:p>
            <a:pPr algn="ctr"/>
            <a:r>
              <a:rPr lang="ru-RU" altLang="ru-RU" i="1" dirty="0">
                <a:solidFill>
                  <a:srgbClr val="0000CC"/>
                </a:solidFill>
                <a:latin typeface="Algerian" pitchFamily="82" charset="0"/>
              </a:rPr>
              <a:t>(5-й класс) </a:t>
            </a:r>
            <a:endParaRPr lang="ru-RU" altLang="ru-RU" dirty="0"/>
          </a:p>
        </p:txBody>
      </p:sp>
      <p:sp>
        <p:nvSpPr>
          <p:cNvPr id="146445" name="AutoShape 13"/>
          <p:cNvSpPr>
            <a:spLocks noChangeArrowheads="1"/>
          </p:cNvSpPr>
          <p:nvPr/>
        </p:nvSpPr>
        <p:spPr bwMode="auto">
          <a:xfrm>
            <a:off x="176841" y="3247088"/>
            <a:ext cx="54495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6449" name="AutoShape 17"/>
          <p:cNvSpPr>
            <a:spLocks noChangeArrowheads="1"/>
          </p:cNvSpPr>
          <p:nvPr/>
        </p:nvSpPr>
        <p:spPr bwMode="auto">
          <a:xfrm>
            <a:off x="5483115" y="4730895"/>
            <a:ext cx="45879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500312" y="3222790"/>
            <a:ext cx="359063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/>
              <a:t>2 аспекта: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Педагогический </a:t>
            </a:r>
          </a:p>
          <a:p>
            <a:r>
              <a:rPr lang="ru-RU" sz="1600" b="1" dirty="0" smtClean="0"/>
              <a:t>(итоги контрольных работ, </a:t>
            </a:r>
          </a:p>
          <a:p>
            <a:r>
              <a:rPr lang="ru-RU" sz="1600" b="1" dirty="0" smtClean="0"/>
              <a:t>Проверки техники чтения), </a:t>
            </a:r>
          </a:p>
          <a:p>
            <a:r>
              <a:rPr lang="ru-RU" sz="2000" b="1" dirty="0" smtClean="0"/>
              <a:t>2. Психологический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7071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20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6" grpId="0" animBg="1"/>
      <p:bldP spid="146437" grpId="0" animBg="1"/>
      <p:bldP spid="146439" grpId="0" animBg="1"/>
      <p:bldP spid="146440" grpId="0" animBg="1"/>
      <p:bldP spid="146441" grpId="0" animBg="1"/>
      <p:bldP spid="146442" grpId="0" animBg="1"/>
      <p:bldP spid="146443" grpId="0" animBg="1"/>
      <p:bldP spid="146445" grpId="0" animBg="1"/>
      <p:bldP spid="1464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1"/>
            <a:ext cx="7992888" cy="648072"/>
          </a:xfrm>
        </p:spPr>
        <p:txBody>
          <a:bodyPr/>
          <a:lstStyle/>
          <a:p>
            <a:r>
              <a:rPr lang="ru-RU" sz="2400" b="1" i="1" u="sng" dirty="0"/>
              <a:t>Пути решения проблемы преемственности между отдельными ступенями школы «двусторонние</a:t>
            </a:r>
            <a:r>
              <a:rPr lang="ru-RU" sz="2400" b="1" i="1" u="sng" dirty="0" smtClean="0"/>
              <a:t>»:</a:t>
            </a:r>
            <a:r>
              <a:rPr lang="ru-RU" sz="2400" u="sng" dirty="0"/>
              <a:t/>
            </a:r>
            <a:br>
              <a:rPr lang="ru-RU" sz="2400" u="sng" dirty="0"/>
            </a:br>
            <a:endParaRPr lang="ru-RU" sz="2400" u="sng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916832"/>
            <a:ext cx="8496944" cy="1008112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необходимо </a:t>
            </a:r>
            <a:r>
              <a:rPr lang="ru-RU" sz="2000" b="1" i="1" dirty="0"/>
              <a:t>обеспечить достаточное развитие учеников в начальных классах в соответствии с требованиями средней </a:t>
            </a:r>
            <a:r>
              <a:rPr lang="ru-RU" sz="2000" b="1" i="1" dirty="0" smtClean="0"/>
              <a:t>школы;</a:t>
            </a:r>
            <a:endParaRPr lang="ru-RU" sz="2000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3140968"/>
            <a:ext cx="8856984" cy="3384377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учителям </a:t>
            </a:r>
            <a:r>
              <a:rPr lang="ru-RU" sz="2000" b="1" i="1" dirty="0"/>
              <a:t>в 5 классе не отказываться от полезных организационных форм, характерных для работы учителя начальной школы, привычных для детей приемов учебной деятельности, опираться на уже сформированные знания и умения, имеющийся запас представлений, понимаемых терминов и т.д., одновременно постепенно повышая уровень образования школьников, формируя  у детей знания, умения и навыки уже на новом уровне. </a:t>
            </a:r>
            <a:br>
              <a:rPr lang="ru-RU" sz="2000" b="1" i="1" dirty="0"/>
            </a:b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40294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1123527"/>
          </a:xfrm>
        </p:spPr>
        <p:txBody>
          <a:bodyPr/>
          <a:lstStyle/>
          <a:p>
            <a:r>
              <a:rPr lang="ru-RU" sz="2400" b="1" i="1" dirty="0"/>
              <a:t>Необходимость преемственности в школе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8 </a:t>
            </a:r>
            <a:r>
              <a:rPr lang="ru-RU" sz="2400" b="1" i="1" dirty="0"/>
              <a:t>вида обусловлена </a:t>
            </a:r>
            <a:r>
              <a:rPr lang="ru-RU" sz="2400" b="1" i="1" u="sng" dirty="0"/>
              <a:t>особенностями наших учащихся:</a:t>
            </a:r>
            <a:r>
              <a:rPr lang="ru-RU" sz="2400" b="1" i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4051437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Слабость </a:t>
            </a:r>
            <a:r>
              <a:rPr lang="ru-RU" sz="2000" b="1" dirty="0"/>
              <a:t>замыкательной функции коры головного мозга обуславливает малый объем и замедленный темп формирования новых условных связей, а также их непрочность;  </a:t>
            </a:r>
            <a:endParaRPr lang="ru-RU" sz="2000" b="1" dirty="0" smtClean="0"/>
          </a:p>
          <a:p>
            <a:r>
              <a:rPr lang="ru-RU" sz="2000" b="1" dirty="0" smtClean="0"/>
              <a:t>Трудности </a:t>
            </a:r>
            <a:r>
              <a:rPr lang="ru-RU" sz="2000" b="1" dirty="0"/>
              <a:t>выработки дифференцировок, т.е. возможность сформировать новые условные связи и затормозить </a:t>
            </a:r>
            <a:r>
              <a:rPr lang="ru-RU" sz="2000" b="1" dirty="0" smtClean="0"/>
              <a:t>старые, </a:t>
            </a:r>
          </a:p>
          <a:p>
            <a:pPr marL="0" indent="0">
              <a:buNone/>
            </a:pPr>
            <a:r>
              <a:rPr lang="ru-RU" sz="2000" b="1" dirty="0" smtClean="0"/>
              <a:t>т</a:t>
            </a:r>
            <a:r>
              <a:rPr lang="ru-RU" sz="2000" b="1" dirty="0"/>
              <a:t>. е. учащиеся с трудом усваивают </a:t>
            </a:r>
            <a:r>
              <a:rPr lang="ru-RU" sz="2000" b="1" dirty="0" smtClean="0"/>
              <a:t>новые требования и привыкают к изменившимся требованиям.</a:t>
            </a:r>
          </a:p>
          <a:p>
            <a:r>
              <a:rPr lang="ru-RU" sz="2000" b="1" dirty="0"/>
              <a:t>Концентрический способ построения </a:t>
            </a:r>
            <a:r>
              <a:rPr lang="ru-RU" sz="2000" b="1" dirty="0" smtClean="0"/>
              <a:t>программы.</a:t>
            </a:r>
            <a:endParaRPr lang="ru-RU" sz="2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3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C00000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373</TotalTime>
  <Words>1511</Words>
  <Application>Microsoft Office PowerPoint</Application>
  <PresentationFormat>Экран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Autumn</vt:lpstr>
      <vt:lpstr>«Вопросы преемственности в обучении и воспитании учащихся при переходе из начального в среднее звено» </vt:lpstr>
      <vt:lpstr>Сложности организационного и учебного характера</vt:lpstr>
      <vt:lpstr>Причины проблем успеваемости учащихся и их следствия</vt:lpstr>
      <vt:lpstr>Основная проблема – несогласованность деятельности</vt:lpstr>
      <vt:lpstr>Преемственность - объективная необходимая связь между новым и старым в процессе развития; не только подготовка к новому, но и сохранение и развитие необходимого и целесообразного старого, связь между новым и старым как снова поступательного развития.  </vt:lpstr>
      <vt:lpstr>Непрерывность образования понимается как обеспечение этой необходимой связи, как согласованность и перспективность всех компонентов системы на каждой ступени образования для обеспечения преемственности в развитии ребенка. </vt:lpstr>
      <vt:lpstr>Преемственность между начальной и средней школой</vt:lpstr>
      <vt:lpstr>Пути решения проблемы преемственности между отдельными ступенями школы «двусторонние»: </vt:lpstr>
      <vt:lpstr>Необходимость преемственности в школе  8 вида обусловлена особенностями наших учащихся: </vt:lpstr>
      <vt:lpstr>Показатели готовности учащихся к переходу в среднюю школу</vt:lpstr>
      <vt:lpstr>Основное:</vt:lpstr>
      <vt:lpstr>Основное:</vt:lpstr>
      <vt:lpstr>Содержание психологической диагностики</vt:lpstr>
      <vt:lpstr>Результаты анкетирования учащихся  5-х классов</vt:lpstr>
      <vt:lpstr>Рекомендации учителям-предметникам и классным руководителям:</vt:lpstr>
      <vt:lpstr>Рекомендации учителям-предметникам и классным руководителям:</vt:lpstr>
      <vt:lpstr>Рекомендации учителям-предметникам:</vt:lpstr>
      <vt:lpstr>Рекомендации учителям-предметникам:</vt:lpstr>
      <vt:lpstr>Рекомендации классному руководителю  5-го класса:  </vt:lpstr>
      <vt:lpstr>Рекомендации учителям начальных классов: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«Вопросы преемственности в обучении и воспитании учащихся при переходе из начального в среднее звено»</dc:title>
  <dc:creator>психолог</dc:creator>
  <cp:lastModifiedBy>психолог</cp:lastModifiedBy>
  <cp:revision>49</cp:revision>
  <dcterms:created xsi:type="dcterms:W3CDTF">2014-10-31T17:10:50Z</dcterms:created>
  <dcterms:modified xsi:type="dcterms:W3CDTF">2015-02-15T17:02:12Z</dcterms:modified>
</cp:coreProperties>
</file>