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9" r:id="rId3"/>
    <p:sldId id="293" r:id="rId4"/>
    <p:sldId id="271" r:id="rId5"/>
    <p:sldId id="280" r:id="rId6"/>
    <p:sldId id="292" r:id="rId7"/>
    <p:sldId id="272" r:id="rId8"/>
    <p:sldId id="294" r:id="rId9"/>
    <p:sldId id="270" r:id="rId10"/>
    <p:sldId id="295" r:id="rId11"/>
    <p:sldId id="296" r:id="rId12"/>
    <p:sldId id="297" r:id="rId13"/>
    <p:sldId id="298" r:id="rId14"/>
    <p:sldId id="275" r:id="rId15"/>
    <p:sldId id="276" r:id="rId16"/>
    <p:sldId id="278" r:id="rId17"/>
    <p:sldId id="300" r:id="rId18"/>
    <p:sldId id="301" r:id="rId19"/>
    <p:sldId id="302" r:id="rId20"/>
    <p:sldId id="299" r:id="rId21"/>
    <p:sldId id="289" r:id="rId22"/>
    <p:sldId id="303" r:id="rId23"/>
    <p:sldId id="304" r:id="rId24"/>
    <p:sldId id="305" r:id="rId25"/>
    <p:sldId id="274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34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F69896-B330-488C-BEF7-F3B8A12E620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954F-74A0-4949-A705-D892706F2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7221F-3E32-41D6-81FE-C967EB0604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6DFEAD-8224-41AB-85F0-A051196261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E9A28-8D3D-4FBE-BE9D-DBB7374C4A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14E57-F721-4BE1-8641-DE6FF8F373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1DF57-7CB3-413D-A5CE-18A0D5CD1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13178-8D15-417B-B8A0-FDBE8A2CA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310AE-AB25-4E9F-94C1-3241F8D963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1A23-7FFB-4268-820A-4ECA82D577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5EBFA-025E-4C94-B4BD-D66DFB9D0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1F4A7-EAF2-4E35-975E-101547A41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CAB6BCCD-8D8D-4C70-84F4-24BDFB4F5BF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%D0%AE%D0%BD%D0%BE%D1%81%D1%82%D0%B8_%D1%87%D0%B5%D1%81%D1%82%D0%BD%D0%BE%D0%B5_%D0%B7%D0%B5%D1%80%D1%86%D0%B0%D0%BB%D0%B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foto.spbland.ru/data/media/1/62948_resiz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enlight.ru/camera/builds1/may25_824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eb1.kunstkamera.ru/panorama/encyclopaedia/images/panorama5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endir.az/uploads/1_copy_9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deva-sova.mascaron.ru/img-afina/afina2_pp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deva-sova.mascaron.ru/img-afina/afina2-salamandra_pp_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deva-sova.mascaron.ru/img-afina/afina1_pp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deva-sova.mascaron.ru/img-afina/afina1_pp_2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nfa.ws/jivopis/57/3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4/41/Vishnakov_sara_fermor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642910" y="3000372"/>
            <a:ext cx="7772400" cy="1736725"/>
          </a:xfrm>
        </p:spPr>
        <p:txBody>
          <a:bodyPr/>
          <a:lstStyle/>
          <a:p>
            <a:r>
              <a:rPr lang="ru-RU" sz="6600" dirty="0" smtClean="0">
                <a:solidFill>
                  <a:srgbClr val="002060"/>
                </a:solidFill>
              </a:rPr>
              <a:t>Санкт-Петербург – город светской культуры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history.sgu.ru/img/x2-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714356"/>
            <a:ext cx="8201446" cy="51002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607220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Ассамблея при Петре </a:t>
            </a:r>
            <a:r>
              <a:rPr lang="en-US" sz="2400" dirty="0" smtClean="0"/>
              <a:t>I</a:t>
            </a:r>
            <a:endParaRPr lang="ru-RU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effectLst/>
              </a:rPr>
              <a:t>1717 год </a:t>
            </a:r>
            <a:r>
              <a:rPr lang="ru-RU" sz="2400" dirty="0" smtClean="0">
                <a:effectLst/>
              </a:rPr>
              <a:t>– неизвестный автор составил для дворян </a:t>
            </a:r>
            <a:r>
              <a:rPr lang="ru-RU" sz="2400" b="1" dirty="0" smtClean="0">
                <a:effectLst/>
              </a:rPr>
              <a:t>правила поведения – этикета.</a:t>
            </a:r>
          </a:p>
          <a:p>
            <a:r>
              <a:rPr lang="ru-RU" sz="2400" dirty="0" smtClean="0">
                <a:effectLst/>
              </a:rPr>
              <a:t>В первой части были помещены азбука, таблицы слогов, цифр и чисел, а также нравоучения из священного писания. Её можно считать одним из первых пособий по обучению </a:t>
            </a:r>
            <a:r>
              <a:rPr lang="ru-RU" sz="2400" dirty="0" smtClean="0">
                <a:effectLst/>
              </a:rPr>
              <a:t>и </a:t>
            </a:r>
            <a:r>
              <a:rPr lang="ru-RU" sz="2400" b="1" dirty="0" smtClean="0">
                <a:effectLst/>
              </a:rPr>
              <a:t>гражданскому шрифту</a:t>
            </a:r>
            <a:r>
              <a:rPr lang="ru-RU" sz="2400" dirty="0" smtClean="0">
                <a:effectLst/>
              </a:rPr>
              <a:t> и </a:t>
            </a:r>
            <a:r>
              <a:rPr lang="ru-RU" sz="2400" b="1" dirty="0" smtClean="0">
                <a:effectLst/>
              </a:rPr>
              <a:t>арабскому написанию цифр</a:t>
            </a:r>
            <a:r>
              <a:rPr lang="ru-RU" sz="2400" dirty="0" smtClean="0">
                <a:effectLst/>
              </a:rPr>
              <a:t>, </a:t>
            </a:r>
            <a:r>
              <a:rPr lang="ru-RU" sz="2400" dirty="0" smtClean="0">
                <a:effectLst/>
              </a:rPr>
              <a:t>введёнными указом Петра I в </a:t>
            </a:r>
            <a:r>
              <a:rPr lang="ru-RU" sz="2400" b="1" dirty="0" smtClean="0">
                <a:effectLst/>
              </a:rPr>
              <a:t>1708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году вместо прежнего церковно-славянского обозначения.</a:t>
            </a:r>
          </a:p>
          <a:p>
            <a:r>
              <a:rPr lang="ru-RU" sz="2400" dirty="0" smtClean="0">
                <a:effectLst/>
              </a:rPr>
              <a:t>Вторая часть — это собственно «зерцало», то есть правила поведения для «младых отроков» и девушек </a:t>
            </a:r>
            <a:r>
              <a:rPr lang="ru-RU" sz="2400" b="1" dirty="0" smtClean="0">
                <a:effectLst/>
              </a:rPr>
              <a:t>дворянского сословия</a:t>
            </a:r>
            <a:r>
              <a:rPr lang="ru-RU" sz="2400" dirty="0" smtClean="0">
                <a:effectLst/>
              </a:rPr>
              <a:t>. </a:t>
            </a:r>
            <a:endParaRPr lang="ru-RU" sz="2400" dirty="0" smtClean="0">
              <a:effectLst/>
            </a:endParaRPr>
          </a:p>
          <a:p>
            <a:endParaRPr lang="ru-RU" sz="2400" dirty="0">
              <a:effectLst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3600" dirty="0" smtClean="0"/>
              <a:t>«Юности честное зерцало, или Показание житейскому обхождению»</a:t>
            </a:r>
            <a:endParaRPr lang="ru-RU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250">
            <a:hlinkClick r:id="rId2" tooltip="250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7215238" cy="5411429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Преобразования в быту</a:t>
            </a: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1000108"/>
            <a:ext cx="4500594" cy="5857892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В Петербурге открываются светские школы.</a:t>
            </a:r>
          </a:p>
          <a:p>
            <a:r>
              <a:rPr lang="ru-RU" sz="2400" b="1" dirty="0" smtClean="0">
                <a:effectLst/>
              </a:rPr>
              <a:t>1707 г</a:t>
            </a:r>
            <a:r>
              <a:rPr lang="ru-RU" sz="2400" dirty="0" smtClean="0">
                <a:effectLst/>
              </a:rPr>
              <a:t>. – медицинское училище.</a:t>
            </a:r>
          </a:p>
          <a:p>
            <a:r>
              <a:rPr lang="ru-RU" sz="2400" b="1" dirty="0" smtClean="0">
                <a:effectLst/>
              </a:rPr>
              <a:t>1712 г. </a:t>
            </a:r>
            <a:r>
              <a:rPr lang="ru-RU" sz="2400" dirty="0" smtClean="0">
                <a:effectLst/>
              </a:rPr>
              <a:t>– инженерная и артиллерийская школы.</a:t>
            </a:r>
          </a:p>
          <a:p>
            <a:r>
              <a:rPr lang="ru-RU" sz="2400" b="1" dirty="0" smtClean="0">
                <a:effectLst/>
              </a:rPr>
              <a:t>1715 г</a:t>
            </a:r>
            <a:r>
              <a:rPr lang="ru-RU" sz="2400" dirty="0" smtClean="0">
                <a:effectLst/>
              </a:rPr>
              <a:t>. – морская академия.</a:t>
            </a:r>
          </a:p>
          <a:p>
            <a:r>
              <a:rPr lang="ru-RU" sz="2400" b="1" dirty="0" smtClean="0">
                <a:effectLst/>
              </a:rPr>
              <a:t>1714 г. </a:t>
            </a:r>
            <a:r>
              <a:rPr lang="ru-RU" sz="2400" dirty="0" smtClean="0">
                <a:effectLst/>
              </a:rPr>
              <a:t>– указ, запрещавший жениться тем дворянам, которые не окончат хотя бы «цифирной школы»,где обучали грамоте и арифметике.</a:t>
            </a: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029200" y="642918"/>
            <a:ext cx="4114800" cy="5989637"/>
            <a:chOff x="3072" y="355"/>
            <a:chExt cx="2592" cy="3773"/>
          </a:xfrm>
        </p:grpSpPr>
        <p:pic>
          <p:nvPicPr>
            <p:cNvPr id="14" name="Picture 5" descr="2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72" y="355"/>
              <a:ext cx="2592" cy="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373" y="3378"/>
              <a:ext cx="203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dirty="0"/>
                <a:t/>
              </a:r>
              <a:br>
                <a:rPr lang="ru-RU" dirty="0"/>
              </a:br>
              <a:r>
                <a:rPr lang="ru-RU" dirty="0"/>
                <a:t>Царь Петр экзаменует дворян, вернувшихся </a:t>
              </a:r>
              <a:br>
                <a:rPr lang="ru-RU" dirty="0"/>
              </a:br>
              <a:r>
                <a:rPr lang="ru-RU" dirty="0"/>
                <a:t>из-за границы</a:t>
              </a: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-8572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Просвещение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4cm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4402137" cy="4525963"/>
          </a:xfrm>
        </p:spPr>
        <p:txBody>
          <a:bodyPr/>
          <a:lstStyle/>
          <a:p>
            <a:r>
              <a:rPr lang="ru-RU" sz="2400" dirty="0">
                <a:effectLst/>
              </a:rPr>
              <a:t>Учебник </a:t>
            </a:r>
            <a:r>
              <a:rPr lang="ru-RU" sz="2400" dirty="0" smtClean="0">
                <a:effectLst/>
              </a:rPr>
              <a:t>арифметики Л.Магницкого</a:t>
            </a:r>
          </a:p>
          <a:p>
            <a:r>
              <a:rPr lang="ru-RU" sz="2400" dirty="0" smtClean="0">
                <a:effectLst/>
              </a:rPr>
              <a:t>(Арифметика , сиречь наука </a:t>
            </a:r>
            <a:r>
              <a:rPr lang="ru-RU" sz="2400" dirty="0" err="1" smtClean="0">
                <a:effectLst/>
              </a:rPr>
              <a:t>числительная</a:t>
            </a:r>
            <a:r>
              <a:rPr lang="ru-RU" sz="2400" dirty="0" smtClean="0">
                <a:effectLst/>
              </a:rPr>
              <a:t>»)</a:t>
            </a:r>
            <a:endParaRPr lang="ru-RU" sz="2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4jm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0" y="0"/>
            <a:ext cx="4359275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357718" cy="4495800"/>
          </a:xfrm>
        </p:spPr>
        <p:txBody>
          <a:bodyPr/>
          <a:lstStyle/>
          <a:p>
            <a:r>
              <a:rPr lang="ru-RU" b="1" dirty="0" smtClean="0">
                <a:effectLst/>
              </a:rPr>
              <a:t>1700 г. – </a:t>
            </a:r>
            <a:r>
              <a:rPr lang="ru-RU" dirty="0" smtClean="0">
                <a:effectLst/>
              </a:rPr>
              <a:t>начало Нового года с 1 января, а не с 1 сентября, отсчет лет – </a:t>
            </a:r>
            <a:r>
              <a:rPr lang="ru-RU" b="1" dirty="0" smtClean="0">
                <a:effectLst/>
              </a:rPr>
              <a:t>от рождества Христова.</a:t>
            </a:r>
          </a:p>
          <a:p>
            <a:r>
              <a:rPr lang="ru-RU" b="1" dirty="0" smtClean="0">
                <a:effectLst/>
              </a:rPr>
              <a:t>1708 г. </a:t>
            </a:r>
            <a:r>
              <a:rPr lang="ru-RU" dirty="0" smtClean="0">
                <a:effectLst/>
              </a:rPr>
              <a:t>– введение нового гражданского шрифта.</a:t>
            </a:r>
            <a:endParaRPr lang="ru-RU" dirty="0">
              <a:effectLst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857752" cy="1143000"/>
          </a:xfrm>
        </p:spPr>
        <p:txBody>
          <a:bodyPr/>
          <a:lstStyle/>
          <a:p>
            <a:r>
              <a:rPr lang="ru-RU" sz="3200" dirty="0" smtClean="0"/>
              <a:t>Преобразования в быту</a:t>
            </a:r>
            <a:endParaRPr lang="ru-RU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85860"/>
            <a:ext cx="4038600" cy="5391150"/>
          </a:xfrm>
        </p:spPr>
        <p:txBody>
          <a:bodyPr/>
          <a:lstStyle/>
          <a:p>
            <a:r>
              <a:rPr lang="ru-RU" sz="2000" b="1" dirty="0" smtClean="0">
                <a:effectLst/>
              </a:rPr>
              <a:t>2 января 1703 г. </a:t>
            </a:r>
            <a:r>
              <a:rPr lang="ru-RU" sz="2000" dirty="0" smtClean="0">
                <a:effectLst/>
              </a:rPr>
              <a:t>вышел первый дошедший до нас номер</a:t>
            </a:r>
            <a:r>
              <a:rPr lang="ru-RU" sz="2000" b="1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>газеты </a:t>
            </a:r>
            <a:r>
              <a:rPr lang="ru-RU" sz="2000" b="1" dirty="0" smtClean="0">
                <a:effectLst/>
              </a:rPr>
              <a:t>«Ведомости» </a:t>
            </a:r>
            <a:r>
              <a:rPr lang="ru-RU" sz="2000" dirty="0" smtClean="0">
                <a:effectLst/>
              </a:rPr>
              <a:t>– первой печатной газеты в России.</a:t>
            </a:r>
          </a:p>
          <a:p>
            <a:r>
              <a:rPr lang="ru-RU" sz="2000" dirty="0" smtClean="0">
                <a:effectLst/>
              </a:rPr>
              <a:t>Первая русская газета представляла тоненькую брошюрку в одну восьмую долю листа (11 </a:t>
            </a:r>
            <a:r>
              <a:rPr lang="ru-RU" sz="2000" dirty="0" err="1" smtClean="0">
                <a:effectLst/>
              </a:rPr>
              <a:t>х</a:t>
            </a:r>
            <a:r>
              <a:rPr lang="ru-RU" sz="2000" dirty="0" smtClean="0">
                <a:effectLst/>
              </a:rPr>
              <a:t> 16 см).</a:t>
            </a:r>
          </a:p>
          <a:p>
            <a:r>
              <a:rPr lang="ru-RU" sz="2000" dirty="0" smtClean="0">
                <a:effectLst/>
              </a:rPr>
              <a:t>Газета сообщала своим читателям о ходе Северной войны и событиях за рубежом, о строительстве заводов и поиске минералов.</a:t>
            </a:r>
            <a:endParaRPr lang="ru-RU" sz="2000" dirty="0">
              <a:effectLst/>
            </a:endParaRPr>
          </a:p>
        </p:txBody>
      </p:sp>
      <p:pic>
        <p:nvPicPr>
          <p:cNvPr id="36871" name="Picture 7" descr="14k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EF9F5"/>
              </a:clrFrom>
              <a:clrTo>
                <a:srgbClr val="FEF9F5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>
          <a:xfrm>
            <a:off x="0" y="1571612"/>
            <a:ext cx="5072066" cy="4600827"/>
          </a:xfrm>
          <a:noFill/>
          <a:ln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Преобразования в быту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Кунсткамера</a:t>
            </a:r>
            <a:endParaRPr lang="ru-RU" dirty="0"/>
          </a:p>
        </p:txBody>
      </p:sp>
      <p:pic>
        <p:nvPicPr>
          <p:cNvPr id="30722" name="Picture 2" descr="Картинка 66 из 162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3261145" cy="4498131"/>
          </a:xfrm>
          <a:prstGeom prst="rect">
            <a:avLst/>
          </a:prstGeom>
          <a:noFill/>
        </p:spPr>
      </p:pic>
      <p:pic>
        <p:nvPicPr>
          <p:cNvPr id="5" name="Picture 4" descr="Картинка 1 из 162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1643050"/>
            <a:ext cx="5299370" cy="38862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805264"/>
            <a:ext cx="5580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Первый в России музей – Кунсткамера </a:t>
            </a:r>
          </a:p>
          <a:p>
            <a:pPr algn="ctr"/>
            <a:r>
              <a:rPr lang="ru-RU" sz="2000" dirty="0" smtClean="0"/>
              <a:t>( кабинет редкостей)</a:t>
            </a:r>
            <a:endParaRPr lang="ru-RU" sz="20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Кунсткамера</a:t>
            </a:r>
            <a:endParaRPr lang="ru-RU" dirty="0"/>
          </a:p>
        </p:txBody>
      </p:sp>
      <p:pic>
        <p:nvPicPr>
          <p:cNvPr id="55298" name="Picture 2" descr="Картинка 5 из 162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081" y="1280409"/>
            <a:ext cx="3380225" cy="5220425"/>
          </a:xfrm>
          <a:prstGeom prst="rect">
            <a:avLst/>
          </a:prstGeom>
          <a:noFill/>
        </p:spPr>
      </p:pic>
      <p:pic>
        <p:nvPicPr>
          <p:cNvPr id="55300" name="Picture 4" descr="Картинка 6 из 1620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3427"/>
          <a:stretch>
            <a:fillRect/>
          </a:stretch>
        </p:blipFill>
        <p:spPr bwMode="auto">
          <a:xfrm>
            <a:off x="3851920" y="1340768"/>
            <a:ext cx="5093920" cy="44099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60932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Коллекция музея</a:t>
            </a:r>
            <a:endParaRPr lang="ru-RU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Кунсткамера</a:t>
            </a:r>
            <a:endParaRPr lang="ru-RU" dirty="0"/>
          </a:p>
        </p:txBody>
      </p:sp>
      <p:pic>
        <p:nvPicPr>
          <p:cNvPr id="56322" name="Picture 2" descr="http://www.kunstkamera.ru/images/floor/5_XVII_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57106"/>
            <a:ext cx="4551882" cy="4472224"/>
          </a:xfrm>
          <a:prstGeom prst="rect">
            <a:avLst/>
          </a:prstGeom>
          <a:noFill/>
        </p:spPr>
      </p:pic>
      <p:pic>
        <p:nvPicPr>
          <p:cNvPr id="56324" name="Picture 4" descr="http://www.zabort.ru/uploads/images/6/0/e/f/3/425b4a9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2826238" cy="4362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6000768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Скелет Буржуа – слуги Петра </a:t>
            </a:r>
            <a:r>
              <a:rPr lang="en-US" sz="2000" dirty="0" smtClean="0"/>
              <a:t>I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6072206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Готторптский</a:t>
            </a:r>
            <a:r>
              <a:rPr lang="ru-RU" sz="2000" dirty="0" smtClean="0"/>
              <a:t> </a:t>
            </a:r>
            <a:r>
              <a:rPr lang="ru-RU" sz="2000" dirty="0" smtClean="0"/>
              <a:t>глобус</a:t>
            </a:r>
            <a:endParaRPr lang="ru-RU" sz="20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1" name="Picture 9" descr="14d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3850" y="1268413"/>
            <a:ext cx="4260850" cy="5113337"/>
          </a:xfrm>
          <a:noFill/>
          <a:ln/>
        </p:spPr>
      </p:pic>
      <p:pic>
        <p:nvPicPr>
          <p:cNvPr id="54282" name="Picture 10" descr="14l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7F8"/>
              </a:clrFrom>
              <a:clrTo>
                <a:srgbClr val="FFF7F8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714876" y="1357298"/>
            <a:ext cx="3667125" cy="3810000"/>
          </a:xfrm>
          <a:noFill/>
          <a:ln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Преобразования в быту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2066" y="535782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1698 г. </a:t>
            </a:r>
            <a:r>
              <a:rPr lang="ru-RU" sz="2400" dirty="0" smtClean="0"/>
              <a:t>– указ о бритье бород</a:t>
            </a:r>
            <a:endParaRPr lang="ru-RU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Мои рисунки\Петровский Петербург 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241793" cy="62151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3212976"/>
            <a:ext cx="122413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Кунсткамера</a:t>
            </a:r>
            <a:endParaRPr lang="ru-RU" sz="1200" b="1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5720" y="1428736"/>
            <a:ext cx="8643998" cy="81437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</a:rPr>
              <a:t>		</a:t>
            </a:r>
            <a:r>
              <a:rPr lang="ru-RU" sz="2400" dirty="0" smtClean="0">
                <a:effectLst/>
              </a:rPr>
              <a:t>Основным жанром живописи становится </a:t>
            </a:r>
            <a:r>
              <a:rPr lang="ru-RU" sz="2400" b="1" dirty="0" smtClean="0">
                <a:effectLst/>
              </a:rPr>
              <a:t>портрет.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/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7158" y="2500306"/>
            <a:ext cx="3505200" cy="3994150"/>
            <a:chOff x="240" y="1440"/>
            <a:chExt cx="2208" cy="2516"/>
          </a:xfrm>
        </p:grpSpPr>
        <p:pic>
          <p:nvPicPr>
            <p:cNvPr id="15368" name="Picture 5" descr="Петр 1 ав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1440"/>
              <a:ext cx="2058" cy="2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Text Box 6"/>
            <p:cNvSpPr txBox="1">
              <a:spLocks noChangeArrowheads="1"/>
            </p:cNvSpPr>
            <p:nvPr/>
          </p:nvSpPr>
          <p:spPr bwMode="auto">
            <a:xfrm>
              <a:off x="240" y="3552"/>
              <a:ext cx="22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/>
                <a:t>И. Никитин. Портрет Петра </a:t>
              </a:r>
              <a:r>
                <a:rPr lang="en-US" b="1" dirty="0"/>
                <a:t>I</a:t>
              </a:r>
              <a:r>
                <a:rPr lang="ru-RU" b="1" dirty="0"/>
                <a:t>. 1721г.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14942" y="2500306"/>
            <a:ext cx="3505200" cy="4070350"/>
            <a:chOff x="3216" y="1440"/>
            <a:chExt cx="2208" cy="2564"/>
          </a:xfrm>
        </p:grpSpPr>
        <p:pic>
          <p:nvPicPr>
            <p:cNvPr id="15366" name="Picture 12" descr="7а"/>
            <p:cNvPicPr>
              <a:picLocks noChangeAspect="1" noChangeArrowheads="1"/>
            </p:cNvPicPr>
            <p:nvPr/>
          </p:nvPicPr>
          <p:blipFill>
            <a:blip r:embed="rId3" cstate="print"/>
            <a:srcRect l="2727" t="2180" r="3766" b="1143"/>
            <a:stretch>
              <a:fillRect/>
            </a:stretch>
          </p:blipFill>
          <p:spPr bwMode="auto">
            <a:xfrm>
              <a:off x="3504" y="1440"/>
              <a:ext cx="1632" cy="2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 Box 13"/>
            <p:cNvSpPr txBox="1">
              <a:spLocks noChangeArrowheads="1"/>
            </p:cNvSpPr>
            <p:nvPr/>
          </p:nvSpPr>
          <p:spPr bwMode="auto">
            <a:xfrm>
              <a:off x="3216" y="3600"/>
              <a:ext cx="22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/>
                <a:t>И. Никитин. Портрет </a:t>
              </a:r>
              <a:br>
                <a:rPr lang="ru-RU" b="1" dirty="0"/>
              </a:br>
              <a:r>
                <a:rPr lang="ru-RU" b="1" dirty="0"/>
                <a:t>графа Г.И. Головкина</a:t>
              </a:r>
              <a:endParaRPr lang="ru-RU" dirty="0"/>
            </a:p>
          </p:txBody>
        </p:sp>
      </p:grp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Живопись</a:t>
            </a: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vor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5735637" cy="6858000"/>
          </a:xfrm>
          <a:prstGeom prst="rect">
            <a:avLst/>
          </a:prstGeom>
          <a:noFill/>
          <a:ln w="28575">
            <a:solidFill>
              <a:srgbClr val="E1F2F3"/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659563" y="1052513"/>
            <a:ext cx="1944687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/>
              <a:t>Петровские ворота.</a:t>
            </a:r>
          </a:p>
          <a:p>
            <a:pPr algn="ctr">
              <a:spcBef>
                <a:spcPct val="50000"/>
              </a:spcBef>
            </a:pPr>
            <a:r>
              <a:rPr lang="ru-RU" sz="2400" dirty="0"/>
              <a:t>Архитектор Д. </a:t>
            </a:r>
            <a:r>
              <a:rPr lang="ru-RU" sz="2400" dirty="0" err="1"/>
              <a:t>Трезини</a:t>
            </a:r>
            <a:endParaRPr lang="ru-RU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Картинка 98 из 4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04813"/>
            <a:ext cx="3783013" cy="5688012"/>
          </a:xfrm>
          <a:prstGeom prst="rect">
            <a:avLst/>
          </a:prstGeom>
          <a:noFill/>
          <a:ln w="28575">
            <a:solidFill>
              <a:srgbClr val="E1F2F3"/>
            </a:solidFill>
            <a:miter lim="800000"/>
            <a:headEnd/>
            <a:tailEnd/>
          </a:ln>
        </p:spPr>
      </p:pic>
      <p:pic>
        <p:nvPicPr>
          <p:cNvPr id="33795" name="Picture 7" descr="Картинка 98 из 48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76250"/>
            <a:ext cx="3638550" cy="5472113"/>
          </a:xfrm>
          <a:prstGeom prst="rect">
            <a:avLst/>
          </a:prstGeom>
          <a:noFill/>
          <a:ln w="28575">
            <a:solidFill>
              <a:srgbClr val="E1F2F3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39750" y="6299200"/>
            <a:ext cx="8352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Скульптура Петровских ворот: Афина </a:t>
            </a:r>
            <a:r>
              <a:rPr lang="ru-RU" sz="2400" dirty="0"/>
              <a:t>Паллада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Картинка 98 из 4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250"/>
            <a:ext cx="3684786" cy="5542638"/>
          </a:xfrm>
          <a:prstGeom prst="rect">
            <a:avLst/>
          </a:prstGeom>
          <a:noFill/>
          <a:ln w="28575">
            <a:solidFill>
              <a:srgbClr val="E1F2F3"/>
            </a:solidFill>
            <a:miter lim="800000"/>
            <a:headEnd/>
            <a:tailEnd/>
          </a:ln>
        </p:spPr>
      </p:pic>
      <p:pic>
        <p:nvPicPr>
          <p:cNvPr id="34819" name="Picture 7" descr="Картинка 23 из 48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692150"/>
            <a:ext cx="3446463" cy="5184775"/>
          </a:xfrm>
          <a:prstGeom prst="rect">
            <a:avLst/>
          </a:prstGeom>
          <a:noFill/>
          <a:ln w="28575">
            <a:solidFill>
              <a:srgbClr val="E1F2F3"/>
            </a:solidFill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9750" y="6299200"/>
            <a:ext cx="8352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Скульптура Петровских ворот: Афина </a:t>
            </a:r>
            <a:r>
              <a:rPr lang="ru-RU" sz="2400" dirty="0" err="1" smtClean="0"/>
              <a:t>Полиада</a:t>
            </a:r>
            <a:endParaRPr lang="ru-RU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м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4643470" cy="52125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Памятник Петру</a:t>
            </a:r>
            <a:r>
              <a:rPr sz="3600" smtClean="0"/>
              <a:t> I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2132856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Первый монумент, созданный в России.</a:t>
            </a:r>
          </a:p>
          <a:p>
            <a:pPr algn="ctr"/>
            <a:r>
              <a:rPr lang="ru-RU" sz="2400" dirty="0" smtClean="0"/>
              <a:t>Скульптор К.-Б. Растрелли</a:t>
            </a:r>
            <a:endParaRPr lang="ru-RU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м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-57635"/>
            <a:ext cx="6215106" cy="6916812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effectLst/>
              </a:rPr>
              <a:t>По указу Петра I в </a:t>
            </a:r>
            <a:r>
              <a:rPr lang="ru-RU" sz="2400" b="1" dirty="0" smtClean="0">
                <a:effectLst/>
              </a:rPr>
              <a:t>1700 г</a:t>
            </a:r>
            <a:r>
              <a:rPr lang="ru-RU" sz="2400" dirty="0" smtClean="0">
                <a:effectLst/>
              </a:rPr>
              <a:t>. дворянам и горожанам было запрещено ношение старого русского костюма, и вместо него были установлены следующие формы:</a:t>
            </a: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для мужчин </a:t>
            </a:r>
            <a:r>
              <a:rPr lang="ru-RU" sz="2400" dirty="0" smtClean="0">
                <a:effectLst/>
              </a:rPr>
              <a:t>— короткий прилегающий кафтан и камзол, кюлоты, длинные чулки и башмаки с пряжками, белый парик или напудренные волосы, бритое лицо;</a:t>
            </a: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для женщин </a:t>
            </a:r>
            <a:r>
              <a:rPr lang="ru-RU" sz="2400" dirty="0" smtClean="0">
                <a:effectLst/>
              </a:rPr>
              <a:t>— широкая каркасная юбка, плотно облегающий лиф (корсаж) с глубоким декольте, парик и туфли на высоких каблуках, яркая декоративная косметика (румяна и белила).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Преобразования в быту</a:t>
            </a: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68.radikal.ru/0911/8a/f426dae7e8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04" y="1712339"/>
            <a:ext cx="6862623" cy="4931371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857224" y="214290"/>
            <a:ext cx="7564437" cy="1338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Жизнь и одежда москвичей</a:t>
            </a:r>
            <a:endParaRPr kumimoji="0" lang="ru-RU" sz="4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06" y="3714752"/>
            <a:ext cx="135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Боярская свадьба</a:t>
            </a:r>
            <a:endParaRPr lang="ru-RU" sz="20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Запрет на ношение </a:t>
            </a:r>
            <a:r>
              <a:rPr lang="ru-RU" dirty="0" smtClean="0">
                <a:effectLst/>
              </a:rPr>
              <a:t>русской </a:t>
            </a:r>
            <a:r>
              <a:rPr lang="ru-RU" dirty="0">
                <a:effectLst/>
              </a:rPr>
              <a:t>одежды</a:t>
            </a:r>
          </a:p>
        </p:txBody>
      </p:sp>
      <p:pic>
        <p:nvPicPr>
          <p:cNvPr id="52230" name="Picture 6" descr="14m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8208963" cy="4991100"/>
          </a:xfrm>
          <a:noFill/>
          <a:ln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>Преобразования в быту</a:t>
            </a:r>
            <a:endParaRPr lang="ru-RU" dirty="0"/>
          </a:p>
        </p:txBody>
      </p:sp>
      <p:pic>
        <p:nvPicPr>
          <p:cNvPr id="1026" name="Picture 2" descr="Картинка 7 из 2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559" t="5833" r="7559" b="4083"/>
          <a:stretch>
            <a:fillRect/>
          </a:stretch>
        </p:blipFill>
        <p:spPr bwMode="auto">
          <a:xfrm>
            <a:off x="890709" y="1500174"/>
            <a:ext cx="3324101" cy="4572032"/>
          </a:xfrm>
          <a:prstGeom prst="rect">
            <a:avLst/>
          </a:prstGeom>
          <a:noFill/>
        </p:spPr>
      </p:pic>
      <p:pic>
        <p:nvPicPr>
          <p:cNvPr id="1030" name="Picture 6" descr="Картинка 1 из 2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629" t="4333" r="815" b="667"/>
          <a:stretch>
            <a:fillRect/>
          </a:stretch>
        </p:blipFill>
        <p:spPr bwMode="auto">
          <a:xfrm>
            <a:off x="4786314" y="1500174"/>
            <a:ext cx="3786214" cy="45100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nypl.org/index.php?id=812175&amp;t=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9"/>
            <a:ext cx="5286380" cy="68587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86446" y="2143116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Одежда дворян </a:t>
            </a:r>
          </a:p>
          <a:p>
            <a:r>
              <a:rPr lang="ru-RU" sz="3200" dirty="0" smtClean="0"/>
              <a:t>в  </a:t>
            </a:r>
            <a:r>
              <a:rPr lang="en-US" sz="3200" dirty="0" smtClean="0"/>
              <a:t>XVIII </a:t>
            </a:r>
            <a:r>
              <a:rPr lang="ru-RU" sz="3200" dirty="0" smtClean="0"/>
              <a:t>веке</a:t>
            </a:r>
            <a:endParaRPr lang="ru-RU" sz="32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1718 год </a:t>
            </a:r>
            <a:r>
              <a:rPr lang="ru-RU" dirty="0" smtClean="0">
                <a:effectLst/>
              </a:rPr>
              <a:t>– в Петербурге введены </a:t>
            </a:r>
            <a:r>
              <a:rPr lang="ru-RU" b="1" dirty="0" smtClean="0">
                <a:effectLst/>
              </a:rPr>
              <a:t>ассамблеи</a:t>
            </a:r>
            <a:r>
              <a:rPr lang="ru-RU" dirty="0" smtClean="0">
                <a:effectLst/>
              </a:rPr>
              <a:t> – торжественные приемы гостей в знатных домах.</a:t>
            </a:r>
          </a:p>
          <a:p>
            <a:r>
              <a:rPr lang="ru-RU" dirty="0" smtClean="0">
                <a:effectLst/>
              </a:rPr>
              <a:t>Ассамблеи начинались днем и заканчивались в 10 часов вечера.</a:t>
            </a:r>
          </a:p>
          <a:p>
            <a:r>
              <a:rPr lang="ru-RU" dirty="0" smtClean="0">
                <a:effectLst/>
              </a:rPr>
              <a:t>На ассамблеи полагалось являться с женами и дочерьми.</a:t>
            </a:r>
          </a:p>
          <a:p>
            <a:r>
              <a:rPr lang="ru-RU" dirty="0" smtClean="0">
                <a:effectLst/>
              </a:rPr>
              <a:t>Летом ассамблеи проходили в Летнем саду.</a:t>
            </a:r>
            <a:endParaRPr lang="ru-RU" dirty="0">
              <a:effectLst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Преобразования в быту</a:t>
            </a: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51.radikal.ru/i134/0911/09/3cad64ec7b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678"/>
            <a:ext cx="6308580" cy="68986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86578" y="3714752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Ассамблея при Петре </a:t>
            </a:r>
            <a:r>
              <a:rPr lang="en-US" sz="2400" dirty="0" smtClean="0"/>
              <a:t>I</a:t>
            </a:r>
            <a:endParaRPr lang="ru-RU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Разрез">
  <a:themeElements>
    <a:clrScheme name="Разрез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urier New" pitchFamily="49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494</Words>
  <Application>Microsoft Office PowerPoint</Application>
  <PresentationFormat>Экран (4:3)</PresentationFormat>
  <Paragraphs>62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1_Разрез</vt:lpstr>
      <vt:lpstr>Санкт-Петербург – город светской культуры</vt:lpstr>
      <vt:lpstr>Преобразования в быту</vt:lpstr>
      <vt:lpstr>Преобразования в быту</vt:lpstr>
      <vt:lpstr>Слайд 4</vt:lpstr>
      <vt:lpstr>Запрет на ношение русской одежды</vt:lpstr>
      <vt:lpstr>Преобразования в быту</vt:lpstr>
      <vt:lpstr>Слайд 7</vt:lpstr>
      <vt:lpstr>Преобразования в быту</vt:lpstr>
      <vt:lpstr>Слайд 9</vt:lpstr>
      <vt:lpstr>Слайд 10</vt:lpstr>
      <vt:lpstr>«Юности честное зерцало, или Показание житейскому обхождению»</vt:lpstr>
      <vt:lpstr>Преобразования в быту</vt:lpstr>
      <vt:lpstr>Слайд 13</vt:lpstr>
      <vt:lpstr>Слайд 14</vt:lpstr>
      <vt:lpstr>Преобразования в быту</vt:lpstr>
      <vt:lpstr>Преобразования в быту</vt:lpstr>
      <vt:lpstr>Кунсткамера</vt:lpstr>
      <vt:lpstr>Кунсткамера</vt:lpstr>
      <vt:lpstr>Кунсткамера</vt:lpstr>
      <vt:lpstr>Слайд 20</vt:lpstr>
      <vt:lpstr>Живопись</vt:lpstr>
      <vt:lpstr>Слайд 22</vt:lpstr>
      <vt:lpstr>Слайд 23</vt:lpstr>
      <vt:lpstr>Слайд 24</vt:lpstr>
      <vt:lpstr>Памятник Петру I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 Петербург – город светской культуры</dc:title>
  <dc:creator>Admin</dc:creator>
  <cp:lastModifiedBy>Admin</cp:lastModifiedBy>
  <cp:revision>15</cp:revision>
  <dcterms:created xsi:type="dcterms:W3CDTF">2010-12-05T14:59:33Z</dcterms:created>
  <dcterms:modified xsi:type="dcterms:W3CDTF">2013-03-23T14:30:08Z</dcterms:modified>
</cp:coreProperties>
</file>