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9" r:id="rId3"/>
    <p:sldId id="258" r:id="rId4"/>
    <p:sldId id="261" r:id="rId5"/>
    <p:sldId id="274" r:id="rId6"/>
    <p:sldId id="262" r:id="rId7"/>
    <p:sldId id="264" r:id="rId8"/>
    <p:sldId id="267" r:id="rId9"/>
    <p:sldId id="265" r:id="rId10"/>
    <p:sldId id="271" r:id="rId11"/>
    <p:sldId id="272" r:id="rId12"/>
    <p:sldId id="263" r:id="rId13"/>
    <p:sldId id="270" r:id="rId14"/>
    <p:sldId id="273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3B0"/>
    <a:srgbClr val="1E9A97"/>
    <a:srgbClr val="23B7B3"/>
    <a:srgbClr val="20A4A1"/>
    <a:srgbClr val="2AD4D0"/>
    <a:srgbClr val="52DCDC"/>
    <a:srgbClr val="548DFE"/>
    <a:srgbClr val="FFFFFF"/>
    <a:srgbClr val="B8DDF6"/>
    <a:srgbClr val="C4D6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589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/>
    <c:plotArea>
      <c:layout>
        <c:manualLayout>
          <c:layoutTarget val="inner"/>
          <c:xMode val="edge"/>
          <c:yMode val="edge"/>
          <c:x val="7.7840721298726614E-2"/>
          <c:y val="0.14409684745544774"/>
          <c:w val="0.769879216486829"/>
          <c:h val="0.71651116016635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токсичности</c:v>
                </c:pt>
              </c:strCache>
            </c:strRef>
          </c:tx>
          <c:spPr>
            <a:gradFill flip="none" rotWithShape="1">
              <a:gsLst>
                <a:gs pos="25000">
                  <a:srgbClr val="23B7B3"/>
                </a:gs>
                <a:gs pos="37000">
                  <a:srgbClr val="23B3B0"/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1E9A97"/>
              </a:solidFill>
            </a:ln>
            <a:scene3d>
              <a:camera prst="orthographicFront"/>
              <a:lightRig rig="threePt" dir="t"/>
            </a:scene3d>
            <a:sp3d>
              <a:bevelT w="215900"/>
              <a:bevelB w="158750" h="63500"/>
            </a:sp3d>
          </c:spPr>
          <c:cat>
            <c:strRef>
              <c:f>Лист1!$A$2:$A$5</c:f>
              <c:strCache>
                <c:ptCount val="3"/>
                <c:pt idx="0">
                  <c:v>проба 1</c:v>
                </c:pt>
                <c:pt idx="1">
                  <c:v>проба 2</c:v>
                </c:pt>
                <c:pt idx="2">
                  <c:v>проба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0.73000000000000032</c:v>
                </c:pt>
                <c:pt idx="1">
                  <c:v>0.88000000000000034</c:v>
                </c:pt>
                <c:pt idx="2">
                  <c:v>0.64000000000000035</c:v>
                </c:pt>
              </c:numCache>
            </c:numRef>
          </c:val>
        </c:ser>
        <c:gapWidth val="285"/>
        <c:overlap val="93"/>
        <c:axId val="86700032"/>
        <c:axId val="86701568"/>
      </c:barChart>
      <c:catAx>
        <c:axId val="86700032"/>
        <c:scaling>
          <c:orientation val="minMax"/>
        </c:scaling>
        <c:axPos val="b"/>
        <c:tickLblPos val="nextTo"/>
        <c:crossAx val="86701568"/>
        <c:crosses val="autoZero"/>
        <c:auto val="1"/>
        <c:lblAlgn val="ctr"/>
        <c:lblOffset val="100"/>
      </c:catAx>
      <c:valAx>
        <c:axId val="86701568"/>
        <c:scaling>
          <c:orientation val="minMax"/>
        </c:scaling>
        <c:axPos val="l"/>
        <c:majorGridlines/>
        <c:numFmt formatCode="General" sourceLinked="1"/>
        <c:majorTickMark val="in"/>
        <c:minorTickMark val="in"/>
        <c:tickLblPos val="nextTo"/>
        <c:spPr>
          <a:ln>
            <a:solidFill>
              <a:schemeClr val="tx2">
                <a:lumMod val="75000"/>
              </a:schemeClr>
            </a:solidFill>
          </a:ln>
        </c:spPr>
        <c:crossAx val="86700032"/>
        <c:crosses val="autoZero"/>
        <c:crossBetween val="between"/>
        <c:majorUnit val="0.2"/>
        <c:minorUnit val="2.0000000000000018E-2"/>
      </c:valAx>
      <c:spPr>
        <a:noFill/>
      </c:spPr>
    </c:plotArea>
    <c:legend>
      <c:legendPos val="r"/>
      <c:layout>
        <c:manualLayout>
          <c:xMode val="edge"/>
          <c:yMode val="edge"/>
          <c:x val="0.71231092641197624"/>
          <c:y val="0.91474543649605689"/>
          <c:w val="0.27380018469913481"/>
          <c:h val="7.78819888717605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FBE0A-87EB-43FC-A640-584F5506C61E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6F77-4A92-41C6-9088-B2C527FA1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96F77-4A92-41C6-9088-B2C527FA16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D63777-D9A9-4CAD-B87E-F937A7BD63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D63777-D9A9-4CAD-B87E-F937A7BD63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E42D-0575-460C-80CB-0D295C6C4991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A32F-65B2-4097-9A7A-C5C3DD68C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32E0C-B9B7-40D3-A2A2-2140EDA6CA42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81C9-E198-4C0E-9A71-183143E28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D62F-E7C2-4FDD-92A8-D4FC0BCF847D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8E72-A14B-4EF0-AC45-D4B8B3FBD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1D53-BDE9-4677-AF67-56E320EF17A5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3141-6B1D-42E9-8DC5-960D6A1C9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29DF-055E-471F-95B9-9444BB4500B1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7ED6-68CE-443C-BEF4-EAAA34266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0C03-7740-4D05-AC89-6B9C2E0F79B7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CB32-6500-4F59-B4E8-B56AAD29C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1964-D6C0-41A7-8BC3-CD3FEA7AD7EF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36E7-DE38-4AE8-A1DD-B8084F256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B404-8343-48AD-AD58-FCA3FD07529B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6E1F-6A03-4A23-88FD-B9A93EF75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4CA2-69AD-4A72-801E-E84BDF9DE5A5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5F6A-9EBC-4A26-9864-9B03938DF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E290-54E0-4A9A-92A9-7619A23EAC41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2A06-3A84-4016-885C-C4AAD0FF0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FC07D-B45F-41C3-9109-EA3F8A95C465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A43E-2DC5-4EF9-9834-B897560B3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39999">
              <a:srgbClr val="B8DDF6"/>
            </a:gs>
            <a:gs pos="70000">
              <a:srgbClr val="85C2FF"/>
            </a:gs>
            <a:gs pos="100000">
              <a:srgbClr val="548DFE">
                <a:alpha val="9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39999">
              <a:srgbClr val="B8DDF6"/>
            </a:gs>
            <a:gs pos="70000">
              <a:srgbClr val="85C2FF"/>
            </a:gs>
            <a:gs pos="100000">
              <a:srgbClr val="548DFE">
                <a:alpha val="9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F67F1-BA83-480B-8E84-6677C9FEDE1E}" type="datetimeFigureOut">
              <a:rPr lang="ru-RU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3E5C5-023C-4228-97FE-DE525340A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429552" cy="235745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800" b="1" dirty="0" smtClean="0">
                <a:ln w="50800"/>
                <a:solidFill>
                  <a:schemeClr val="bg1">
                    <a:lumMod val="85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Оценка экологического состояния водоема по составу </a:t>
            </a:r>
            <a:r>
              <a:rPr lang="ru-RU" sz="4800" b="1" dirty="0" err="1" smtClean="0">
                <a:ln w="50800"/>
                <a:solidFill>
                  <a:schemeClr val="bg1">
                    <a:lumMod val="85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макрофитов</a:t>
            </a:r>
            <a:endParaRPr lang="ru-RU" b="1" dirty="0">
              <a:ln w="50800"/>
              <a:solidFill>
                <a:schemeClr val="bg1">
                  <a:lumMod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40" y="4000504"/>
            <a:ext cx="4572064" cy="257176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Исследовательская работа 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по биологии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учащихся 8 класса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ГБОУ гимназия № 441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Никулиной Анастасии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Шаляпиной Екатерины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Руководитель – </a:t>
            </a:r>
            <a:r>
              <a:rPr lang="ru-RU" sz="2000" b="1" i="1" dirty="0" err="1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Деларова</a:t>
            </a:r>
            <a:r>
              <a:rPr lang="ru-RU" sz="2000" b="1" i="1" dirty="0" smtClean="0">
                <a:solidFill>
                  <a:schemeClr val="tx2"/>
                </a:solidFill>
                <a:latin typeface="Constantia" pitchFamily="18" charset="0"/>
                <a:cs typeface="Times New Roman" pitchFamily="18" charset="0"/>
              </a:rPr>
              <a:t> Е.В.</a:t>
            </a:r>
          </a:p>
          <a:p>
            <a:pPr algn="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3105835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1026" name="Picture 2" descr="G:\сапробность\пруд летом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357562"/>
            <a:ext cx="4453211" cy="296695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Схема расположения частично погруженных растений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65262"/>
            <a:ext cx="3429024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71472" y="564357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592933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550070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571501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564357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464344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585789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450057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592933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400050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85984" y="507207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43174" y="314324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278605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4" name="Содержимое 6"/>
          <p:cNvSpPr txBox="1">
            <a:spLocks/>
          </p:cNvSpPr>
          <p:nvPr/>
        </p:nvSpPr>
        <p:spPr bwMode="auto">
          <a:xfrm>
            <a:off x="5500694" y="1600200"/>
            <a:ext cx="31861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85918" y="292893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857356" y="307181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34290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71538" y="471488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85918" y="321468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285852" y="464344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492919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428728" y="421481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285852" y="435769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214414" y="450057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478632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57224" y="492919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51435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178592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171448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000232" y="185736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85918" y="192880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714480" y="221455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643042" y="221455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643042" y="250030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714480" y="2571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57224" y="5857892"/>
            <a:ext cx="385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564357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785918" y="550070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143108" y="514351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214546" y="500063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143108" y="442913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214546" y="428625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571736" y="292893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714612" y="292893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714612" y="250030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786050" y="242886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285984" y="185736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357422" y="1785926"/>
            <a:ext cx="343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857620" y="178592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357290" y="457200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48" y="557214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14414" y="478632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142976" y="478632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42910" y="571501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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714480" y="278605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714480" y="292893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714480" y="314324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643042" y="335756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571604" y="364331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500166" y="385762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357290" y="414338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142976" y="428625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1071538" y="457200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857224" y="464344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714348" y="485776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00034" y="550070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857224" y="521495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42910" y="535782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143108" y="485776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357422" y="471488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500298" y="335756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500298" y="307181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071670" y="407194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2214546" y="400050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857488" y="257174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786050" y="214311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2643174" y="200024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500298" y="192880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357422" y="157161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143108" y="164305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1857356" y="178592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714480" y="200024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571604" y="235743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71472" y="585789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857620" y="264318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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857620" y="34290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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4429132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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1500166" y="557214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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071670" y="507207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</a:t>
            </a:r>
            <a:endParaRPr lang="ru-RU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500166" y="5786454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643438" y="5143512"/>
            <a:ext cx="2857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928794" y="5286388"/>
            <a:ext cx="35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4143372" y="1714488"/>
            <a:ext cx="3143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Рогоз узколистный</a:t>
            </a: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Typha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angustifolia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143372" y="2571744"/>
            <a:ext cx="2786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Осока пузырчатая</a:t>
            </a: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Carex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vesicaria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143372" y="335756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Частуха  подорожниковая</a:t>
            </a: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Alisma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plantago-aquatica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929190" y="4357694"/>
            <a:ext cx="3357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Сусак зонтичный</a:t>
            </a: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Butomus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umbellatus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929190" y="51435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Горец перечный</a:t>
            </a: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Polygonum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hydropiper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46084" name="Picture 4" descr="G:\сапробность\рогоз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2" y="857232"/>
            <a:ext cx="1928826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sp>
        <p:nvSpPr>
          <p:cNvPr id="112" name="Прямоугольник 111"/>
          <p:cNvSpPr/>
          <p:nvPr/>
        </p:nvSpPr>
        <p:spPr>
          <a:xfrm>
            <a:off x="6929454" y="2714620"/>
            <a:ext cx="1968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Рогоз </a:t>
            </a:r>
          </a:p>
          <a:p>
            <a:pPr algn="ctr">
              <a:spcAft>
                <a:spcPts val="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узколистный</a:t>
            </a:r>
          </a:p>
        </p:txBody>
      </p:sp>
      <p:pic>
        <p:nvPicPr>
          <p:cNvPr id="46085" name="Picture 5" descr="G:\сапробность\сусак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4262444"/>
            <a:ext cx="1803791" cy="24050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4" name="Прямоугольник 113"/>
          <p:cNvSpPr/>
          <p:nvPr/>
        </p:nvSpPr>
        <p:spPr>
          <a:xfrm>
            <a:off x="2714612" y="5929330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Сусак</a:t>
            </a:r>
          </a:p>
          <a:p>
            <a:pPr algn="ctr">
              <a:spcAft>
                <a:spcPts val="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зонтичный</a:t>
            </a:r>
          </a:p>
        </p:txBody>
      </p:sp>
      <p:pic>
        <p:nvPicPr>
          <p:cNvPr id="46086" name="Picture 6" descr="G:\сапробность\IMG_3244.jpg"/>
          <p:cNvPicPr>
            <a:picLocks noChangeAspect="1" noChangeArrowheads="1"/>
          </p:cNvPicPr>
          <p:nvPr/>
        </p:nvPicPr>
        <p:blipFill>
          <a:blip r:embed="rId6" cstate="email">
            <a:lum bright="33000" contrast="-5000"/>
          </a:blip>
          <a:srcRect/>
          <a:stretch>
            <a:fillRect/>
          </a:stretch>
        </p:blipFill>
        <p:spPr bwMode="auto">
          <a:xfrm>
            <a:off x="0" y="765958"/>
            <a:ext cx="1571604" cy="25756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6" name="Прямоугольник 115"/>
          <p:cNvSpPr/>
          <p:nvPr/>
        </p:nvSpPr>
        <p:spPr>
          <a:xfrm>
            <a:off x="0" y="2928934"/>
            <a:ext cx="1441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Частуха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Список частично погруженных растений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500174"/>
          <a:ext cx="8358246" cy="4572000"/>
        </p:xfrm>
        <a:graphic>
          <a:graphicData uri="http://schemas.openxmlformats.org/drawingml/2006/table">
            <a:tbl>
              <a:tblPr/>
              <a:tblGrid>
                <a:gridCol w="493783"/>
                <a:gridCol w="3276166"/>
                <a:gridCol w="1239081"/>
                <a:gridCol w="3349216"/>
              </a:tblGrid>
              <a:tr h="83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растения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Обилие 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обитания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Осока пузырчатая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Carex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vesicaria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Частуха  подорожниковая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Alisma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plantago-aquatica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Рогоз узколистный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Typha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angustifolia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Сусак зонтичный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Butomus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umbellatus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Единично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Горец перечный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Polygonum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hydropiper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Единично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1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Тростник обыкновенный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Phragmites communis L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Водоемы разного уровня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трофности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Выводы 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114552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Большинство растений пруда произрастают в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мезотрофных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эвтрофных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водоемах </a:t>
            </a:r>
          </a:p>
          <a:p>
            <a:pPr lvl="0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вида являются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эвтрофентами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Пруд парка Интернационалистов можно отнести в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мезотрофному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эвтрофному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водоему.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литература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114552"/>
          </a:xfrm>
        </p:spPr>
        <p:txBody>
          <a:bodyPr/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А.Ю.Бурдо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Определение качества воды в прудах парка Интернационалистов Санкт-Петербурга методом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альгоиндикации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М-лы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молодежной экологической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«Экологическая школа Петергофе –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наукограде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РФ: «Экологические проблемы Балтийского региона» – СПб.: 2012. – С. 163-167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В.Н.Рябова, В.А.Васильева Полевой атлас-определитель растений-индикаторов трофического уровня пресноводных водоемов. Выпуск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СПб.: ВВМ, 2012, 36 с.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Токсичность водоема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         Цель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35785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Оценить экологическое состояние пруда в парке Интернационалистов</a:t>
            </a:r>
          </a:p>
          <a:p>
            <a:pPr>
              <a:buNone/>
            </a:pPr>
            <a:endParaRPr lang="ru-RU" sz="2800" dirty="0" smtClean="0">
              <a:ln w="5080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n w="50800"/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провести маршрутное визуальное обследование малого пруда в парке Интернационалистов</a:t>
            </a:r>
          </a:p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составить список растений-индикаторов трофического уровня пресных водоемов </a:t>
            </a:r>
          </a:p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оценить  состояние водоема при помощи растений-индикаторов трофического уровня пресных водоемов</a:t>
            </a:r>
          </a:p>
          <a:p>
            <a:pPr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>
              <a:ln w="5080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500306"/>
            <a:ext cx="2145203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Задачи 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429552" cy="78579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Объект исследования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7215238" cy="1357322"/>
          </a:xfrm>
        </p:spPr>
        <p:txBody>
          <a:bodyPr/>
          <a:lstStyle/>
          <a:p>
            <a:pPr marR="0" algn="l" eaLnBrk="1" hangingPunct="1"/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7026269" y="4597386"/>
            <a:ext cx="541338" cy="2555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>
                <a:alpha val="0"/>
              </a:srgbClr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1357298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Искусственный пруд в парке Интернационалистов</a:t>
            </a:r>
          </a:p>
        </p:txBody>
      </p:sp>
      <p:pic>
        <p:nvPicPr>
          <p:cNvPr id="2050" name="Picture 2" descr="G:\сапробность\спутниковый снимо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2357430"/>
            <a:ext cx="6531475" cy="42862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071670" y="3929066"/>
            <a:ext cx="785818" cy="8572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429552" cy="78579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Объект исследования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7215238" cy="1357322"/>
          </a:xfrm>
        </p:spPr>
        <p:txBody>
          <a:bodyPr/>
          <a:lstStyle/>
          <a:p>
            <a:pPr marR="0" algn="l" eaLnBrk="1" hangingPunct="1"/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  <a:p>
            <a:pPr marR="0" algn="l" eaLnBrk="1" hangingPunct="1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7026269" y="4597386"/>
            <a:ext cx="541338" cy="2555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>
                <a:alpha val="0"/>
              </a:srgbClr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1357298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Искусственный пруд в парке Интернационалистов</a:t>
            </a:r>
          </a:p>
        </p:txBody>
      </p:sp>
      <p:pic>
        <p:nvPicPr>
          <p:cNvPr id="51202" name="Picture 2" descr="G:\сапробность\IMG_32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496"/>
            <a:ext cx="3714776" cy="36965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03" name="Picture 3" descr="G:\сапробность\IMG_32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786058"/>
            <a:ext cx="4176914" cy="3715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39700" dist="889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Методика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11455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Маршрутное обследование было проведено в сентябре-октябре 2013 года</a:t>
            </a:r>
          </a:p>
          <a:p>
            <a:pPr eaLnBrk="1" hangingPunct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макрофитов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осуществлялось при помощи полевого атласа-определителя (2)</a:t>
            </a:r>
          </a:p>
        </p:txBody>
      </p:sp>
      <p:pic>
        <p:nvPicPr>
          <p:cNvPr id="2050" name="Picture 2" descr="G:\сапробность\IMG_32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48111" y="3143248"/>
            <a:ext cx="4572499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G:\сапробность\отражение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3214685"/>
            <a:ext cx="2500330" cy="3333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F:\сапробность\IMG_32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910231" y="1476621"/>
            <a:ext cx="3357586" cy="23083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G:\сапробность\водоем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1571612"/>
            <a:ext cx="2809409" cy="2809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Схема расположения погруженных растений</a:t>
            </a:r>
            <a:endParaRPr lang="ru-RU" b="1" dirty="0">
              <a:ln w="50800"/>
              <a:solidFill>
                <a:schemeClr val="bg1">
                  <a:lumMod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571612"/>
            <a:ext cx="3429024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43174" y="1857364"/>
            <a:ext cx="5000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928926" y="2285992"/>
            <a:ext cx="571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464344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442913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414338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350043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321468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285749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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514351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535782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64357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585789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578645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542926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514351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85984" y="492919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278605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85918" y="328612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43042" y="371475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414338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285852" y="450057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71538" y="478632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57224" y="500063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385762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185736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43042" y="228599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785918" y="578645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714744" y="457200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143372" y="4429132"/>
            <a:ext cx="3315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Элодея канадская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Elodea Canadensis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143372" y="5214950"/>
            <a:ext cx="4432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Роголистник погруженный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Ceratophyllum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demersum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57224" y="5286388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5786" y="5500702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57224" y="5715016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85786" y="6000768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71604" y="5715016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00232" y="5357826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071670" y="5072074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14546" y="4786322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428728" y="4500570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285852" y="4714884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85852" y="4857760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71538" y="5143512"/>
            <a:ext cx="38417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14744" y="5357826"/>
            <a:ext cx="428628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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143108" y="4286256"/>
            <a:ext cx="399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643042" y="3929066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71604" y="4286256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643042" y="5500702"/>
            <a:ext cx="34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ym typeface="Symbol"/>
              </a:rPr>
              <a:t>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785918" y="5286388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ym typeface="Symbol"/>
              </a:rPr>
              <a:t>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14744" y="607220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ym typeface="Symbol"/>
              </a:rPr>
              <a:t>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143372" y="6027003"/>
            <a:ext cx="3493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Рдест курчавый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Potamogeton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crispus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143768" y="3500438"/>
            <a:ext cx="1596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Элодея канадская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857356" y="5643578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71934" y="3857628"/>
            <a:ext cx="2477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Рдест курчавый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000100" y="6000768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400" dirty="0" smtClean="0">
              <a:latin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285852" y="6000768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Times New Roman" pitchFamily="18" charset="0"/>
                <a:sym typeface="Symbol" pitchFamily="18" charset="2"/>
              </a:rPr>
              <a:t></a:t>
            </a:r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71613"/>
          <a:ext cx="7929618" cy="3856951"/>
        </p:xfrm>
        <a:graphic>
          <a:graphicData uri="http://schemas.openxmlformats.org/drawingml/2006/table">
            <a:tbl>
              <a:tblPr/>
              <a:tblGrid>
                <a:gridCol w="568369"/>
                <a:gridCol w="3289283"/>
                <a:gridCol w="1000132"/>
                <a:gridCol w="3071834"/>
              </a:tblGrid>
              <a:tr h="842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растения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Обилие 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обитания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314">
                <a:tc>
                  <a:txBody>
                    <a:bodyPr/>
                    <a:lstStyle/>
                    <a:p>
                      <a:pPr marL="457200" lvl="0" indent="-457200" algn="ctr"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Элодея канадская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Elodea Canadensis L.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эвтрофент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314">
                <a:tc>
                  <a:txBody>
                    <a:bodyPr/>
                    <a:lstStyle/>
                    <a:p>
                      <a:pPr marL="457200" lvl="0" indent="-457200" algn="ctr"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Рдест курчавый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Potamogeton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crispus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водоемы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эвтрофент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751">
                <a:tc>
                  <a:txBody>
                    <a:bodyPr/>
                    <a:lstStyle/>
                    <a:p>
                      <a:pPr marL="457200" lvl="0" indent="-457200" algn="ctr"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Роголистник погруженный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Ceratophyllum demersum L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Индикатор накопления органических соединений в донных отложениях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Список погруженных растений</a:t>
            </a:r>
            <a:endParaRPr lang="ru-RU" b="1" dirty="0">
              <a:ln w="50800"/>
              <a:solidFill>
                <a:schemeClr val="bg1">
                  <a:lumMod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285852" y="5357826"/>
            <a:ext cx="4038600" cy="112552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  - очень редко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 - редко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714876" y="5357826"/>
            <a:ext cx="4038600" cy="105408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+++   - много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++++ - очень много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65262"/>
            <a:ext cx="3429024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Схема расположения плавающих растений</a:t>
            </a:r>
            <a:endParaRPr lang="ru-RU" b="1" dirty="0">
              <a:ln w="50800"/>
              <a:solidFill>
                <a:schemeClr val="bg1">
                  <a:lumMod val="50000"/>
                </a:schemeClr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71736" y="1851014"/>
            <a:ext cx="357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86050" y="2279642"/>
            <a:ext cx="571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63709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42278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413703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356552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320833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270827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535147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585154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542291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71670" y="513716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14546" y="492284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277970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327977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370840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28728" y="413703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57224" y="492284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14348" y="513716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392271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857356" y="185101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227964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578010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57290" y="442278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142976" y="463709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00100" y="477997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71472" y="556579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57224" y="599441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86182" y="156526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214810" y="1493824"/>
            <a:ext cx="4445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Ряска малая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Lemna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minor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F:\сапробность\ряс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3714752"/>
            <a:ext cx="2232437" cy="297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28728" y="5637228"/>
            <a:ext cx="285750" cy="2746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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43042" y="5565790"/>
            <a:ext cx="285750" cy="2746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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14442" y="5989653"/>
            <a:ext cx="496888" cy="44608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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86182" y="2065328"/>
            <a:ext cx="34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</a:t>
            </a:r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85918" y="5351476"/>
            <a:ext cx="278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</a:t>
            </a:r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82861" y="6583363"/>
            <a:ext cx="274637" cy="2746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786182" y="2922584"/>
            <a:ext cx="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00166" y="5422914"/>
            <a:ext cx="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1922452"/>
            <a:ext cx="3425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Рдест плавающий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Potamogeton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natans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779708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Горец земноводный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Polygonum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amphibium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F:\сапробность\горец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4757" y="3714752"/>
            <a:ext cx="2907995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3" name="Прямоугольник 52"/>
          <p:cNvSpPr/>
          <p:nvPr/>
        </p:nvSpPr>
        <p:spPr>
          <a:xfrm>
            <a:off x="4000496" y="6215082"/>
            <a:ext cx="193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Ряска малая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72198" y="5786454"/>
            <a:ext cx="2862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Горец земноводный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5786" y="5922980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785918" y="556579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357422" y="342265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214414" y="5994418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43042" y="256539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643042" y="2136766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285984" y="163670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500166" y="399415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77000"/>
                    </a:prstClr>
                  </a:outerShdw>
                </a:effectLst>
              </a:rPr>
              <a:t>Список плавающих растений</a:t>
            </a:r>
            <a:endParaRPr lang="ru-RU" sz="4000" b="1" dirty="0">
              <a:ln w="50800"/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7000"/>
                  </a:prst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1571612"/>
          <a:ext cx="7736170" cy="3657600"/>
        </p:xfrm>
        <a:graphic>
          <a:graphicData uri="http://schemas.openxmlformats.org/drawingml/2006/table">
            <a:tbl>
              <a:tblPr/>
              <a:tblGrid>
                <a:gridCol w="457032"/>
                <a:gridCol w="3032332"/>
                <a:gridCol w="1146861"/>
                <a:gridCol w="3099945"/>
              </a:tblGrid>
              <a:tr h="5805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растения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Обилие 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обитания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Ряска малая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Lemna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minor L.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Мезотрофные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эвтрофные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водоемы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эвтрофент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Рдест плавающий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Potamogeton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natans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Водоемы разного уровня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трофности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Горец земноводный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Polygonum amphibium L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Водоемы разного уровня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трофности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Кубышка желтая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Nuphar lutea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 </a:t>
                      </a:r>
                      <a:r>
                        <a:rPr lang="en-US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Smith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+++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Водоемы разного уровня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трофности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688</Words>
  <PresentationFormat>Экран (4:3)</PresentationFormat>
  <Paragraphs>340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1_Тема Office</vt:lpstr>
      <vt:lpstr>Оценка экологического состояния водоема по составу макрофитов</vt:lpstr>
      <vt:lpstr>         Цель</vt:lpstr>
      <vt:lpstr>Объект исследования</vt:lpstr>
      <vt:lpstr>Объект исследования</vt:lpstr>
      <vt:lpstr>Методика</vt:lpstr>
      <vt:lpstr>Схема расположения погруженных растений</vt:lpstr>
      <vt:lpstr>Список погруженных растений</vt:lpstr>
      <vt:lpstr>Схема расположения плавающих растений</vt:lpstr>
      <vt:lpstr>Список плавающих растений</vt:lpstr>
      <vt:lpstr>Схема расположения частично погруженных растений</vt:lpstr>
      <vt:lpstr>Список частично погруженных растений</vt:lpstr>
      <vt:lpstr>Выводы </vt:lpstr>
      <vt:lpstr>литература</vt:lpstr>
      <vt:lpstr>Токсичность водоема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Оценка экологического состояния водоема по составу макрофитов  </dc:title>
  <cp:lastModifiedBy>Admin</cp:lastModifiedBy>
  <cp:revision>67</cp:revision>
  <dcterms:modified xsi:type="dcterms:W3CDTF">2014-12-21T17:27:36Z</dcterms:modified>
</cp:coreProperties>
</file>