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256" r:id="rId2"/>
    <p:sldId id="258" r:id="rId3"/>
    <p:sldId id="257" r:id="rId4"/>
    <p:sldId id="260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4" d="100"/>
          <a:sy n="24" d="100"/>
        </p:scale>
        <p:origin x="-19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92D56C-5553-43F1-877F-F04EE7279592}" type="datetimeFigureOut">
              <a:rPr lang="ru-RU"/>
              <a:pPr>
                <a:defRPr/>
              </a:pPr>
              <a:t>12.11.2012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3BABF9E-8E9D-420B-B294-832F8F5F6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D17327-CB6F-45B4-81B3-5493CA828D3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CACA-F371-410B-8687-DA8FA0CB699C}" type="datetimeFigureOut">
              <a:rPr lang="ru-RU"/>
              <a:pPr>
                <a:defRPr/>
              </a:pPr>
              <a:t>12.11.2012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6F831-7753-4E42-9CB7-4BE735980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885BF-F504-4886-AE50-25001BC77244}" type="datetimeFigureOut">
              <a:rPr lang="ru-RU"/>
              <a:pPr>
                <a:defRPr/>
              </a:pPr>
              <a:t>12.11.2012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EC147-D1F7-42C6-9EE9-A4934C337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229EA-5311-4667-9FB0-DD45E3D639E8}" type="datetimeFigureOut">
              <a:rPr lang="ru-RU"/>
              <a:pPr>
                <a:defRPr/>
              </a:pPr>
              <a:t>12.11.2012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A2B4B-29B7-4E56-9EB3-7B630A13F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D70BB-7669-4C4A-BC31-23888B17D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7B6B-BDAD-4641-A3CD-0BDB596F6875}" type="datetimeFigureOut">
              <a:rPr lang="ru-RU"/>
              <a:pPr>
                <a:defRPr/>
              </a:pPr>
              <a:t>12.11.2012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7B9B5-7DB3-46CB-8E16-50AAE0AA5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E8F4-239A-4AF7-A9DE-E8DB2B5A8571}" type="datetimeFigureOut">
              <a:rPr lang="ru-RU"/>
              <a:pPr>
                <a:defRPr/>
              </a:pPr>
              <a:t>12.11.2012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29879-755C-4C18-A1C0-73FDD52A3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88686-DE90-4DC7-96CF-CF9EC15085D8}" type="datetimeFigureOut">
              <a:rPr lang="ru-RU"/>
              <a:pPr>
                <a:defRPr/>
              </a:pPr>
              <a:t>12.11.2012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CD431-1CCD-427D-AD95-8B7940B63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149B6-4EC5-4C47-99DC-2288E616E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82524-EF77-4F38-8A05-F962016174AD}" type="datetimeFigureOut">
              <a:rPr lang="ru-RU"/>
              <a:pPr>
                <a:defRPr/>
              </a:pPr>
              <a:t>12.11.2012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82913-0514-4A91-AA72-942D826108B8}" type="datetimeFigureOut">
              <a:rPr lang="ru-RU"/>
              <a:pPr>
                <a:defRPr/>
              </a:pPr>
              <a:t>12.11.2012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01F7B-5A42-4364-A929-8F49B814E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6D881-75E1-4BD4-A944-438A372F2254}" type="datetimeFigureOut">
              <a:rPr lang="ru-RU"/>
              <a:pPr>
                <a:defRPr/>
              </a:pPr>
              <a:t>12.11.2012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A3FF2-AEB0-4BF4-9FF7-52BFDB9D0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45E5-9087-4F7B-871B-1E5BA4ED2B9A}" type="datetimeFigureOut">
              <a:rPr lang="ru-RU"/>
              <a:pPr>
                <a:defRPr/>
              </a:pPr>
              <a:t>12.11.2012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D09F5-1967-473D-83BE-91EF58A48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9B415-7C73-4F4C-904B-6A4E515A2FD7}" type="datetimeFigureOut">
              <a:rPr lang="ru-RU"/>
              <a:pPr>
                <a:defRPr/>
              </a:pPr>
              <a:t>12.11.2012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8FBC-F2CE-4A75-9891-D868C0B08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FC59AE9-B1FC-443F-B954-13EE74B659EE}" type="datetimeFigureOut">
              <a:rPr lang="ru-RU"/>
              <a:pPr>
                <a:defRPr/>
              </a:pPr>
              <a:t>12.11.2012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26AFEC2-EDE1-47EC-AECF-1820AE801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2" r:id="rId4"/>
    <p:sldLayoutId id="2147483676" r:id="rId5"/>
    <p:sldLayoutId id="2147483671" r:id="rId6"/>
    <p:sldLayoutId id="2147483670" r:id="rId7"/>
    <p:sldLayoutId id="2147483677" r:id="rId8"/>
    <p:sldLayoutId id="2147483678" r:id="rId9"/>
    <p:sldLayoutId id="2147483669" r:id="rId10"/>
    <p:sldLayoutId id="2147483668" r:id="rId11"/>
    <p:sldLayoutId id="2147483679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52;&#1086;&#1081;%20&#1083;&#1091;&#1095;&#1096;&#1080;&#1081;%20&#1091;&#1088;&#1086;&#1082;%20&#1084;&#1091;&#1079;&#1099;&#1082;&#1080;\&#1053;&#1080;&#1082;&#1086;&#1083;&#1072;&#1081;_&#1056;&#1080;&#1084;&#1089;&#1082;&#1080;&#1081;&#1050;&#1086;&#1088;&#1089;&#1072;&#1082;&#1086;&#1074;__&#1047;&#1074;&#1086;&#1085;&#1095;&#1077;_&#1078;&#1072;&#1074;&#1086;&#1088;&#1086;&#1085;&#1082;&#1072;_&#1087;&#1077;&#1085;&#1100;&#1077;_(audiopoisk.com)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52;&#1086;&#1081;%20&#1083;&#1091;&#1095;&#1096;&#1080;&#1081;%20&#1091;&#1088;&#1086;&#1082;%20&#1084;&#1091;&#1079;&#1099;&#1082;&#1080;\&#1043;._&#1057;&#1074;&#1080;&#1088;&#1080;&#1076;&#1086;&#1074;__&#1056;&#1086;&#1084;&#1072;&#1085;&#1089;_&#1080;&#1079;_&#1084;&#1091;&#1079;&#1099;&#1082;&#1072;&#1083;&#1100;&#1085;&#1099;&#1093;_&#1080;&#1083;&#1083;&#1102;&#1089;&#1090;&#1088;&#1072;&#1094;&#1080;&#1081;_&#1082;_&#1087;&#1086;&#1074;&#1077;&#1089;&#1090;&#1080;_&#1040;._&#1055;&#1091;&#1096;&#1082;&#1080;&#1085;&#1072;_&#1052;&#1077;&#1090;&#1077;&#1083;&#1100;_(audiopoisk.com)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H:\&#1052;&#1086;&#1081;%20&#1083;&#1091;&#1095;&#1096;&#1080;&#1081;%20&#1091;&#1088;&#1086;&#1082;%20&#1084;&#1091;&#1079;&#1099;&#1082;&#1080;\&#1041;&#1080;&#1090;&#1074;&#1072;%20&#1087;&#1086;&#1076;%20&#1052;&#1086;&#1089;&#1082;&#1074;&#1086;&#1081;%20(&#1084;&#1080;&#1085;&#1091;&#1089;&#1086;&#1074;&#1082;&#1072;)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H:\&#1052;&#1086;&#1081;%20&#1083;&#1091;&#1095;&#1096;&#1080;&#1081;%20&#1091;&#1088;&#1086;&#1082;%20&#1084;&#1091;&#1079;&#1099;&#1082;&#1080;\&#1055;&#1088;&#1086;&#1082;&#1086;&#1092;&#1100;&#1077;&#1074;%20&#1050;&#1072;&#1085;&#1090;&#1072;&#1090;&#1072;%20&#171;&#1040;&#1083;&#1077;&#1082;&#1089;&#1072;&#1085;&#1076;&#1088;%20&#1053;&#1077;&#1074;&#1089;&#1082;&#1080;&#1081;&#187;.%20&#1042;&#1089;&#1090;&#1072;&#1074;&#1072;&#1081;&#1090;&#1077;,%20&#1083;&#1102;&#1076;&#1080;%20&#1088;&#1091;&#1089;&#1089;&#1082;&#1080;&#1077;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2;&#1086;&#1081;%20&#1083;&#1091;&#1095;&#1096;&#1080;&#1081;%20&#1091;&#1088;&#1086;&#1082;%20&#1084;&#1091;&#1079;&#1099;&#1082;&#1080;\&#1043;&#1083;&#1080;&#1085;&#1082;&#1072;%20&#1048;&#1074;&#1072;&#1085;%20&#1057;&#1091;&#1089;&#1072;&#1085;&#1080;&#1085;%20&#1069;&#1087;&#1080;&#1083;&#1086;&#1075;%20&#1057;&#1083;&#1072;&#1074;&#1100;&#1089;&#1103;.mp3" TargetMode="External"/><Relationship Id="rId6" Type="http://schemas.openxmlformats.org/officeDocument/2006/relationships/image" Target="../media/image25.png"/><Relationship Id="rId5" Type="http://schemas.openxmlformats.org/officeDocument/2006/relationships/image" Target="http://sun.tsu.ru/win/arhiv/portrets/muzyka/glinka.jpg" TargetMode="Externa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jpeg"/><Relationship Id="rId2" Type="http://schemas.openxmlformats.org/officeDocument/2006/relationships/audio" Target="file:///H:\&#1052;&#1086;&#1081;%20&#1083;&#1091;&#1095;&#1096;&#1080;&#1081;%20&#1091;&#1088;&#1086;&#1082;%20&#1084;&#1091;&#1079;&#1099;&#1082;&#1080;\&#1055;&#1088;&#1080;&#1083;&#1086;&#1078;&#1077;&#1085;&#1080;&#1077;%20&#8470;%202.1%20%20%20%20&#1055;&#1077;&#1089;&#1085;&#1103;%20%20%20%20%20%20%20%20%20%20%20%20&#1057;%20&#1095;&#1077;&#1075;&#1086;%20&#1085;&#1072;&#1095;&#1080;&#1085;&#1072;&#1077;&#1090;&#1089;&#1103;%20&#1088;&#1086;&#1076;&#1080;&#1085;&#1072;.mp3" TargetMode="External"/><Relationship Id="rId1" Type="http://schemas.openxmlformats.org/officeDocument/2006/relationships/audio" Target="file:///H:\&#1052;&#1086;&#1081;%20&#1083;&#1091;&#1095;&#1096;&#1080;&#1081;%20&#1091;&#1088;&#1086;&#1082;%20&#1084;&#1091;&#1079;&#1099;&#1082;&#1080;\&#1055;&#1088;&#1080;&#1083;&#1086;&#1078;&#1077;&#1085;&#1080;&#1077;%20&#8470;%202.3%20%20&#1052;&#1080;&#1085;&#1091;&#1089;&#1086;&#1074;&#1082;&#1072;.%20%20&#1057;%20&#1095;&#1077;&#1075;&#1086;%20&#1085;&#1072;&#1095;&#1080;&#1085;&#1072;&#1077;&#1090;&#1089;&#1103;%20&#1056;&#1086;&#1076;&#1080;&#1085;&#1072;.mp3" TargetMode="Externa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3" y="5000625"/>
            <a:ext cx="3786187" cy="638175"/>
          </a:xfrm>
        </p:spPr>
        <p:txBody>
          <a:bodyPr>
            <a:normAutofit fontScale="77500" lnSpcReduction="20000"/>
          </a:bodyPr>
          <a:lstStyle/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Учитель начальных классов: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Супрун Л. В.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785926"/>
            <a:ext cx="8305800" cy="17718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smtClean="0">
                <a:solidFill>
                  <a:srgbClr val="FF0000"/>
                </a:solidFill>
              </a:rPr>
              <a:t>Образы защитников Отечества в различных жанрах музыки.</a:t>
            </a:r>
            <a:endParaRPr lang="ru-RU" sz="4400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63" y="357188"/>
            <a:ext cx="710406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Муниципальное бюджетное образовательное учреждение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средняя образовательная школа № 45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муниципального образования Северский район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H:\уроки музыки\i82-3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357188"/>
            <a:ext cx="2720975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 descr="РимКо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0" y="285750"/>
            <a:ext cx="3857625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H:\уроки музыки\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75" y="3929063"/>
            <a:ext cx="3571875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H:\уроки музыки\images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86063" y="2143125"/>
            <a:ext cx="25717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H:\уроки музыки\images (4)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88" y="4714875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Николай_РимскийКорсаков__Звонче_жаворонка_пенье_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29058" y="6000768"/>
            <a:ext cx="642938" cy="57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4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._Свиридов__Романс_из_музыкальных_иллюстраций_к_повести_А._Пушкина_Метель_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8148" y="5429264"/>
            <a:ext cx="690540" cy="62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250px-Kiprensky_Pushki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476250"/>
            <a:ext cx="2955925" cy="3695700"/>
          </a:xfrm>
          <a:prstGeom prst="rect">
            <a:avLst/>
          </a:prstGeom>
          <a:noFill/>
        </p:spPr>
      </p:pic>
      <p:pic>
        <p:nvPicPr>
          <p:cNvPr id="17418" name="Picture 10" descr="images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3644900"/>
            <a:ext cx="3006725" cy="2952750"/>
          </a:xfrm>
          <a:prstGeom prst="rect">
            <a:avLst/>
          </a:prstGeom>
          <a:noFill/>
        </p:spPr>
      </p:pic>
      <p:pic>
        <p:nvPicPr>
          <p:cNvPr id="17419" name="Picture 11" descr="39201406_sviridov_0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188" y="333375"/>
            <a:ext cx="2447925" cy="3240088"/>
          </a:xfrm>
          <a:prstGeom prst="rect">
            <a:avLst/>
          </a:prstGeom>
          <a:noFill/>
        </p:spPr>
      </p:pic>
      <p:pic>
        <p:nvPicPr>
          <p:cNvPr id="17420" name="Picture 12" descr="91c41a6268efd30752f9267f855f3bbb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19475" y="404813"/>
            <a:ext cx="2232025" cy="3290887"/>
          </a:xfrm>
          <a:prstGeom prst="rect">
            <a:avLst/>
          </a:prstGeom>
          <a:noFill/>
        </p:spPr>
      </p:pic>
      <p:pic>
        <p:nvPicPr>
          <p:cNvPr id="17421" name="Picture 13" descr="0817ab56325f20d0164ff00e2dd91fe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40200" y="3573463"/>
            <a:ext cx="2952750" cy="2811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52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1943_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28625" y="4778375"/>
            <a:ext cx="3000375" cy="1865313"/>
          </a:xfrm>
        </p:spPr>
      </p:pic>
      <p:pic>
        <p:nvPicPr>
          <p:cNvPr id="18434" name="Picture 5" descr="1943_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143250" y="3000375"/>
            <a:ext cx="4071938" cy="2857500"/>
          </a:xfrm>
        </p:spPr>
      </p:pic>
      <p:pic>
        <p:nvPicPr>
          <p:cNvPr id="18435" name="Picture 5" descr="1942_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28625" y="2571750"/>
            <a:ext cx="2433638" cy="2022475"/>
          </a:xfrm>
        </p:spPr>
      </p:pic>
      <p:pic>
        <p:nvPicPr>
          <p:cNvPr id="18436" name="Picture 6" descr="1942_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000625" y="500063"/>
            <a:ext cx="3714750" cy="2654300"/>
          </a:xfrm>
        </p:spPr>
      </p:pic>
      <p:pic>
        <p:nvPicPr>
          <p:cNvPr id="18437" name="Picture 8" descr="1942_1c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88" y="285750"/>
            <a:ext cx="39751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1945_4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5000" y="4286250"/>
            <a:ext cx="3195638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Битва под Москвой (минусовк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86710" y="3429000"/>
            <a:ext cx="571526" cy="64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8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Sea\Рабочий стол\Народ+композитор Прокофьев\Новая папка\Дополнительные материалы\Прокофьев Грабарь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813" y="2286000"/>
            <a:ext cx="31496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 descr="C:\Documents and Settings\Sea\Рабочий стол\Народ+композитор Прокофьев\Новая папка\Дополнительные материалы\А невский центральная часть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5" y="357188"/>
            <a:ext cx="371475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8"/>
          <p:cNvSpPr txBox="1">
            <a:spLocks noChangeArrowheads="1"/>
          </p:cNvSpPr>
          <p:nvPr/>
        </p:nvSpPr>
        <p:spPr bwMode="auto">
          <a:xfrm>
            <a:off x="571500" y="428625"/>
            <a:ext cx="36544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onstantia" pitchFamily="18" charset="0"/>
              </a:rPr>
              <a:t>КАНТАТА 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Constantia" pitchFamily="18" charset="0"/>
              </a:rPr>
              <a:t>«Александр Невский»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Constantia" pitchFamily="18" charset="0"/>
              </a:rPr>
              <a:t> С. Прокофьева</a:t>
            </a:r>
          </a:p>
        </p:txBody>
      </p:sp>
      <p:pic>
        <p:nvPicPr>
          <p:cNvPr id="10" name="Прокофьев Кантата «Александр Невский». Вставайте, люди русск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50" y="5715000"/>
            <a:ext cx="642940" cy="64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sun.tsu.ru/win/arhiv/portrets/muzyka/glinka.jpg"/>
          <p:cNvPicPr>
            <a:picLocks noChangeAspect="1" noChangeArrowheads="1"/>
          </p:cNvPicPr>
          <p:nvPr/>
        </p:nvPicPr>
        <p:blipFill>
          <a:blip r:embed="rId4" r:link="rId5" cstate="email"/>
          <a:srcRect/>
          <a:stretch>
            <a:fillRect/>
          </a:stretch>
        </p:blipFill>
        <p:spPr bwMode="auto">
          <a:xfrm>
            <a:off x="571472" y="2428868"/>
            <a:ext cx="3143272" cy="3643338"/>
          </a:xfrm>
          <a:prstGeom prst="round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4" name="Глинка Иван Сусанин Эпилог Славьс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43900" y="5572124"/>
            <a:ext cx="876275" cy="78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7" cstate="email">
            <a:grayscl/>
          </a:blip>
          <a:srcRect/>
          <a:stretch>
            <a:fillRect/>
          </a:stretch>
        </p:blipFill>
        <p:spPr bwMode="auto">
          <a:xfrm>
            <a:off x="4000500" y="1071563"/>
            <a:ext cx="4922838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642938" y="785813"/>
            <a:ext cx="2717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onstantia" pitchFamily="18" charset="0"/>
              </a:rPr>
              <a:t>ОПЕРА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Constantia" pitchFamily="18" charset="0"/>
              </a:rPr>
              <a:t>«Иван Сусанин»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Constantia" pitchFamily="18" charset="0"/>
              </a:rPr>
              <a:t> М. Глинки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9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1404934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	</a:t>
            </a:r>
            <a:r>
              <a:rPr lang="ru-RU" sz="3200" b="1" dirty="0" smtClean="0">
                <a:solidFill>
                  <a:srgbClr val="FF0000"/>
                </a:solidFill>
              </a:rPr>
              <a:t>Слово «патриотизм» означает преданность и любовь к своему Отечеству, к своему народу.</a:t>
            </a: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E:\рабочая\курсы\Материалы от СТАДНИК-2\2, ПОЛЕЗНЫЕ программки\2, ОБУЧАЮЩИЕ программы\Природа, человек, общество\FOTO\RUS_NAT\1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643314"/>
            <a:ext cx="3857652" cy="3048000"/>
          </a:xfrm>
          <a:prstGeom prst="rect">
            <a:avLst/>
          </a:prstGeom>
          <a:noFill/>
        </p:spPr>
      </p:pic>
      <p:pic>
        <p:nvPicPr>
          <p:cNvPr id="8" name="Picture 2" descr="E:\рабочая\курсы\Материалы от СТАДНИК-2\2, ПОЛЕЗНЫЕ программки\2, ОБУЧАЮЩИЕ программы\Природа, человек, общество\FOTO\Rus_Mos\33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1785926"/>
            <a:ext cx="3714776" cy="2604987"/>
          </a:xfrm>
          <a:prstGeom prst="rect">
            <a:avLst/>
          </a:prstGeom>
          <a:noFill/>
        </p:spPr>
      </p:pic>
      <p:pic>
        <p:nvPicPr>
          <p:cNvPr id="1029" name="Picture 5" descr="E:\рабочая\курсы\Материалы от СТАДНИК-2\2, ПОЛЕЗНЫЕ программки\2, ОБУЧАЮЩИЕ программы\Природа, человек, общество\FOTO\RUS_NAT\14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86446" y="1857364"/>
            <a:ext cx="3050823" cy="2357454"/>
          </a:xfrm>
          <a:prstGeom prst="rect">
            <a:avLst/>
          </a:prstGeom>
          <a:noFill/>
        </p:spPr>
      </p:pic>
      <p:pic>
        <p:nvPicPr>
          <p:cNvPr id="12" name="Picture 6" descr="E:\рабочая\курсы\Материалы от СТАДНИК-2\2, ПОЛЕЗНЫЕ программки\2, ОБУЧАЮЩИЕ программы\Природа, человек, общество\FOTO\Rus_pit\52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00430" y="3214686"/>
            <a:ext cx="2652714" cy="2286016"/>
          </a:xfrm>
          <a:prstGeom prst="rect">
            <a:avLst/>
          </a:prstGeom>
          <a:noFill/>
        </p:spPr>
      </p:pic>
      <p:pic>
        <p:nvPicPr>
          <p:cNvPr id="1032" name="Picture 8" descr="E:\рабочая\курсы\Материалы от СТАДНИК-2\2, ПОЛЕЗНЫЕ программки\2, ОБУЧАЮЩИЕ программы\Природа, человек, общество\FOTO\rus_simw\09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2" y="214290"/>
            <a:ext cx="2000264" cy="1500198"/>
          </a:xfrm>
          <a:prstGeom prst="rect">
            <a:avLst/>
          </a:prstGeom>
          <a:noFill/>
        </p:spPr>
      </p:pic>
      <p:pic>
        <p:nvPicPr>
          <p:cNvPr id="14" name="Picture 7" descr="E:\рабочая\курсы\Материалы от СТАДНИК-2\2, ПОЛЕЗНЫЕ программки\2, ОБУЧАЮЩИЕ программы\Природа, человек, общество\FOTO\RUS_RIS\12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86446" y="4500570"/>
            <a:ext cx="3009904" cy="2071702"/>
          </a:xfrm>
          <a:prstGeom prst="rect">
            <a:avLst/>
          </a:prstGeom>
          <a:noFill/>
        </p:spPr>
      </p:pic>
      <p:pic>
        <p:nvPicPr>
          <p:cNvPr id="15" name="Приложение № 2.3  Минусовка.  С чего начинается Роди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 flipV="1">
            <a:off x="4643438" y="5643578"/>
            <a:ext cx="695741" cy="642942"/>
          </a:xfrm>
          <a:prstGeom prst="rect">
            <a:avLst/>
          </a:prstGeom>
        </p:spPr>
      </p:pic>
      <p:pic>
        <p:nvPicPr>
          <p:cNvPr id="16" name="Приложение № 2.1    Песня            С чего начинается родин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email"/>
          <a:stretch>
            <a:fillRect/>
          </a:stretch>
        </p:blipFill>
        <p:spPr>
          <a:xfrm>
            <a:off x="4572000" y="2214554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35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785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103</TotalTime>
  <Words>49</Words>
  <PresentationFormat>Экран (4:3)</PresentationFormat>
  <Paragraphs>14</Paragraphs>
  <Slides>7</Slides>
  <Notes>1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Образы защитников Отечества в различных жанрах музыки.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Sea</cp:lastModifiedBy>
  <cp:revision>17</cp:revision>
  <dcterms:modified xsi:type="dcterms:W3CDTF">2012-11-12T17:08:54Z</dcterms:modified>
</cp:coreProperties>
</file>