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0" r:id="rId4"/>
    <p:sldId id="256" r:id="rId5"/>
    <p:sldId id="264" r:id="rId6"/>
    <p:sldId id="265" r:id="rId7"/>
    <p:sldId id="257" r:id="rId8"/>
    <p:sldId id="258" r:id="rId9"/>
    <p:sldId id="262" r:id="rId10"/>
    <p:sldId id="263" r:id="rId11"/>
    <p:sldId id="261" r:id="rId12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671" autoAdjust="0"/>
  </p:normalViewPr>
  <p:slideViewPr>
    <p:cSldViewPr>
      <p:cViewPr>
        <p:scale>
          <a:sx n="77" d="100"/>
          <a:sy n="77" d="100"/>
        </p:scale>
        <p:origin x="-1362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A976A-BB4A-486F-B52A-A32731F77132}" type="datetimeFigureOut">
              <a:rPr lang="ru-RU"/>
              <a:pPr>
                <a:defRPr/>
              </a:pPr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69A4-0833-410D-A8CA-889BF35E87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5C0CA-E586-442A-A473-8305DF7CF687}" type="datetimeFigureOut">
              <a:rPr lang="ru-RU"/>
              <a:pPr>
                <a:defRPr/>
              </a:pPr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BB089-2842-46FC-8BB8-FBF1E80DB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FC6C2-104C-45AE-9202-7F31095C0A42}" type="datetimeFigureOut">
              <a:rPr lang="ru-RU"/>
              <a:pPr>
                <a:defRPr/>
              </a:pPr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539AE-B645-42A7-AB4D-E001F94AF2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11970-B8CE-400B-8365-32FF400A9AEE}" type="datetimeFigureOut">
              <a:rPr lang="ru-RU"/>
              <a:pPr>
                <a:defRPr/>
              </a:pPr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6B5A5-3254-4495-88D1-208DD7B9B8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64681-985C-46A3-A1FF-599F81593CF0}" type="datetimeFigureOut">
              <a:rPr lang="ru-RU"/>
              <a:pPr>
                <a:defRPr/>
              </a:pPr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E5213-70F8-45A3-9D67-B69BA5BD6D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66452-4AAB-43A0-ADFB-4C8C526FA181}" type="datetimeFigureOut">
              <a:rPr lang="ru-RU"/>
              <a:pPr>
                <a:defRPr/>
              </a:pPr>
              <a:t>19.10.2014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0800F-EED7-4E24-8719-8A7BEE70E2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4DE94-0F8E-42F2-8F81-B9024D0E6162}" type="datetimeFigureOut">
              <a:rPr lang="ru-RU"/>
              <a:pPr>
                <a:defRPr/>
              </a:pPr>
              <a:t>19.10.2014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62A93-132C-4DB7-9130-B57D8DE2CD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3813F-2D93-433D-AC18-5EAEB3E2B848}" type="datetimeFigureOut">
              <a:rPr lang="ru-RU"/>
              <a:pPr>
                <a:defRPr/>
              </a:pPr>
              <a:t>19.10.2014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B7AD6-9A30-463A-90C0-9B26F289C4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5A981-704C-4BE8-AABA-6024CF029005}" type="datetimeFigureOut">
              <a:rPr lang="ru-RU"/>
              <a:pPr>
                <a:defRPr/>
              </a:pPr>
              <a:t>19.10.2014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74C1C-0E29-404B-AF39-B05FFABE84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5CACF-BAC6-494D-9470-8BF71AB4AEB6}" type="datetimeFigureOut">
              <a:rPr lang="ru-RU"/>
              <a:pPr>
                <a:defRPr/>
              </a:pPr>
              <a:t>19.10.2014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57D5-9E1A-410F-9EB7-501D28C578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C7DBE-00E4-4AD5-B5BE-026BF7BDC4AC}" type="datetimeFigureOut">
              <a:rPr lang="ru-RU"/>
              <a:pPr>
                <a:defRPr/>
              </a:pPr>
              <a:t>19.10.2014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1FE43-C68A-4739-952D-BC36F7D625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AA15B5-A90C-4409-AE43-561FD1B6CF56}" type="datetimeFigureOut">
              <a:rPr lang="ru-RU"/>
              <a:pPr>
                <a:defRPr/>
              </a:pPr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47B85C-B210-4153-9889-F37DCFEA27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188" y="2416175"/>
            <a:ext cx="7921625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ОБОБЩАЮЩИЙ  УРОК  ПО  ТЕМЕ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«БАСНИ»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Басни об обезьяне: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750" y="2112963"/>
            <a:ext cx="5111750" cy="3048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«Зеркало и обезьяна»,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«Мартышка и очки»,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«Обезьяна»,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«Квартет»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860032" y="1844824"/>
            <a:ext cx="3657600" cy="35844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Басни о медведе: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850" y="1460500"/>
            <a:ext cx="5111750" cy="3786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«Квартет»,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«Медведь у пчёл»,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«Пустынник и медведь»,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«Трудолюбивый медведь»,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«Крестьянин и работник»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148064" y="1603816"/>
            <a:ext cx="3429000" cy="4286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96975"/>
            <a:ext cx="8964613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Кто не слыхал его живого слова?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Кто в жизни с ним не встретился своей?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Бессмертные творения Крылова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Мы с каждым годом любим всё сильней.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Сокровищница мудрости народной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 них людям открывалась до конца,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 голос их прямой и благородный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 добру и правде открывал сердца.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188" y="658813"/>
          <a:ext cx="7920880" cy="6014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44"/>
                <a:gridCol w="396044"/>
                <a:gridCol w="396044"/>
                <a:gridCol w="396044"/>
                <a:gridCol w="396044"/>
                <a:gridCol w="396044"/>
                <a:gridCol w="396044"/>
                <a:gridCol w="396044"/>
                <a:gridCol w="396044"/>
                <a:gridCol w="396044"/>
                <a:gridCol w="396044"/>
                <a:gridCol w="396044"/>
                <a:gridCol w="396044"/>
                <a:gridCol w="396044"/>
                <a:gridCol w="396044"/>
                <a:gridCol w="396044"/>
                <a:gridCol w="396044"/>
                <a:gridCol w="396044"/>
                <a:gridCol w="396044"/>
                <a:gridCol w="39604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  <a:spcBef>
                          <a:spcPts val="600"/>
                        </a:spcBef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042988" y="404813"/>
            <a:ext cx="66246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Calibri" pitchFamily="34" charset="0"/>
              </a:rPr>
              <a:t>Писатель, сочиняющий басни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11188" y="1125538"/>
            <a:ext cx="431800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Б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А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С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Н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О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П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И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С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Е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Ц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ru-RU">
              <a:latin typeface="Calibri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03350" y="2997200"/>
            <a:ext cx="431800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Т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 b="1">
                <a:solidFill>
                  <a:srgbClr val="FF0000"/>
                </a:solidFill>
                <a:latin typeface="Calibri" pitchFamily="34" charset="0"/>
              </a:rPr>
              <a:t>В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Е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Р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Ь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endParaRPr lang="ru-RU">
              <a:latin typeface="Calibri" pitchFamily="34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ru-RU">
              <a:latin typeface="Calibri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619250" y="404813"/>
            <a:ext cx="5976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Город, с которым связано детство Крылова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01863" y="2614613"/>
            <a:ext cx="431800" cy="340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К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В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 b="1">
                <a:solidFill>
                  <a:srgbClr val="FF0000"/>
                </a:solidFill>
                <a:latin typeface="Calibri" pitchFamily="34" charset="0"/>
              </a:rPr>
              <a:t>А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Р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Т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Е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Т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endParaRPr lang="ru-RU">
              <a:latin typeface="Calibri" pitchFamily="34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ru-RU"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604963" y="279400"/>
            <a:ext cx="58324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«Проказница мартышка, осёл, козёл да косолапый мишка затеяли сыграть ….»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604963" y="293688"/>
            <a:ext cx="57594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Calibri" pitchFamily="34" charset="0"/>
              </a:rPr>
              <a:t>«Голубушка, как хороша! Ну, что за шейка, что за глазки!» Кто это?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000375" y="1844675"/>
            <a:ext cx="431800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В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О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Р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О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 b="1">
                <a:solidFill>
                  <a:srgbClr val="FF0000"/>
                </a:solidFill>
                <a:latin typeface="Calibri" pitchFamily="34" charset="0"/>
              </a:rPr>
              <a:t>Н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А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endParaRPr lang="ru-RU">
              <a:latin typeface="Calibri" pitchFamily="34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ru-RU">
              <a:latin typeface="Calibri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176713" y="2978150"/>
            <a:ext cx="431800" cy="347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С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К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Р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И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П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К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А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endParaRPr lang="ru-RU">
              <a:latin typeface="Calibri" pitchFamily="34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ru-RU">
              <a:latin typeface="Calibri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835150" y="293688"/>
            <a:ext cx="47529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Calibri" pitchFamily="34" charset="0"/>
              </a:rPr>
              <a:t>Музыкальный инструмент, на котором играл Крылов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932363" y="2614613"/>
            <a:ext cx="431800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М</a:t>
            </a:r>
          </a:p>
          <a:p>
            <a:pPr algn="ctr"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О</a:t>
            </a:r>
          </a:p>
          <a:p>
            <a:pPr algn="ctr">
              <a:lnSpc>
                <a:spcPct val="80000"/>
              </a:lnSpc>
              <a:spcBef>
                <a:spcPts val="1200"/>
              </a:spcBef>
            </a:pPr>
            <a:r>
              <a:rPr lang="ru-RU" b="1">
                <a:solidFill>
                  <a:srgbClr val="FF0000"/>
                </a:solidFill>
                <a:latin typeface="Calibri" pitchFamily="34" charset="0"/>
              </a:rPr>
              <a:t>Р</a:t>
            </a:r>
          </a:p>
          <a:p>
            <a:pPr algn="ctr"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А</a:t>
            </a:r>
          </a:p>
          <a:p>
            <a:pPr algn="ctr"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Л</a:t>
            </a:r>
          </a:p>
          <a:p>
            <a:pPr algn="ctr"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Ь</a:t>
            </a:r>
          </a:p>
          <a:p>
            <a:pPr algn="ctr">
              <a:lnSpc>
                <a:spcPct val="80000"/>
              </a:lnSpc>
              <a:spcBef>
                <a:spcPts val="1200"/>
              </a:spcBef>
            </a:pPr>
            <a:endParaRPr lang="ru-RU">
              <a:latin typeface="Calibri" pitchFamily="34" charset="0"/>
            </a:endParaRPr>
          </a:p>
          <a:p>
            <a:pPr algn="ctr">
              <a:lnSpc>
                <a:spcPct val="110000"/>
              </a:lnSpc>
              <a:spcBef>
                <a:spcPts val="1200"/>
              </a:spcBef>
            </a:pPr>
            <a:endParaRPr lang="ru-RU">
              <a:latin typeface="Calibri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339975" y="406400"/>
            <a:ext cx="36718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Calibri" pitchFamily="34" charset="0"/>
              </a:rPr>
              <a:t>Важная часть в басне, вывод-поучение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795963" y="1852613"/>
            <a:ext cx="431800" cy="264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П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Ь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Е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С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 b="1">
                <a:solidFill>
                  <a:srgbClr val="FF0000"/>
                </a:solidFill>
                <a:latin typeface="Calibri" pitchFamily="34" charset="0"/>
              </a:rPr>
              <a:t>Ы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endParaRPr lang="ru-RU">
              <a:latin typeface="Calibri" pitchFamily="34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ru-RU">
              <a:latin typeface="Calibri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185988" y="393700"/>
            <a:ext cx="43211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Calibri" pitchFamily="34" charset="0"/>
              </a:rPr>
              <a:t>Произведение для театра, которое писал Крылов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588125" y="2235200"/>
            <a:ext cx="431800" cy="527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Б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И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Б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 b="1">
                <a:solidFill>
                  <a:srgbClr val="FF0000"/>
                </a:solidFill>
                <a:latin typeface="Calibri" pitchFamily="34" charset="0"/>
              </a:rPr>
              <a:t>Л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И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О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Т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Е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К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А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Р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Ь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endParaRPr lang="ru-RU">
              <a:latin typeface="Calibri" pitchFamily="34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ru-RU">
              <a:latin typeface="Calibri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042988" y="369888"/>
            <a:ext cx="66246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Calibri" pitchFamily="34" charset="0"/>
              </a:rPr>
              <a:t>Профессия, в которой Крылов работал 30 лет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364413" y="1454150"/>
            <a:ext cx="433387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С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Т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Р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Е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К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 b="1">
                <a:solidFill>
                  <a:srgbClr val="FF0000"/>
                </a:solidFill>
                <a:latin typeface="Calibri" pitchFamily="34" charset="0"/>
              </a:rPr>
              <a:t>О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З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А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endParaRPr lang="ru-RU">
              <a:latin typeface="Calibri" pitchFamily="34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ru-RU">
              <a:latin typeface="Calibri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884238" y="434975"/>
            <a:ext cx="72723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Calibri" pitchFamily="34" charset="0"/>
              </a:rPr>
              <a:t>Герои одной из самых известных басен Крылова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8101013" y="1852613"/>
            <a:ext cx="431800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М</a:t>
            </a:r>
          </a:p>
          <a:p>
            <a:pPr algn="ctr"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У</a:t>
            </a:r>
          </a:p>
          <a:p>
            <a:pPr algn="ctr"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Р</a:t>
            </a:r>
          </a:p>
          <a:p>
            <a:pPr algn="ctr"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А</a:t>
            </a:r>
          </a:p>
          <a:p>
            <a:pPr algn="ctr">
              <a:lnSpc>
                <a:spcPct val="80000"/>
              </a:lnSpc>
              <a:spcBef>
                <a:spcPts val="1200"/>
              </a:spcBef>
            </a:pPr>
            <a:r>
              <a:rPr lang="ru-RU" b="1">
                <a:solidFill>
                  <a:srgbClr val="FF0000"/>
                </a:solidFill>
                <a:latin typeface="Calibri" pitchFamily="34" charset="0"/>
              </a:rPr>
              <a:t>В</a:t>
            </a:r>
          </a:p>
          <a:p>
            <a:pPr algn="ctr"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Е</a:t>
            </a:r>
          </a:p>
          <a:p>
            <a:pPr algn="ctr">
              <a:lnSpc>
                <a:spcPct val="80000"/>
              </a:lnSpc>
              <a:spcBef>
                <a:spcPts val="1200"/>
              </a:spcBef>
            </a:pPr>
            <a:r>
              <a:rPr lang="ru-RU">
                <a:latin typeface="Calibri" pitchFamily="34" charset="0"/>
              </a:rPr>
              <a:t>Й</a:t>
            </a:r>
          </a:p>
          <a:p>
            <a:pPr algn="ctr">
              <a:lnSpc>
                <a:spcPct val="80000"/>
              </a:lnSpc>
              <a:spcBef>
                <a:spcPts val="1200"/>
              </a:spcBef>
            </a:pPr>
            <a:endParaRPr lang="ru-RU">
              <a:latin typeface="Calibri" pitchFamily="34" charset="0"/>
            </a:endParaRPr>
          </a:p>
          <a:p>
            <a:pPr algn="ctr">
              <a:lnSpc>
                <a:spcPct val="110000"/>
              </a:lnSpc>
              <a:spcBef>
                <a:spcPts val="1200"/>
              </a:spcBef>
            </a:pP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"/>
                            </p:stCondLst>
                            <p:childTnLst>
                              <p:par>
                                <p:cTn id="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  <p:bldP spid="5" grpId="0"/>
      <p:bldP spid="6" grpId="0"/>
      <p:bldP spid="6" grpId="1"/>
      <p:bldP spid="7" grpId="0"/>
      <p:bldP spid="8" grpId="0"/>
      <p:bldP spid="8" grpId="1"/>
      <p:bldP spid="9" grpId="0"/>
      <p:bldP spid="9" grpId="1"/>
      <p:bldP spid="10" grpId="0"/>
      <p:bldP spid="11" grpId="0"/>
      <p:bldP spid="12" grpId="0"/>
      <p:bldP spid="12" grpId="1"/>
      <p:bldP spid="13" grpId="0"/>
      <p:bldP spid="14" grpId="0"/>
      <p:bldP spid="14" grpId="1"/>
      <p:bldP spid="15" grpId="0"/>
      <p:bldP spid="16" grpId="0"/>
      <p:bldP spid="16" grpId="1"/>
      <p:bldP spid="17" grpId="0"/>
      <p:bldP spid="18" grpId="0"/>
      <p:bldP spid="18" grpId="1"/>
      <p:bldP spid="19" grpId="0"/>
      <p:bldP spid="20" grpId="0"/>
      <p:bldP spid="20" grpId="1"/>
      <p:bldP spid="20" grpId="2"/>
      <p:bldP spid="20" grpId="3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83568" y="908719"/>
            <a:ext cx="4032448" cy="48583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5003800" y="1341438"/>
            <a:ext cx="3455988" cy="34766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Крылов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Иван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Андреевич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1769 — 1844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9388" y="549275"/>
            <a:ext cx="6624637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FF0000"/>
                </a:solidFill>
                <a:latin typeface="Calibri" pitchFamily="34" charset="0"/>
              </a:rPr>
              <a:t>Басня </a:t>
            </a:r>
            <a:r>
              <a:rPr lang="ru-RU" sz="4000">
                <a:latin typeface="Calibri" pitchFamily="34" charset="0"/>
              </a:rPr>
              <a:t>– стихотворное или прозаическое произведение сатирического нравоучительного характера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96850" y="3860800"/>
            <a:ext cx="6607175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latin typeface="Calibri" pitchFamily="34" charset="0"/>
              </a:rPr>
              <a:t>В басне содержится краткое нравоучительное заключение – </a:t>
            </a:r>
            <a:r>
              <a:rPr lang="ru-RU" sz="4000" b="1">
                <a:solidFill>
                  <a:srgbClr val="FF0000"/>
                </a:solidFill>
                <a:latin typeface="Calibri" pitchFamily="34" charset="0"/>
              </a:rPr>
              <a:t>мораль</a:t>
            </a:r>
            <a:endParaRPr lang="ru-RU" sz="4000">
              <a:latin typeface="Calibri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659563" y="908050"/>
            <a:ext cx="2057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731000" y="3546475"/>
            <a:ext cx="1985963" cy="256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9388" y="549275"/>
            <a:ext cx="6624637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latin typeface="Calibri" pitchFamily="34" charset="0"/>
              </a:rPr>
              <a:t>Действующими лицами обычно выступают животные, растения, вещи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60338" y="2708275"/>
            <a:ext cx="660876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latin typeface="Calibri" pitchFamily="34" charset="0"/>
              </a:rPr>
              <a:t>В басне высмеиваются пороки людей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768619" y="908720"/>
            <a:ext cx="2057222" cy="20572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829400" y="3546885"/>
            <a:ext cx="1987104" cy="2567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9388" y="4292600"/>
            <a:ext cx="662463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latin typeface="Calibri" pitchFamily="34" charset="0"/>
              </a:rPr>
              <a:t>Басня – один из древнейших литературных жанров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475" y="981075"/>
            <a:ext cx="8496300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Лев и Лисица</a:t>
            </a:r>
            <a:r>
              <a:rPr lang="ru-RU" sz="32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		</a:t>
            </a: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лесть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Волк и Ягнёнок</a:t>
            </a:r>
            <a:r>
              <a:rPr lang="ru-RU" sz="32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	</a:t>
            </a: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хитрость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Лисица и виноград</a:t>
            </a:r>
            <a:r>
              <a:rPr lang="ru-RU" sz="3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        </a:t>
            </a: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неблагодарность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Волк и Журавль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	          </a:t>
            </a: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кровожадность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Лисица и Ворона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		</a:t>
            </a: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трусость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3635375" y="1484313"/>
            <a:ext cx="2089150" cy="3673475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132138" y="1341438"/>
            <a:ext cx="2592387" cy="3671887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3492500" y="3243263"/>
            <a:ext cx="2016125" cy="97790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348038" y="2349500"/>
            <a:ext cx="2376487" cy="172720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3995738" y="2349500"/>
            <a:ext cx="1728787" cy="893763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Басни о лисе: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8313" y="1460500"/>
            <a:ext cx="5111750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«Ворона и лисица»,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«Лисица и виноград»,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«Волк и лисица»,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«Добрая лисица»,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«Лиса»,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«Лисица и осёл»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076056" y="1460344"/>
            <a:ext cx="3248025" cy="4705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Басни о волке: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750" y="1460500"/>
            <a:ext cx="5111750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«Волк и ягнёнок»,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«Волк на псарне»,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«Лев и волк»,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«Волк и мышонок»,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«Волк и Пастухи»,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«Волк и Журавль»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355976" y="2400364"/>
            <a:ext cx="4099737" cy="27420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TIONKEY" val="XDPJOD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376</Words>
  <Application>Microsoft Office PowerPoint</Application>
  <PresentationFormat>Экран (4:3)</PresentationFormat>
  <Paragraphs>146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Басни о лисе:</vt:lpstr>
      <vt:lpstr>Басни о волке:</vt:lpstr>
      <vt:lpstr>Басни об обезьяне:</vt:lpstr>
      <vt:lpstr>Басни о медведе: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Мир</dc:creator>
  <cp:lastModifiedBy>User Notebook</cp:lastModifiedBy>
  <cp:revision>20</cp:revision>
  <dcterms:created xsi:type="dcterms:W3CDTF">2012-11-28T16:28:08Z</dcterms:created>
  <dcterms:modified xsi:type="dcterms:W3CDTF">2014-10-19T11:55:48Z</dcterms:modified>
</cp:coreProperties>
</file>