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0E6A-2C80-40E5-BB2E-6CD1C1CE6801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8C81-FE48-49D3-A1AA-AFC65056DD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2485C-4509-457C-9068-EF14887DDB7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Колегаева О.В.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585A-30A1-46C7-9D0D-3C7D2E79C3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585A-30A1-46C7-9D0D-3C7D2E79C31E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Колегаева О.В.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11/14/2012</a:t>
            </a:r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Колегаева О.В.</a:t>
            </a: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hovoy.ru/novoriga/dubosekovo.htm" TargetMode="External"/><Relationship Id="rId7" Type="http://schemas.openxmlformats.org/officeDocument/2006/relationships/hyperlink" Target="http://waralbum.ru/18534/" TargetMode="External"/><Relationship Id="rId2" Type="http://schemas.openxmlformats.org/officeDocument/2006/relationships/hyperlink" Target="http://about-war.narod.ru/Moskv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ralbum.ru/tag/1942+&#1084;&#1086;&#1089;&#1082;&#1074;&#1072;+1942+1942/" TargetMode="External"/><Relationship Id="rId5" Type="http://schemas.openxmlformats.org/officeDocument/2006/relationships/hyperlink" Target="http://airaces.narod.ru/winter/talalih.htm" TargetMode="External"/><Relationship Id="rId4" Type="http://schemas.openxmlformats.org/officeDocument/2006/relationships/hyperlink" Target="http://www.peoples.ru/state/citizen/kosmodemianskay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8200" y="4572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Битва под Москвой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1(8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7975600" cy="44323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57199"/>
            <a:ext cx="3886201" cy="278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0999"/>
            <a:ext cx="4038600" cy="295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5200"/>
            <a:ext cx="3886200" cy="280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roitel1stvo-Moskovskoi-zony-oboron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5199"/>
            <a:ext cx="4038601" cy="279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68580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4136136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1800" b="1" dirty="0" smtClean="0"/>
              <a:t>Для уточнения фронтовой обстановки и оказания помощи штабам Западного и Резервного фронтов в создании новой группировки сил для отпора врагу в районы событий прибыли представители Государственного Комитета Обороны и Ставки В. М. Молотов, К. Е. Ворошилов и А. М. Василевский. Они направили на Можайскую линию из числа отходивших войск до пяти дивизий. Ставка приняла меры по переброске сил с других фронтов и из глубины страны. С Дальнего Востока к Москве спешили три стрелковые и две танковые дивизии.</a:t>
            </a:r>
            <a:endParaRPr lang="ru-RU" sz="1800" b="1" dirty="0"/>
          </a:p>
        </p:txBody>
      </p:sp>
      <p:pic>
        <p:nvPicPr>
          <p:cNvPr id="6" name="Содержимое 5" descr="0_4342c_e780721a_XL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1"/>
            <a:ext cx="4059238" cy="3884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33400" y="457200"/>
            <a:ext cx="8001000" cy="6096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000" b="1" dirty="0" smtClean="0"/>
              <a:t>10 октября Государственный Комитет Обороны объединил управление войск Западного и Резервного фронтов в одних руках. Их войска были включены в Западный фронт, во главе которого был поставлен Г. К. Жуков, командовавший до этого Ленинградским фронтом. Состоялось решение построить на непосредственных подступах к столице еще одну линию обороны – Московскую зону. Активные боевые действия советских войск в окружении оказали серьезное влияние на развитие событий. Они сковали в районе Вязьмы 28 немецко-фашистских дивизий, которые застряли здесь и не могли продолжать наступление на Москву.</a:t>
            </a:r>
            <a:endParaRPr lang="ru-RU" sz="3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81000" y="533400"/>
            <a:ext cx="4114800" cy="6324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100" b="1" dirty="0" smtClean="0"/>
              <a:t>К 10 октября развернулась ожесточенная борьба на фронте от верховьев Волги до Льгова. Враг захватил Сычевку, </a:t>
            </a:r>
            <a:r>
              <a:rPr lang="ru-RU" sz="3100" b="1" dirty="0" err="1" smtClean="0"/>
              <a:t>Гжатск</a:t>
            </a:r>
            <a:r>
              <a:rPr lang="ru-RU" sz="3100" b="1" dirty="0" smtClean="0"/>
              <a:t>, вышел на подступы к Калуге, вел бои в районе Брянска, у Мценска, на подступах к Понырям и Льгову. 14 октября враг ворвался в город Калинин. 17 октября Ставка создала здесь Калининский фронт под командованием генерала И. С. Конева.</a:t>
            </a:r>
            <a:endParaRPr lang="ru-RU" sz="3100" b="1" dirty="0"/>
          </a:p>
        </p:txBody>
      </p:sp>
      <p:pic>
        <p:nvPicPr>
          <p:cNvPr id="8" name="Содержимое 7" descr="0a30c298f8092a3cd2226262b2a5b347.jpe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800600" y="762000"/>
            <a:ext cx="3733800" cy="449103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81000"/>
            <a:ext cx="48768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  Сын крестьянина-бедняка, в партии с 1918 г., сорокачетырехлетний генерал Иван Степанович Конев к тому времени уже прошел большой путь воинской службы в рядах Советской Армии – от комиссара времен гражданской войны до командующего округом. Вступив в командование Калининским фронтом в тяжелые дни обороны Москвы, И. С. Конев на протяжении всех последующих лет войны бессменно находился во главе фронтов, действующих на главных участках борьбы с врагом. Сражения на Курской дуге, борьба за Днепр, наступление на Правобережной Украине и в западных ее областях, операции гигантского масштаба в Польше, под Берлином и Прагой – вот этапы боевого пути этого выдающегося полководца Советской Армии.</a:t>
            </a:r>
            <a:endParaRPr lang="ru-RU" sz="1800" b="1" dirty="0"/>
          </a:p>
        </p:txBody>
      </p:sp>
      <p:pic>
        <p:nvPicPr>
          <p:cNvPr id="5" name="Содержимое 4" descr="4.jpe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29200" y="762000"/>
            <a:ext cx="35433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04800"/>
            <a:ext cx="5257800" cy="655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900" b="1" dirty="0" smtClean="0"/>
              <a:t>Фашисты усилили налеты своей авиации на Москву, которые начались еще летом. Ночные бомбежки следовали одна за другой. Однако к городу прорывались лишь одиночные самолеты. На ближних подступах к Москве их встречала сплошная завеса огня зенитчиков, а на дальних - колонны бомбардировщиков рассеивались нашими отважными летчиками-истребителями. На весь мир прозвучало тогда имя летчика Виктора Талалихина. В ночном бою он таранил фашистский бомбардировщик. Это был первый в мире ночной таран. В. Талалихину было присвоено звание Героя Советского Союза. А всего на подступах к Москве летчики совершили 25 таранов. В воздух поднимались аэростаты, натягивавшие тросы и сети, препятствовавшие проникновению вражеских самолетов в воздушное пространство столицы.</a:t>
            </a:r>
            <a:endParaRPr lang="ru-RU" sz="2900" b="1" dirty="0"/>
          </a:p>
        </p:txBody>
      </p:sp>
      <p:pic>
        <p:nvPicPr>
          <p:cNvPr id="5" name="Содержимое 4" descr="5.jpe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410200" y="1143000"/>
            <a:ext cx="3241675" cy="441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В эти суровые дни усилия всей страны направлены на решение одной задачи - отстоять Москву. Ведь для миллионов советских людей и в годы радости, и в годы испытаний Москва была аккумулятором их энергии, их героизма, их любви к Родине.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Москва ощетинилась полосами противотанковых ежей. На улицах строились баррикады, подвалы домов превращались в огневые точки. Сотни тысяч москвичей строили на окраинах города глубокую противотанковую оборону, особенно мощную вдоль северных и южных границ города.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685800"/>
            <a:ext cx="50292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Две недели длилась передышка на фронте. За эти  отвоеванные в трудных сражениях недели советское правительство проделало колоссальную работу по подготовке населения Москвы к отражению вражеского нашествия. Призывы партии «Отстоим Москву!» вселяли в советских людей уверенность в будущую победу, наполняли их мужеством, укрепляли их волю в борьбе со злейшим врагом человечества – фашизмом.</a:t>
            </a:r>
            <a:endParaRPr lang="ru-RU" b="1" dirty="0"/>
          </a:p>
        </p:txBody>
      </p:sp>
      <p:pic>
        <p:nvPicPr>
          <p:cNvPr id="10" name="Содержимое 9" descr="0_7c3c5_57369334_XL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762000"/>
            <a:ext cx="3498056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57200"/>
            <a:ext cx="4800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6 ноября, как и в былые мирные дни, в Москве состоялось торжественное заседание, посвященное 24-ой годовщине Великой Октябрьской революции. Только проходило оно на этот раз не в Большом театре. А в подземном вестибюле станции метро «Маяковская». А на следующий день-7 ноября 1941 года – на Красной площади состоялся военный парад войск Московского гарнизона…</a:t>
            </a:r>
            <a:endParaRPr lang="ru-RU" b="1" dirty="0"/>
          </a:p>
        </p:txBody>
      </p:sp>
      <p:pic>
        <p:nvPicPr>
          <p:cNvPr id="5" name="Содержимое 4" descr="0006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724400" y="457200"/>
            <a:ext cx="3962400" cy="2947988"/>
          </a:xfrm>
          <a:ln>
            <a:solidFill>
              <a:schemeClr val="bg1"/>
            </a:solidFill>
          </a:ln>
        </p:spPr>
      </p:pic>
      <p:pic>
        <p:nvPicPr>
          <p:cNvPr id="6" name="Рисунок 5" descr="13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4038600" cy="28893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7848600" cy="5791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15 ноября гитлеровское командование снова повело свои войска в «последнее» наступление на Москву. Оно перегруппировало силы так, чтобы большинство танковых и механизированных дивизий находились теперь на флангах Центрального фронта и вело наступление на Москву с севера и юга, пытаясь охватить ее железными клещами.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    Началась решающая фаза Московской битвы.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    Советские бойцы и командиры, пехотинцы и артиллеристы, летчики и танкисты, кавалеристы и саперы проявляли чудеса храбрости. Подвиги совершали не отдельные бойцы, а целые взводы, роты, батальоны и дивизии.</a:t>
            </a:r>
            <a:endParaRPr lang="ru-RU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457200"/>
            <a:ext cx="8305800" cy="6400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   </a:t>
            </a:r>
            <a:r>
              <a:rPr lang="ru-RU" sz="2800" b="1" dirty="0" smtClean="0"/>
              <a:t>Среди крупнейших событий второй мировой войны великая битва под Москвой занимает особое место. Именно здесь, на подступах к столице первого в мире социалистического государства, хваленая гитлеровская армия, в течение двух лет легким маршем прошедшая многие европейские страны, потерпела первое серьезное поражение. Разгром фашистских войск под Москвой явился началом коренного поворота в ходе войны. Окончательно был похоронен гитлеровский план «блицкрига»; перед всем миром была развенчана фальшивая легенда о «непобедимости» гитлеровской армии.</a:t>
            </a:r>
            <a:endParaRPr lang="ru-RU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81000"/>
            <a:ext cx="4800600" cy="6096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28 пехотинцев из стрелковой дивизии генерала И. В. Панфилова у разъезда </a:t>
            </a:r>
            <a:r>
              <a:rPr lang="ru-RU" sz="2800" b="1" dirty="0" err="1" smtClean="0"/>
              <a:t>Дубосеково</a:t>
            </a:r>
            <a:r>
              <a:rPr lang="ru-RU" sz="2800" b="1" dirty="0" smtClean="0"/>
              <a:t> вступили в бой против 50 фашистских танков и не пропустили их к Москве. «Велика Россия, а отступать некуда – позади Москва!» – Эти слова политрука Василия </a:t>
            </a:r>
            <a:r>
              <a:rPr lang="ru-RU" sz="2800" b="1" dirty="0" err="1" smtClean="0"/>
              <a:t>Клочкова</a:t>
            </a:r>
            <a:r>
              <a:rPr lang="ru-RU" sz="2800" b="1" dirty="0" smtClean="0"/>
              <a:t> облетели весь фронт и стали крылатыми. Герои погибли, но не отступили.</a:t>
            </a:r>
            <a:endParaRPr lang="ru-RU" sz="2800" b="1" dirty="0"/>
          </a:p>
        </p:txBody>
      </p:sp>
      <p:pic>
        <p:nvPicPr>
          <p:cNvPr id="5" name="Содержимое 4" descr="6.jpe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15000" y="609600"/>
            <a:ext cx="2895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86200"/>
            <a:ext cx="3889756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77724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</a:t>
            </a:r>
            <a:r>
              <a:rPr lang="ru-RU" sz="1800" b="1" dirty="0" smtClean="0"/>
              <a:t>Артиллеристы в бою не отходили от своих орудий и продолжали вести огонь даже из поврежденных пушек.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Летчики смело вступали в бой с фашистскими асами. Они сражались один против трех, один против пяти и выходили из боя победителями. Расстреляв свой боеприпас они смело шли на таран и часто, сразив врага, ухитрялись чудом посадить свою машину, сохраняя ее для следующих боев.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Танкисты подбивали фашистские танки из засад, давили наступающую вражескую пехоту гусеницами своих машин, смело бросались на фашистские орудия и крушили их своей броней.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Кавалеристы прорывались через линию фронта глубоко в тыл врага и уничтожали там фашистские гарнизоны, перехватывали военные колонны войск, идущих к фронту, наводили панику в рядах гитлеровских солдат.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Связисты неустанно под огнем врага наводили и восстанавливали линии связи.</a:t>
            </a:r>
            <a:endParaRPr lang="ru-RU" sz="1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838200"/>
            <a:ext cx="4191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Смело действовали под Москвой в тылу врага партизаны Калининской области. Как раз в эти дни совершили свои бессмертные подвиги комсомольцы Зоя Космодемьянская, Саша Чекалин и сотни других.</a:t>
            </a:r>
            <a:endParaRPr lang="ru-RU" sz="2800" b="1" dirty="0"/>
          </a:p>
        </p:txBody>
      </p:sp>
      <p:pic>
        <p:nvPicPr>
          <p:cNvPr id="5" name="Содержимое 4" descr="0_2bb04_37c316aa_L.jpe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572000" y="838200"/>
            <a:ext cx="2312987" cy="3168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352800"/>
            <a:ext cx="2438400" cy="30189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77724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Кровопролитные, изнуряющие бои продолжались всю вторую половину ноября. Фашистским войскам удалось с севера прорваться к каналу Волга – Москва и переправиться через него в районе Яхромы. На юге они обошли непокоренную Тулу и прорвались на берега Оки в районе Каширы. Именно в эти критические дни из тыла подошли наши резервы.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Фашистское командование не увидело в ударах советских войск ничего особенного, не почувствовало, что уже начинается перелом в оперативной обстановке, что инициатива уходит от их войск и переходит на сторону Красной Армии.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77724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последние дни ноября, видя, что вступление в Москву задерживается, Гитлер приказал подтянуть к Красной Поляне дальнобойную артиллерию и начать обстрел советской столицы. В военном отношении это была пустая затея, а вот в пропагандистском… Тут можно было поиграть большую игру. И недаром в Красную Поляну Геббельс направил целую </a:t>
            </a:r>
            <a:r>
              <a:rPr lang="ru-RU" b="1" dirty="0" err="1" smtClean="0"/>
              <a:t>киноэкспедицию</a:t>
            </a:r>
            <a:r>
              <a:rPr lang="ru-RU" b="1" dirty="0" smtClean="0"/>
              <a:t> – снимать фильм об обстреле столицы СССР. Этот фильм правители фашистской Германии рассчитывали показать японцам, которые все еще проявляли нерешительность в отношении СССР.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Но затея с обстрелом, а следовательно, и с кинофильмом бесславно провалилась. Как провалилась и попытка овладеть Москвой.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533400"/>
            <a:ext cx="76200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И вот на фронте под Москвой к 4 – 5 декабря наступило затишье. Немецко-фашистские войска выдохлись, их наступление захлебнулось.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А советское командование только и ждало этого момента! Оно заранее, еще в ходе тяжелейших ноябрьских боев, разработало детальный план перехода наших войск в большое контрнаступление с целью полной ликвидации угрозы столице СССР. Соблюдая все меры предосторожности, в глубокой тайне от врага Ставка готовила это контрнаступление – формировала необходимые резервы, накапливала вооружение, боеприпасы, горючее, продовольствие, зимнее обмундирование для воинов.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533400"/>
            <a:ext cx="45720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Советское командование действовало энергично и решительно. Пока враг не перегруппировал свои силы для обороны, пока он еще не начал строить оборонительных сооружений, нужно идти в наступление. И войска получили приказ: «Вперед!».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Мощные удары советских войск явились настоящим сюрпризом для врага. Фашистское командование, было уверено, что у Советской Армии под Москвой нет сил для наступления, что она хотя и может наносить отдельные сильные удары, но перейти в общее наступление по всему фронту не в состоянии.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618163" y="533400"/>
            <a:ext cx="3525837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1264148554_tmp11b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944" y="609600"/>
            <a:ext cx="382013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can10001698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00400"/>
            <a:ext cx="2590800" cy="309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533400"/>
            <a:ext cx="76200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За первые пять дней наши войска, ведя тяжелые бои на всех направлениях, продвинулись вперед и освободили ряд городов и сел.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Освобождая все новые и новые населенные пункты, наши воины увидели, что принесли захватчики советским людям. Сожженные города и села, виселицы, разграбленные музеи, библиотеки, Дома культуры, взорванные памятники старины, зверская расправа с мирным населением, рабский труд – все это вызывало ненависть к фашизму, желание как можно скорее очистить от него советскую землю. Все это повышало наступательный порыв бойцов.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7772400" cy="609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Контрнаступление советских войск под Москвой переросло в общее наступление Красной Армии по всему советско-германскому фронту. Это было началом коренного поворота событий в ходе Великой Отечественной войны.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Разгром фашистских войск под Москвой стал решающим военно-политическим событием первого года Великой Отечественной войны. Одержав победу под Москвой, наши войска окончательно похоронили фашистский план «молниеносной войны» и развеяли миф о непобедимости германской армии. Провалились расчеты гитлеровцев на непрочность советского общественного и государственного строя, советского тыла.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В итоге гитлеровское командование вынуждено было перейти к стратегической обороне на всем советско-германском фронте.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3400" y="914400"/>
            <a:ext cx="76962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Презентацию выполнила </a:t>
            </a:r>
          </a:p>
          <a:p>
            <a:pPr algn="ctr">
              <a:buNone/>
            </a:pPr>
            <a:r>
              <a:rPr lang="ru-RU" sz="2000" b="1" dirty="0" smtClean="0"/>
              <a:t>учитель начальных классов </a:t>
            </a:r>
          </a:p>
          <a:p>
            <a:pPr algn="ctr">
              <a:buNone/>
            </a:pPr>
            <a:r>
              <a:rPr lang="ru-RU" sz="2000" b="1" dirty="0" smtClean="0"/>
              <a:t>ГБОУ СОШ № 276 города Москвы</a:t>
            </a:r>
          </a:p>
          <a:p>
            <a:pPr algn="ctr">
              <a:buNone/>
            </a:pPr>
            <a:r>
              <a:rPr lang="ru-RU" sz="2000" b="1" dirty="0" err="1" smtClean="0"/>
              <a:t>Колегаева</a:t>
            </a:r>
            <a:r>
              <a:rPr lang="ru-RU" sz="2000" b="1" dirty="0" smtClean="0"/>
              <a:t> Ольга Владимировна.</a:t>
            </a:r>
          </a:p>
          <a:p>
            <a:pPr algn="ctr">
              <a:buNone/>
            </a:pPr>
            <a:r>
              <a:rPr lang="ru-RU" sz="2000" b="1" dirty="0" smtClean="0"/>
              <a:t>Для презентации использованы материалы:</a:t>
            </a:r>
          </a:p>
          <a:p>
            <a:pPr algn="ctr">
              <a:buNone/>
            </a:pPr>
            <a:r>
              <a:rPr lang="en-US" sz="2000" b="1" dirty="0" smtClean="0">
                <a:hlinkClick r:id="rId2"/>
              </a:rPr>
              <a:t>http://about-war.narod.ru/Moskva.htm</a:t>
            </a:r>
            <a:endParaRPr lang="ru-RU" sz="2000" b="1" dirty="0" smtClean="0"/>
          </a:p>
          <a:p>
            <a:pPr algn="ctr">
              <a:buNone/>
            </a:pPr>
            <a:r>
              <a:rPr lang="en-US" sz="2000" b="1" dirty="0" smtClean="0">
                <a:hlinkClick r:id="rId3"/>
              </a:rPr>
              <a:t>http://www.mohovoy.ru/novoriga/dubosekovo.htm</a:t>
            </a:r>
            <a:endParaRPr lang="ru-RU" sz="2000" b="1" dirty="0" smtClean="0"/>
          </a:p>
          <a:p>
            <a:pPr algn="ctr">
              <a:buNone/>
            </a:pPr>
            <a:r>
              <a:rPr lang="en-US" sz="1800" b="1" dirty="0" smtClean="0">
                <a:hlinkClick r:id="rId4"/>
              </a:rPr>
              <a:t>http://www.peoples.ru/state/citizen/kosmodemianskaya/</a:t>
            </a:r>
            <a:endParaRPr lang="ru-RU" sz="1800" b="1" dirty="0" smtClean="0"/>
          </a:p>
          <a:p>
            <a:pPr algn="ctr">
              <a:buNone/>
            </a:pPr>
            <a:r>
              <a:rPr lang="en-US" sz="1800" b="1" dirty="0" smtClean="0">
                <a:hlinkClick r:id="rId5"/>
              </a:rPr>
              <a:t>http://airaces.narod.ru/winter/talalih.htm</a:t>
            </a:r>
            <a:endParaRPr lang="ru-RU" sz="1800" b="1" dirty="0" smtClean="0"/>
          </a:p>
          <a:p>
            <a:pPr algn="ctr">
              <a:buNone/>
            </a:pPr>
            <a:r>
              <a:rPr lang="en-US" sz="1800" b="1" dirty="0" smtClean="0">
                <a:hlinkClick r:id="rId6"/>
              </a:rPr>
              <a:t>http://waralbum.ru/tag/1942+</a:t>
            </a:r>
            <a:r>
              <a:rPr lang="ru-RU" sz="1800" b="1" dirty="0" smtClean="0">
                <a:hlinkClick r:id="rId6"/>
              </a:rPr>
              <a:t>москва+1942+1942/</a:t>
            </a:r>
            <a:endParaRPr lang="ru-RU" sz="1800" b="1" dirty="0" smtClean="0"/>
          </a:p>
          <a:p>
            <a:pPr algn="ctr">
              <a:buNone/>
            </a:pPr>
            <a:r>
              <a:rPr lang="en-US" sz="1800" b="1" dirty="0" smtClean="0">
                <a:hlinkClick r:id="rId7"/>
              </a:rPr>
              <a:t>http://waralbum.ru/18534/</a:t>
            </a: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609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Битва под Москвой состояла из трех этапов: стратегически оборонительная операция — с 30 сентября по 5 декабря 1941 года; наступательная операция — с 6 декабря 1941 года по 7 января 1942 года; Ржевско-Вяземская наступательная операция — с 8 января по 20 апреля 1942 года.</a:t>
            </a:r>
            <a:endParaRPr lang="ru-RU" sz="2800" b="1" dirty="0"/>
          </a:p>
        </p:txBody>
      </p:sp>
      <p:pic>
        <p:nvPicPr>
          <p:cNvPr id="8" name="Рисунок 7" descr="ka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33800"/>
            <a:ext cx="3027708" cy="255841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3000" b="1" dirty="0" smtClean="0"/>
              <a:t>Наступление на московском направлении нацисты готовили как «генеральное», решающее. Для сокрушительного удара по советским войскам, стоявшим на пути к Москве, фашистское командование сосредоточило в трех ударных группировках три полевые армии, три танковые группы и большое количество частей усиления – всего 77,5 дивизии (более 1 млн. человек), почти 14,5 тыс. орудий и минометов и 1700 танков. Поддержку сухопутных войск с воздуха осуществляли 2-й воздушный флот 8-й авиационный корпус, имевшие 950 боевых самолетов. Войсками командовали </a:t>
            </a:r>
            <a:r>
              <a:rPr lang="ru-RU" sz="3000" b="1" dirty="0" err="1" smtClean="0"/>
              <a:t>генерал-фельдмаршалы</a:t>
            </a:r>
            <a:r>
              <a:rPr lang="ru-RU" sz="3000" b="1" dirty="0" smtClean="0"/>
              <a:t> Бок, </a:t>
            </a:r>
            <a:r>
              <a:rPr lang="ru-RU" sz="3000" b="1" dirty="0" err="1" smtClean="0"/>
              <a:t>Клюге</a:t>
            </a:r>
            <a:r>
              <a:rPr lang="ru-RU" sz="3000" b="1" dirty="0" smtClean="0"/>
              <a:t>, генералы Штраус, Гудериан, Гот и др.</a:t>
            </a:r>
            <a:endParaRPr lang="ru-RU" sz="3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2b7d_ca04b538_XL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3810000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768047642e7e1c799b5e3a8892d_pr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"/>
            <a:ext cx="3865167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val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381000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_50cf6_e6728834_XL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886200"/>
            <a:ext cx="3886200" cy="2506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4800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    </a:t>
            </a:r>
            <a:r>
              <a:rPr lang="ru-RU" sz="2000" b="1" dirty="0" smtClean="0"/>
              <a:t>К концу сентября немецко-фашистская группа армий «Центр» закончила все приготовления для операции. Гитлер в обращении к войскам 2 октября заявил: «За три с половиной месяца созданы, наконец, предпосылки для того, чтобы посредством мощного удара сокрушить противника еще до наступления зимы. Вся подготовка, насколько это было в человеческих силах, закончена… Сегодня начинается последняя решающая битва этого года».</a:t>
            </a:r>
            <a:endParaRPr lang="ru-RU" sz="2000" b="1" dirty="0"/>
          </a:p>
        </p:txBody>
      </p:sp>
      <p:pic>
        <p:nvPicPr>
          <p:cNvPr id="4" name="Рисунок 3" descr="1178455656.04292_22324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371600"/>
            <a:ext cx="22352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81000"/>
            <a:ext cx="4572000" cy="6096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Мощной группировке врага советское командование могло противопоставить значительно меньшие силы и средства. Западный, Резервный и Брянский фронты, во главе которых стояли генерал И. С. Конев, маршал С. М. Буденный и генерал А. И. Еременко, имели 95 дивизий (около 850 тыс. человек), 780 танков, 545 самолетов и 6800 орудий и минометов.</a:t>
            </a:r>
            <a:endParaRPr lang="ru-RU" b="1" dirty="0"/>
          </a:p>
        </p:txBody>
      </p:sp>
      <p:pic>
        <p:nvPicPr>
          <p:cNvPr id="4" name="Рисунок 3" descr="4876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"/>
            <a:ext cx="386328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e111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81400"/>
            <a:ext cx="37719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2800" b="1" dirty="0" smtClean="0"/>
              <a:t>Первой операцию «Тайфун» начала южная ударная группировка противника. 30 сентября она нанесла удар по войскам Брянского фронта из района </a:t>
            </a:r>
            <a:r>
              <a:rPr lang="ru-RU" sz="2800" b="1" dirty="0" err="1" smtClean="0"/>
              <a:t>Шостка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Глухов</a:t>
            </a:r>
            <a:r>
              <a:rPr lang="ru-RU" sz="2800" b="1" dirty="0" smtClean="0"/>
              <a:t> в направлении на Орел и в обход Брянска с юго-востока. 2 октября перешли в наступление остальные две группировки из районов Духовщины и Рославля. Их удары были направлены по сходящимся направлениям на Вязьму с целью охвата главных сил Западного и Резервного фронтов. В первые дни наступление противника развивалось успешно. Ему удалось выйти на тылы 3-й и 13-й армий Брянского фронта, а западнее Вязьмы – окружить 19-ю и 20-ю армии Западного и 24-ю и 32-ю армии Резервного фронтов.</a:t>
            </a:r>
            <a:endParaRPr lang="ru-RU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3400" y="457200"/>
            <a:ext cx="76962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Глубокие прорывы танковых группировок врага, окружение ими значительных сил трех фронтов, незаконченность строительства рубежей и отсутствие войск на Можайской линии обороны – все это создало угрозу выхода противника к Москве.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В те грозные дни Центральный Комитет партии, Государственный Комитет Обороны и Ставка провели большую работу по мобилизации всех сил на организацию защиты столицы.</a:t>
            </a:r>
            <a:endParaRPr lang="ru-RU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2172</Words>
  <PresentationFormat>Экран (4:3)</PresentationFormat>
  <Paragraphs>72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Битва под Москвой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под Москвой</dc:title>
  <dc:creator>Ольга</dc:creator>
  <cp:lastModifiedBy>Ольга</cp:lastModifiedBy>
  <cp:revision>49</cp:revision>
  <dcterms:created xsi:type="dcterms:W3CDTF">2012-11-14T11:33:33Z</dcterms:created>
  <dcterms:modified xsi:type="dcterms:W3CDTF">2012-11-14T14:34:56Z</dcterms:modified>
</cp:coreProperties>
</file>