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6" r:id="rId7"/>
    <p:sldId id="261" r:id="rId8"/>
    <p:sldId id="262" r:id="rId9"/>
    <p:sldId id="263" r:id="rId10"/>
    <p:sldId id="264" r:id="rId11"/>
    <p:sldId id="265" r:id="rId12"/>
    <p:sldId id="277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500" autoAdjust="0"/>
  </p:normalViewPr>
  <p:slideViewPr>
    <p:cSldViewPr>
      <p:cViewPr varScale="1">
        <p:scale>
          <a:sx n="76" d="100"/>
          <a:sy n="76" d="100"/>
        </p:scale>
        <p:origin x="-99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25.03.2015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2"/>
            <a:ext cx="7772400" cy="4786346"/>
          </a:xfrm>
        </p:spPr>
        <p:txBody>
          <a:bodyPr>
            <a:noAutofit/>
          </a:bodyPr>
          <a:lstStyle/>
          <a:p>
            <a:r>
              <a:rPr lang="ru-RU" sz="5400" dirty="0" smtClean="0">
                <a:solidFill>
                  <a:srgbClr val="7030A0"/>
                </a:solidFill>
                <a:latin typeface="Monotype Corsiva" pitchFamily="66" charset="0"/>
              </a:rPr>
              <a:t>Особенности полоролевого развития мальчиков и девочек в ДОУ</a:t>
            </a:r>
            <a:endParaRPr lang="ru-RU" sz="5400" dirty="0">
              <a:solidFill>
                <a:srgbClr val="7030A0"/>
              </a:solidFill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857892"/>
            <a:ext cx="6400800" cy="642942"/>
          </a:xfrm>
        </p:spPr>
        <p:txBody>
          <a:bodyPr/>
          <a:lstStyle/>
          <a:p>
            <a:r>
              <a:rPr lang="ru-RU" dirty="0" smtClean="0">
                <a:solidFill>
                  <a:srgbClr val="7030A0"/>
                </a:solidFill>
                <a:latin typeface="Monotype Corsiva" pitchFamily="66" charset="0"/>
              </a:rPr>
              <a:t>Сазонтова Е.А.</a:t>
            </a:r>
            <a:endParaRPr lang="ru-RU" dirty="0">
              <a:solidFill>
                <a:srgbClr val="7030A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/>
          </a:bodyPr>
          <a:lstStyle/>
          <a:p>
            <a:r>
              <a:rPr lang="ru-RU" sz="6000" b="1" u="sng" dirty="0" smtClean="0">
                <a:solidFill>
                  <a:srgbClr val="FF0000"/>
                </a:solidFill>
                <a:latin typeface="Monotype Corsiva" pitchFamily="66" charset="0"/>
              </a:rPr>
              <a:t>Психологический портрет мальчиков и девочек</a:t>
            </a:r>
            <a:endParaRPr lang="ru-RU" sz="6000" dirty="0">
              <a:solidFill>
                <a:srgbClr val="FF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 fontScale="90000"/>
          </a:bodyPr>
          <a:lstStyle/>
          <a:p>
            <a:r>
              <a:rPr lang="en-US" sz="1600" dirty="0" smtClean="0"/>
              <a:t>	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3600" dirty="0" smtClean="0"/>
              <a:t> </a:t>
            </a:r>
            <a:r>
              <a:rPr lang="ru-RU" sz="4000" dirty="0" smtClean="0"/>
              <a:t>В центре внимания девочки с раннего возраста находится человек, взаимоотношения между людьми, предметы потребления (одежда, утварь), чаще привлекают домашние дела, ее пространство территориально мало, но   тщательно до мелочей продуманно и отражено в сознании. </a:t>
            </a:r>
            <a:br>
              <a:rPr lang="ru-RU" sz="4000" dirty="0" smtClean="0"/>
            </a:br>
            <a:r>
              <a:rPr lang="en-US" sz="4000" dirty="0" smtClean="0"/>
              <a:t>	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	</a:t>
            </a:r>
            <a:r>
              <a:rPr lang="ru-RU" sz="3600" dirty="0" smtClean="0"/>
              <a:t> </a:t>
            </a:r>
            <a:br>
              <a:rPr lang="ru-RU" sz="3600" dirty="0" smtClean="0"/>
            </a:br>
            <a:r>
              <a:rPr lang="en-US" sz="3600" dirty="0" smtClean="0"/>
              <a:t>	</a:t>
            </a:r>
            <a:endParaRPr lang="ru-RU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Сфера интересов мальчиков  связана с их высокой двигательной и познавательной активностью, потребностью в преобразовательной деятельности. Многие детали из непосредственного окружения ускользают от внимания мальчиков и не достаточно отражены в их сознании, поэтому в быту они беспечны, меньше уделяют внимания домашним делам, хуже приучаются к самообслуживанию.</a:t>
            </a:r>
            <a:endParaRPr lang="ru-RU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20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dirty="0" smtClean="0"/>
              <a:t>	</a:t>
            </a:r>
            <a:r>
              <a:rPr lang="ru-RU" sz="2800" dirty="0" smtClean="0"/>
              <a:t>- Девочки больше склонны к попечительской деятельности: ухаживать, </a:t>
            </a:r>
            <a:r>
              <a:rPr lang="ru-RU" sz="2800" dirty="0" smtClean="0"/>
              <a:t>нянчить, </a:t>
            </a:r>
            <a:r>
              <a:rPr lang="ru-RU" sz="2800" dirty="0" smtClean="0"/>
              <a:t>проявлять заботу.</a:t>
            </a:r>
            <a:br>
              <a:rPr lang="ru-RU" sz="2800" dirty="0" smtClean="0"/>
            </a:br>
            <a:r>
              <a:rPr lang="en-US" sz="2800" dirty="0" smtClean="0"/>
              <a:t>	</a:t>
            </a:r>
            <a:br>
              <a:rPr lang="en-US" sz="2800" dirty="0" smtClean="0"/>
            </a:br>
            <a:r>
              <a:rPr lang="en-US" sz="2800" dirty="0" smtClean="0"/>
              <a:t>	</a:t>
            </a:r>
            <a:r>
              <a:rPr lang="ru-RU" sz="2800" dirty="0" smtClean="0"/>
              <a:t>- Мальчики не склонны опекать, обучать и наставлять младших, в особенности сестер и девочек вообще</a:t>
            </a:r>
            <a:br>
              <a:rPr lang="ru-RU" sz="2800" dirty="0" smtClean="0"/>
            </a:br>
            <a:r>
              <a:rPr lang="en-US" sz="2800" dirty="0" smtClean="0"/>
              <a:t>	</a:t>
            </a:r>
            <a:br>
              <a:rPr lang="en-US" sz="2800" dirty="0" smtClean="0"/>
            </a:br>
            <a:r>
              <a:rPr lang="en-US" sz="2800" dirty="0" smtClean="0"/>
              <a:t>	</a:t>
            </a:r>
            <a:r>
              <a:rPr lang="ru-RU" sz="2800" dirty="0" smtClean="0"/>
              <a:t>- Игры девочек чаще опираются на ближнее зрение: дети раскладывают свои «богатства» - кукол, украшения  и играют в ограниченном пространстве, в уголке.</a:t>
            </a:r>
            <a:br>
              <a:rPr lang="ru-RU" sz="2800" dirty="0" smtClean="0"/>
            </a:br>
            <a:r>
              <a:rPr lang="en-US" sz="2800" dirty="0" smtClean="0"/>
              <a:t>	</a:t>
            </a:r>
            <a:br>
              <a:rPr lang="en-US" sz="2800" dirty="0" smtClean="0"/>
            </a:br>
            <a:r>
              <a:rPr lang="en-US" sz="2800" dirty="0" smtClean="0"/>
              <a:t>	</a:t>
            </a:r>
            <a:r>
              <a:rPr lang="ru-RU" sz="2800" dirty="0" smtClean="0"/>
              <a:t>- Игры мальчиков чаще опираются на дальнее зрение, для полноценного развития мальчикам требуется большее пространство, чем девочкам, если горизонтальной плоскости не хватает они осваивают вертикальную - лазают по лестницам и др.</a:t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	</a:t>
            </a:r>
            <a:r>
              <a:rPr lang="ru-RU" sz="2800" dirty="0" smtClean="0"/>
              <a:t>Девочки лучше чувствуют и понимают назначение вещи, ее пользы в быту.</a:t>
            </a:r>
            <a:br>
              <a:rPr lang="ru-RU" sz="2800" dirty="0" smtClean="0"/>
            </a:br>
            <a:r>
              <a:rPr lang="en-US" sz="2800" dirty="0" smtClean="0"/>
              <a:t>	</a:t>
            </a:r>
            <a:r>
              <a:rPr lang="ru-RU" sz="2800" dirty="0" smtClean="0"/>
              <a:t>У мальчиков отчетливо выражена склонность к преобразующей и конструктивной деятельности.</a:t>
            </a:r>
            <a:br>
              <a:rPr lang="ru-RU" sz="2800" dirty="0" smtClean="0"/>
            </a:br>
            <a:r>
              <a:rPr lang="en-US" sz="2800" dirty="0" smtClean="0"/>
              <a:t>	</a:t>
            </a:r>
            <a:r>
              <a:rPr lang="ru-RU" sz="2800" dirty="0" smtClean="0"/>
              <a:t>Сломанную игрушку девочка просто отбрасывает в сторону как негодную вещь, так как использует игрушки как правило по назначению.</a:t>
            </a:r>
            <a:br>
              <a:rPr lang="ru-RU" sz="2800" dirty="0" smtClean="0"/>
            </a:br>
            <a:r>
              <a:rPr lang="en-US" sz="2800" dirty="0" smtClean="0"/>
              <a:t>	</a:t>
            </a:r>
            <a:r>
              <a:rPr lang="ru-RU" sz="2800" dirty="0" smtClean="0"/>
              <a:t>Мальчики лучше понимают и больше интересуются устройством вещей, они могут приспосабливать игрушку для различных целей, находя ей неожиданные применения</a:t>
            </a:r>
            <a:br>
              <a:rPr lang="ru-RU" sz="2800" dirty="0" smtClean="0"/>
            </a:br>
            <a:r>
              <a:rPr lang="en-US" sz="2800" dirty="0" smtClean="0"/>
              <a:t>	</a:t>
            </a:r>
            <a:endParaRPr lang="ru-RU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	</a:t>
            </a:r>
            <a:r>
              <a:rPr lang="ru-RU" sz="3600" dirty="0" smtClean="0"/>
              <a:t>В конструктивных играх  девочки чаще действуют по образцу, который чаще всего служит ограничением их творческой свободы</a:t>
            </a:r>
            <a:br>
              <a:rPr lang="ru-RU" sz="3600" dirty="0" smtClean="0"/>
            </a:br>
            <a:r>
              <a:rPr lang="en-US" sz="3600" dirty="0" smtClean="0"/>
              <a:t>	</a:t>
            </a:r>
            <a:br>
              <a:rPr lang="en-US" sz="3600" dirty="0" smtClean="0"/>
            </a:br>
            <a:r>
              <a:rPr lang="en-US" sz="3600" dirty="0" smtClean="0"/>
              <a:t>	</a:t>
            </a:r>
            <a:r>
              <a:rPr lang="ru-RU" sz="3600" dirty="0" smtClean="0"/>
              <a:t>В конструктивных играх мальчики проявляют больше изобретательности. Чаще встречаются различные свободные конструкции и проекты</a:t>
            </a:r>
            <a:br>
              <a:rPr lang="ru-RU" sz="3600" dirty="0" smtClean="0"/>
            </a:br>
            <a:endParaRPr lang="ru-RU" sz="3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/>
              <a:t>	</a:t>
            </a:r>
            <a:r>
              <a:rPr lang="ru-RU" sz="2800" dirty="0" smtClean="0"/>
              <a:t>Нравственные понятия у девочек формируются несколько раньше, они более конформны, более чувствительны к межличностным отношениям. Девочки весьма себялюбивы и обидчивы, чувствительны к критике. Проявляют больший  интерес к своей внешности</a:t>
            </a:r>
            <a:br>
              <a:rPr lang="ru-RU" sz="2800" dirty="0" smtClean="0"/>
            </a:br>
            <a:r>
              <a:rPr lang="en-US" sz="2800" dirty="0" smtClean="0"/>
              <a:t>	</a:t>
            </a:r>
            <a:r>
              <a:rPr lang="ru-RU" sz="2800" dirty="0" smtClean="0"/>
              <a:t>Мальчики менее склонны придерживаться установленных рамок и границ,  чаще их переступают, причем не из сознательного стремления нарушить запрет или не уважения к старшим, а из свойственной представлениям мужского пола склонности к активной деятельности.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/>
              <a:t>	</a:t>
            </a:r>
            <a:r>
              <a:rPr lang="ru-RU" sz="2800" dirty="0" smtClean="0"/>
              <a:t>Девочки чаще склонны апеллировать к взрослым, жаловаться на мальчиков</a:t>
            </a:r>
            <a:br>
              <a:rPr lang="ru-RU" sz="2800" dirty="0" smtClean="0"/>
            </a:br>
            <a:r>
              <a:rPr lang="en-US" sz="2800" dirty="0" smtClean="0"/>
              <a:t>	</a:t>
            </a:r>
            <a:r>
              <a:rPr lang="ru-RU" sz="2800" dirty="0" smtClean="0"/>
              <a:t>Мальчики реже жалуются</a:t>
            </a:r>
            <a:br>
              <a:rPr lang="ru-RU" sz="2800" dirty="0" smtClean="0"/>
            </a:br>
            <a:r>
              <a:rPr lang="en-US" sz="2800" dirty="0" smtClean="0"/>
              <a:t>	</a:t>
            </a:r>
            <a:r>
              <a:rPr lang="ru-RU" sz="2800" dirty="0" smtClean="0"/>
              <a:t>Девочки склонны верить авторитетам, они более исполнительны, им достаточно внушить, что «так надо»</a:t>
            </a:r>
            <a:br>
              <a:rPr lang="ru-RU" sz="2800" dirty="0" smtClean="0"/>
            </a:br>
            <a:r>
              <a:rPr lang="en-US" sz="2800" dirty="0" smtClean="0"/>
              <a:t>	</a:t>
            </a:r>
            <a:r>
              <a:rPr lang="ru-RU" sz="2800" dirty="0" smtClean="0"/>
              <a:t>Для мальчиков преклонение перед авторитетом менее характерно, они должны сами убедиться в необходимости определенных действий</a:t>
            </a:r>
            <a:br>
              <a:rPr lang="ru-RU" sz="2800" dirty="0" smtClean="0"/>
            </a:br>
            <a:r>
              <a:rPr lang="en-US" sz="2800" dirty="0" smtClean="0"/>
              <a:t>	</a:t>
            </a:r>
            <a:r>
              <a:rPr lang="ru-RU" sz="2800" dirty="0" smtClean="0"/>
              <a:t>Период включения в деятельность на занятиях у девочек короче, чем у мальчиков.</a:t>
            </a:r>
            <a:br>
              <a:rPr lang="ru-RU" sz="2800" dirty="0" smtClean="0"/>
            </a:br>
            <a:r>
              <a:rPr lang="en-US" sz="2800" dirty="0" smtClean="0"/>
              <a:t>	`</a:t>
            </a:r>
            <a:r>
              <a:rPr lang="ru-RU" sz="2800" dirty="0" smtClean="0"/>
              <a:t>Мальчики «раскачиваются» дольше, они более подвижны и непоседливы, смелее ведут себя на занятиях.</a:t>
            </a:r>
            <a:endParaRPr lang="ru-RU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40444"/>
          </a:xfrm>
        </p:spPr>
        <p:txBody>
          <a:bodyPr>
            <a:norm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3200" dirty="0" smtClean="0"/>
              <a:t>Девочки настороженно относятся к незнакомой обстановке, быстрее теряются, с трудом находят себе занятия. Отправляясь куда-либо, они имеют определенную цель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Мальчики легче ориентируются в непривычной обстановке и воспринимают ее положительно, быстро находя себе занятие. В свободное время виды деятельности более разнообразны, но менее организованы</a:t>
            </a:r>
            <a:br>
              <a:rPr lang="ru-RU" sz="3200" dirty="0" smtClean="0"/>
            </a:br>
            <a:endParaRPr lang="ru-RU" sz="3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Девочки более внушаемы, менее решительны в действиях. Девочки менее точно передают события, происшествия, порой не в состоянии отделить объективный ход событий от собственных переживаний в этот момент.</a:t>
            </a:r>
            <a:br>
              <a:rPr lang="ru-RU" sz="2800" dirty="0" smtClean="0"/>
            </a:br>
            <a:r>
              <a:rPr lang="ru-RU" sz="2800" dirty="0" smtClean="0"/>
              <a:t>У мальчиков раньше развивается способность вычленять главное. Ум мальчиков более склонен к обобщениям, менее конкретен, мальчики лучше выполняют поисковую деятельность, предлагают новые идеи, нестандартные решения, но качество исполнения, аккуратность или точность оформления часто «страдают»</a:t>
            </a:r>
            <a:endParaRPr lang="ru-RU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47000" b="-4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Monotype Corsiva" pitchFamily="66" charset="0"/>
              </a:rPr>
              <a:t>Принято выделять три этапа полового развития человека:</a:t>
            </a:r>
            <a:br>
              <a:rPr lang="ru-RU" dirty="0" smtClean="0">
                <a:solidFill>
                  <a:srgbClr val="002060"/>
                </a:solidFill>
                <a:latin typeface="Monotype Corsiva" pitchFamily="66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Monotype Corsiva" pitchFamily="66" charset="0"/>
              </a:rPr>
              <a:t>1 Этап </a:t>
            </a:r>
            <a:r>
              <a:rPr lang="ru-RU" dirty="0" smtClean="0">
                <a:solidFill>
                  <a:srgbClr val="002060"/>
                </a:solidFill>
                <a:latin typeface="Monotype Corsiva" pitchFamily="66" charset="0"/>
              </a:rPr>
              <a:t>– формирование полового самосознания (от рождения до 6 лет)</a:t>
            </a:r>
            <a:br>
              <a:rPr lang="ru-RU" dirty="0" smtClean="0">
                <a:solidFill>
                  <a:srgbClr val="002060"/>
                </a:solidFill>
                <a:latin typeface="Monotype Corsiva" pitchFamily="66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Monotype Corsiva" pitchFamily="66" charset="0"/>
              </a:rPr>
              <a:t>2 Этап </a:t>
            </a:r>
            <a:r>
              <a:rPr lang="ru-RU" dirty="0" smtClean="0">
                <a:solidFill>
                  <a:srgbClr val="002060"/>
                </a:solidFill>
                <a:latin typeface="Monotype Corsiva" pitchFamily="66" charset="0"/>
              </a:rPr>
              <a:t>– усвоение половой роли (от 5-6 до 13 лет)</a:t>
            </a:r>
            <a:br>
              <a:rPr lang="ru-RU" dirty="0" smtClean="0">
                <a:solidFill>
                  <a:srgbClr val="002060"/>
                </a:solidFill>
                <a:latin typeface="Monotype Corsiva" pitchFamily="66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Monotype Corsiva" pitchFamily="66" charset="0"/>
              </a:rPr>
              <a:t>3 Этап </a:t>
            </a:r>
            <a:r>
              <a:rPr lang="ru-RU" dirty="0" smtClean="0">
                <a:solidFill>
                  <a:srgbClr val="002060"/>
                </a:solidFill>
                <a:latin typeface="Monotype Corsiva" pitchFamily="66" charset="0"/>
              </a:rPr>
              <a:t>– формирование психосексуальных ориентаций (от 13 до 18 лет)</a:t>
            </a:r>
            <a:br>
              <a:rPr lang="ru-RU" dirty="0" smtClean="0">
                <a:solidFill>
                  <a:srgbClr val="002060"/>
                </a:solidFill>
                <a:latin typeface="Monotype Corsiva" pitchFamily="66" charset="0"/>
              </a:rPr>
            </a:br>
            <a:endParaRPr lang="ru-RU" dirty="0">
              <a:solidFill>
                <a:srgbClr val="00206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Следовательно, основная задача воспитателей – формирование андрогинной личности, в которой разумно сочетаются маскулинные и феминные черты. Андрогинная личность имеет богатый набор способов полоролевого поведения и гибко использует его в зависимости от изменяющихся социальных ситуаций.</a:t>
            </a:r>
            <a:r>
              <a:rPr lang="ru-RU" sz="3600" dirty="0" smtClean="0">
                <a:latin typeface="Monotype Corsiva" pitchFamily="66" charset="0"/>
              </a:rPr>
              <a:t/>
            </a:r>
            <a:br>
              <a:rPr lang="ru-RU" sz="3600" dirty="0" smtClean="0">
                <a:latin typeface="Monotype Corsiva" pitchFamily="66" charset="0"/>
              </a:rPr>
            </a:br>
            <a:endParaRPr lang="ru-RU" sz="3600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/>
          <a:lstStyle/>
          <a:p>
            <a:r>
              <a:rPr lang="ru-RU" dirty="0" smtClean="0">
                <a:latin typeface="Monotype Corsiva" pitchFamily="66" charset="0"/>
              </a:rPr>
              <a:t>Знание психологических особенностей очень важна для воспитателей, и должно расцениваться как положительно профессиональное качество людей, занимающихся воспитанием детей.</a:t>
            </a:r>
            <a:br>
              <a:rPr lang="ru-RU" dirty="0" smtClean="0">
                <a:latin typeface="Monotype Corsiva" pitchFamily="66" charset="0"/>
              </a:rPr>
            </a:br>
            <a:endParaRPr lang="ru-RU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>
            <a:normAutofit/>
          </a:bodyPr>
          <a:lstStyle/>
          <a:p>
            <a:r>
              <a:rPr lang="ru-RU" sz="6600" dirty="0" smtClean="0">
                <a:solidFill>
                  <a:srgbClr val="002060"/>
                </a:solidFill>
                <a:latin typeface="Monotype Corsiva" pitchFamily="66" charset="0"/>
              </a:rPr>
              <a:t>Спасибо за внимание!</a:t>
            </a:r>
            <a:endParaRPr lang="ru-RU" sz="6600" dirty="0">
              <a:solidFill>
                <a:srgbClr val="00206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20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По мнению А.Г.Хрипковой и Д.В.Колесова, знание собственной половой принадлежности в полной мере развивается у ребенка к трем годам, в процессе осознания своего «Я», важную роль при этом играет непреднамеренное обучение – например, мама и другие люди в обращении к ребенку постоянно подчеркивают: «Ты – мальчик» или «Ты – девочка»</a:t>
            </a:r>
            <a:br>
              <a:rPr lang="ru-RU" sz="3600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</a:br>
            <a:endParaRPr lang="ru-RU" sz="3600" dirty="0">
              <a:solidFill>
                <a:schemeClr val="tx2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40444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Дети в среднем и старшем дошкольном возрасте  безошибочно определяют свой пол, могут подробно рассказать об отличительных признаках мальчиков и девочек: «Девочки носят платья, у них косички и заколки, они любят кукол, а мальчики ходят в штанах, играют с машинками любят пистолеты, у них короткие волосы»</a:t>
            </a:r>
            <a:b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</a:b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В 6-7 лет ребенок окончательно осознает необратимость половой принадлежности </a:t>
            </a:r>
            <a:b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</a:br>
            <a:endParaRPr lang="ru-RU" sz="3200" dirty="0">
              <a:solidFill>
                <a:schemeClr val="accent1">
                  <a:lumMod val="50000"/>
                </a:schemeClr>
              </a:solidFill>
              <a:latin typeface="Candara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20"/>
          </a:xfrm>
        </p:spPr>
        <p:txBody>
          <a:bodyPr>
            <a:normAutofit fontScale="90000"/>
          </a:bodyPr>
          <a:lstStyle/>
          <a:p>
            <a:r>
              <a:rPr lang="ru-RU" sz="2800" b="1" u="sng" dirty="0" smtClean="0"/>
              <a:t>Мальчики</a:t>
            </a:r>
            <a:r>
              <a:rPr lang="ru-RU" sz="2800" dirty="0" smtClean="0"/>
              <a:t> традиционно  проводящие больше времени с матерью, в будущем станут перед необходимостью изменения первоначально женской идентичности на мужскую. При решении этой задачи мальчик сталкивается с рядом трудностей:</a:t>
            </a:r>
            <a:br>
              <a:rPr lang="ru-RU" sz="2800" dirty="0" smtClean="0"/>
            </a:br>
            <a:r>
              <a:rPr lang="ru-RU" sz="2800" dirty="0" smtClean="0"/>
              <a:t>-  Большинство окружающих его людей (воспитатели, учителя, врачи) женщины, в итоге он гораздо меньше знает о поведении, соответствующем мужской половой роли.</a:t>
            </a:r>
            <a:br>
              <a:rPr lang="ru-RU" sz="2800" dirty="0" smtClean="0"/>
            </a:br>
            <a:r>
              <a:rPr lang="ru-RU" sz="2800" dirty="0" smtClean="0"/>
              <a:t>- Мальчик испытывает сильное давление со стороны социума при формировании у него полоспецифического поведения, стереотипы мужского поведения оказываются более узкими и категоричными.</a:t>
            </a:r>
            <a:endParaRPr lang="ru-R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- Возможность проявлять свои маскулинные качества (настойчивость, самостоятельность, двигательную активность и др.) у мальчиков ограничена, поскольку взрослые относятся к подобным проявлениям как к источнику беспокойства. </a:t>
            </a:r>
            <a:br>
              <a:rPr lang="ru-RU" sz="3200" dirty="0" smtClean="0"/>
            </a:br>
            <a:r>
              <a:rPr lang="ru-RU" sz="3200" dirty="0" smtClean="0"/>
              <a:t>- Мальчикам часто говорят «Как тебе не стыдно плакать?», «Нельзя драться», «Не будь девчонкой!» и т.д,, при этом мужские ролевые модели поведения, в том числе способы реакции на обиду, не предлагаются.</a:t>
            </a:r>
            <a:endParaRPr lang="ru-RU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В результате ребенок оказывается в ситуации, когда от него требуются делать что-то, что для него недостаточно ясно, по причинам, которых он не понимает в силу возраста. И лишь к началу подросткового возраста мальчику удается завершить свою идентификацию и уйти от давления «женского» мира.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>
            <a:normAutofit/>
          </a:bodyPr>
          <a:lstStyle/>
          <a:p>
            <a:r>
              <a:rPr lang="ru-RU" sz="3600" b="1" u="sng" dirty="0" smtClean="0"/>
              <a:t>Девочки</a:t>
            </a:r>
            <a:r>
              <a:rPr lang="ru-RU" sz="3600" dirty="0" smtClean="0"/>
              <a:t>- с раннего детства наблюдают соответствующую своему полу ролевую модель. В дальнейшем им не придется отказываться от первичной идентификации с матерью, а окружающие женщины (воспитатели, учителя, врачи и др.) только помогают им сформировать адекватный образ себя как женщины.</a:t>
            </a:r>
            <a:br>
              <a:rPr lang="ru-RU" sz="3600" dirty="0" smtClean="0"/>
            </a:br>
            <a:r>
              <a:rPr lang="ru-RU" sz="3600" dirty="0" smtClean="0"/>
              <a:t> </a:t>
            </a:r>
            <a:br>
              <a:rPr lang="ru-RU" sz="3600" dirty="0" smtClean="0"/>
            </a:br>
            <a:endParaRPr lang="ru-RU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Monotype Corsiva" pitchFamily="66" charset="0"/>
              </a:rPr>
              <a:t/>
            </a:r>
            <a:br>
              <a:rPr lang="ru-RU" dirty="0" smtClean="0">
                <a:latin typeface="Monotype Corsiva" pitchFamily="66" charset="0"/>
              </a:rPr>
            </a:br>
            <a:r>
              <a:rPr lang="ru-RU" dirty="0" smtClean="0">
                <a:solidFill>
                  <a:srgbClr val="C00000"/>
                </a:solidFill>
                <a:latin typeface="Monotype Corsiva" pitchFamily="66" charset="0"/>
              </a:rPr>
              <a:t>Становление </a:t>
            </a:r>
            <a:r>
              <a:rPr lang="ru-RU" dirty="0" smtClean="0">
                <a:solidFill>
                  <a:srgbClr val="C00000"/>
                </a:solidFill>
                <a:latin typeface="Monotype Corsiva" pitchFamily="66" charset="0"/>
              </a:rPr>
              <a:t>позитивной полоролевой идентичности у детей возможно в том случае, если педагог (воспитатель) учитывает психологические особенности детей разного пола.</a:t>
            </a:r>
            <a:br>
              <a:rPr lang="ru-RU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ru-RU" dirty="0" smtClean="0">
                <a:solidFill>
                  <a:srgbClr val="C00000"/>
                </a:solidFill>
                <a:latin typeface="Monotype Corsiva" pitchFamily="66" charset="0"/>
              </a:rPr>
              <a:t> </a:t>
            </a:r>
            <a:r>
              <a:rPr lang="ru-RU" dirty="0" smtClean="0">
                <a:latin typeface="Monotype Corsiva" pitchFamily="66" charset="0"/>
              </a:rPr>
              <a:t/>
            </a:r>
            <a:br>
              <a:rPr lang="ru-RU" dirty="0" smtClean="0">
                <a:latin typeface="Monotype Corsiva" pitchFamily="66" charset="0"/>
              </a:rPr>
            </a:br>
            <a:endParaRPr lang="ru-RU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440</Words>
  <Application>Microsoft Office PowerPoint</Application>
  <PresentationFormat>Экран (4:3)</PresentationFormat>
  <Paragraphs>23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Особенности полоролевого развития мальчиков и девочек в ДОУ</vt:lpstr>
      <vt:lpstr>Принято выделять три этапа полового развития человека: 1 Этап – формирование полового самосознания (от рождения до 6 лет) 2 Этап – усвоение половой роли (от 5-6 до 13 лет) 3 Этап – формирование психосексуальных ориентаций (от 13 до 18 лет) </vt:lpstr>
      <vt:lpstr>По мнению А.Г.Хрипковой и Д.В.Колесова, знание собственной половой принадлежности в полной мере развивается у ребенка к трем годам, в процессе осознания своего «Я», важную роль при этом играет непреднамеренное обучение – например, мама и другие люди в обращении к ребенку постоянно подчеркивают: «Ты – мальчик» или «Ты – девочка» </vt:lpstr>
      <vt:lpstr>Дети в среднем и старшем дошкольном возрасте  безошибочно определяют свой пол, могут подробно рассказать об отличительных признаках мальчиков и девочек: «Девочки носят платья, у них косички и заколки, они любят кукол, а мальчики ходят в штанах, играют с машинками любят пистолеты, у них короткие волосы» В 6-7 лет ребенок окончательно осознает необратимость половой принадлежности  </vt:lpstr>
      <vt:lpstr>Мальчики традиционно  проводящие больше времени с матерью, в будущем станут перед необходимостью изменения первоначально женской идентичности на мужскую. При решении этой задачи мальчик сталкивается с рядом трудностей: -  Большинство окружающих его людей (воспитатели, учителя, врачи) женщины, в итоге он гораздо меньше знает о поведении, соответствующем мужской половой роли. - Мальчик испытывает сильное давление со стороны социума при формировании у него полоспецифического поведения, стереотипы мужского поведения оказываются более узкими и категоричными.</vt:lpstr>
      <vt:lpstr>- Возможность проявлять свои маскулинные качества (настойчивость, самостоятельность, двигательную активность и др.) у мальчиков ограничена, поскольку взрослые относятся к подобным проявлениям как к источнику беспокойства.  - Мальчикам часто говорят «Как тебе не стыдно плакать?», «Нельзя драться», «Не будь девчонкой!» и т.д,, при этом мужские ролевые модели поведения, в том числе способы реакции на обиду, не предлагаются.</vt:lpstr>
      <vt:lpstr>В результате ребенок оказывается в ситуации, когда от него требуются делать что-то, что для него недостаточно ясно, по причинам, которых он не понимает в силу возраста. И лишь к началу подросткового возраста мальчику удается завершить свою идентификацию и уйти от давления «женского» мира. </vt:lpstr>
      <vt:lpstr>Девочки- с раннего детства наблюдают соответствующую своему полу ролевую модель. В дальнейшем им не придется отказываться от первичной идентификации с матерью, а окружающие женщины (воспитатели, учителя, врачи и др.) только помогают им сформировать адекватный образ себя как женщины.   </vt:lpstr>
      <vt:lpstr> Становление позитивной полоролевой идентичности у детей возможно в том случае, если педагог (воспитатель) учитывает психологические особенности детей разного пола.   </vt:lpstr>
      <vt:lpstr>Психологический портрет мальчиков и девочек</vt:lpstr>
      <vt:lpstr>       В центре внимания девочки с раннего возраста находится человек, взаимоотношения между людьми, предметы потребления (одежда, утварь), чаще привлекают домашние дела, ее пространство территориально мало, но   тщательно до мелочей продуманно и отражено в сознании.        </vt:lpstr>
      <vt:lpstr>Сфера интересов мальчиков  связана с их высокой двигательной и познавательной активностью, потребностью в преобразовательной деятельности. Многие детали из непосредственного окружения ускользают от внимания мальчиков и не достаточно отражены в их сознании, поэтому в быту они беспечны, меньше уделяют внимания домашним делам, хуже приучаются к самообслуживанию.</vt:lpstr>
      <vt:lpstr> - Девочки больше склонны к попечительской деятельности: ухаживать, нянчить, проявлять заботу.    - Мальчики не склонны опекать, обучать и наставлять младших, в особенности сестер и девочек вообще    - Игры девочек чаще опираются на ближнее зрение: дети раскладывают свои «богатства» - кукол, украшения  и играют в ограниченном пространстве, в уголке.    - Игры мальчиков чаще опираются на дальнее зрение, для полноценного развития мальчикам требуется большее пространство, чем девочкам, если горизонтальной плоскости не хватает они осваивают вертикальную - лазают по лестницам и др. </vt:lpstr>
      <vt:lpstr> Девочки лучше чувствуют и понимают назначение вещи, ее пользы в быту.  У мальчиков отчетливо выражена склонность к преобразующей и конструктивной деятельности.  Сломанную игрушку девочка просто отбрасывает в сторону как негодную вещь, так как использует игрушки как правило по назначению.  Мальчики лучше понимают и больше интересуются устройством вещей, они могут приспосабливать игрушку для различных целей, находя ей неожиданные применения  </vt:lpstr>
      <vt:lpstr> В конструктивных играх  девочки чаще действуют по образцу, который чаще всего служит ограничением их творческой свободы    В конструктивных играх мальчики проявляют больше изобретательности. Чаще встречаются различные свободные конструкции и проекты </vt:lpstr>
      <vt:lpstr> Нравственные понятия у девочек формируются несколько раньше, они более конформны, более чувствительны к межличностным отношениям. Девочки весьма себялюбивы и обидчивы, чувствительны к критике. Проявляют больший  интерес к своей внешности  Мальчики менее склонны придерживаться установленных рамок и границ,  чаще их переступают, причем не из сознательного стремления нарушить запрет или не уважения к старшим, а из свойственной представлениям мужского пола склонности к активной деятельности.  </vt:lpstr>
      <vt:lpstr> Девочки чаще склонны апеллировать к взрослым, жаловаться на мальчиков  Мальчики реже жалуются  Девочки склонны верить авторитетам, они более исполнительны, им достаточно внушить, что «так надо»  Для мальчиков преклонение перед авторитетом менее характерно, они должны сами убедиться в необходимости определенных действий  Период включения в деятельность на занятиях у девочек короче, чем у мальчиков.  `Мальчики «раскачиваются» дольше, они более подвижны и непоседливы, смелее ведут себя на занятиях.</vt:lpstr>
      <vt:lpstr> Девочки настороженно относятся к незнакомой обстановке, быстрее теряются, с трудом находят себе занятия. Отправляясь куда-либо, они имеют определенную цель  Мальчики легче ориентируются в непривычной обстановке и воспринимают ее положительно, быстро находя себе занятие. В свободное время виды деятельности более разнообразны, но менее организованы </vt:lpstr>
      <vt:lpstr>Девочки более внушаемы, менее решительны в действиях. Девочки менее точно передают события, происшествия, порой не в состоянии отделить объективный ход событий от собственных переживаний в этот момент. У мальчиков раньше развивается способность вычленять главное. Ум мальчиков более склонен к обобщениям, менее конкретен, мальчики лучше выполняют поисковую деятельность, предлагают новые идеи, нестандартные решения, но качество исполнения, аккуратность или точность оформления часто «страдают»</vt:lpstr>
      <vt:lpstr>Следовательно, основная задача воспитателей – формирование андрогинной личности, в которой разумно сочетаются маскулинные и феминные черты. Андрогинная личность имеет богатый набор способов полоролевого поведения и гибко использует его в зависимости от изменяющихся социальных ситуаций. </vt:lpstr>
      <vt:lpstr>Знание психологических особенностей очень важна для воспитателей, и должно расцениваться как положительно профессиональное качество людей, занимающихся воспитанием детей. 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22</cp:revision>
  <dcterms:modified xsi:type="dcterms:W3CDTF">2015-03-25T03:15:00Z</dcterms:modified>
</cp:coreProperties>
</file>