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65" r:id="rId6"/>
    <p:sldId id="259" r:id="rId7"/>
    <p:sldId id="270" r:id="rId8"/>
    <p:sldId id="260" r:id="rId9"/>
    <p:sldId id="266" r:id="rId10"/>
    <p:sldId id="263" r:id="rId11"/>
    <p:sldId id="267" r:id="rId12"/>
    <p:sldId id="271" r:id="rId13"/>
    <p:sldId id="268" r:id="rId14"/>
    <p:sldId id="269" r:id="rId15"/>
    <p:sldId id="26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A646902-92FA-4FB7-A22B-2F8DFB7FAD0B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5DAD41-3EC5-4B40-9B12-0FB67ACE1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8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66C44F5-BDAA-4D91-B2D3-12C20EB65DDD}" type="slidenum">
              <a:rPr lang="ru-RU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93027-B76E-42E8-A723-B4C5883A1507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66753-9B70-40BC-A9B6-585F872FC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1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C3E6-097E-4BE4-8B9D-722A5C028617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691D-BB8B-4D8C-BABA-F0D4756BE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3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7AB85-55FA-4C03-99A5-FC75450EB617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BCB1D-0C99-45F8-BFD6-0E7E3B3BA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8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69C32-C3B3-4564-8F3C-35F97A8C8AE0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61C15-21D9-4643-A218-D746EB6C4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9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C234-BB73-4C4F-8AB9-6DFEBD865034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276FB-19D0-4D42-A0B2-9A4742A17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2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A05F3-3619-43CF-8501-6E2848D8BBCB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54C03-6D6A-4509-8CD5-048C71241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4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89614-6E6A-4163-B9B8-1EA2845D5983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EA07D-566C-4058-AEDC-BBA63C402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3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CB47F-F1CE-4979-8A98-4326C01065D1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93F0-5ECF-4962-B8A4-68D724FC2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6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9A1CA-9DAB-4A98-A631-9574CBC0569A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C516-43AE-4FDC-BEAB-D5F582DF0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2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CDC69-AD19-4B5A-9679-2F90E9441032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3ADF2-46F3-4390-B36E-F44B7A37F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3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9B8A3-1504-44E4-8C06-0504B01FBBAA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F9233-2664-450B-A71A-8C68091E0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5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AA8E43-B1DD-4D8E-BF26-37F9EB2737D7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37C714-1FFD-49B8-B462-A8468AB13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051" name="Picture 3" descr="C:\Users\dns123\Desktop\Shkolnye\Русский язык\0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0"/>
            <a:ext cx="9175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374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Brush Script MT" pitchFamily="66" charset="0"/>
              </a:rPr>
              <a:t>14</a:t>
            </a:r>
            <a:r>
              <a:rPr lang="en-US" dirty="0" smtClean="0">
                <a:latin typeface="Brush Script MT" pitchFamily="66" charset="0"/>
              </a:rPr>
              <a:t> </a:t>
            </a:r>
            <a:r>
              <a:rPr lang="ru-RU" dirty="0" smtClean="0"/>
              <a:t>марта.</a:t>
            </a:r>
            <a:br>
              <a:rPr lang="ru-RU" dirty="0" smtClean="0"/>
            </a:br>
            <a:r>
              <a:rPr lang="ru-RU" dirty="0" smtClean="0"/>
              <a:t>Классная работа.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7543800" cy="469900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13000"/>
                <a:gridCol w="2413000"/>
                <a:gridCol w="2717800"/>
              </a:tblGrid>
              <a:tr h="783167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Р.п</a:t>
                      </a:r>
                      <a:r>
                        <a:rPr lang="ru-RU" sz="4000" dirty="0" smtClean="0"/>
                        <a:t>.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Д.п</a:t>
                      </a:r>
                      <a:r>
                        <a:rPr lang="ru-RU" sz="4000" dirty="0" smtClean="0"/>
                        <a:t>.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П.п</a:t>
                      </a:r>
                      <a:r>
                        <a:rPr lang="ru-RU" sz="4000" dirty="0" smtClean="0"/>
                        <a:t>.</a:t>
                      </a:r>
                      <a:endParaRPr lang="ru-RU" sz="4000" dirty="0"/>
                    </a:p>
                  </a:txBody>
                  <a:tcPr/>
                </a:tc>
              </a:tr>
              <a:tr h="78316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Из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берлог и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вырубк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подставк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316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lang="ru-RU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норк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лапк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ru-RU" sz="3200" baseline="0" dirty="0" err="1" smtClean="0"/>
                        <a:t>краск</a:t>
                      </a:r>
                      <a:r>
                        <a:rPr lang="ru-RU" sz="3200" baseline="0" dirty="0" smtClean="0"/>
                        <a:t> е</a:t>
                      </a:r>
                      <a:endParaRPr lang="ru-RU" sz="3200" dirty="0"/>
                    </a:p>
                  </a:txBody>
                  <a:tcPr/>
                </a:tc>
              </a:tr>
              <a:tr h="783167">
                <a:tc>
                  <a:txBody>
                    <a:bodyPr/>
                    <a:lstStyle/>
                    <a:p>
                      <a:r>
                        <a:rPr lang="ru-RU" sz="3600" smtClean="0">
                          <a:latin typeface="Times New Roman" pitchFamily="18" charset="0"/>
                          <a:cs typeface="Times New Roman" pitchFamily="18" charset="0"/>
                        </a:rPr>
                        <a:t>От песн и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О корон 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316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туч и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травк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316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Вал и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Рамка 4"/>
          <p:cNvSpPr/>
          <p:nvPr/>
        </p:nvSpPr>
        <p:spPr>
          <a:xfrm>
            <a:off x="8566150" y="2338388"/>
            <a:ext cx="303213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3386138" y="2336800"/>
            <a:ext cx="304800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3082925" y="3124200"/>
            <a:ext cx="303213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638800" y="2338388"/>
            <a:ext cx="303213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7772400" y="3124200"/>
            <a:ext cx="303213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7924800" y="3886200"/>
            <a:ext cx="303213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8047038" y="4718050"/>
            <a:ext cx="303212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Рамка 11"/>
          <p:cNvSpPr/>
          <p:nvPr/>
        </p:nvSpPr>
        <p:spPr>
          <a:xfrm>
            <a:off x="5457825" y="3135313"/>
            <a:ext cx="304800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Рамка 12"/>
          <p:cNvSpPr/>
          <p:nvPr/>
        </p:nvSpPr>
        <p:spPr>
          <a:xfrm>
            <a:off x="3251200" y="3924300"/>
            <a:ext cx="330200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Рамка 13"/>
          <p:cNvSpPr/>
          <p:nvPr/>
        </p:nvSpPr>
        <p:spPr>
          <a:xfrm>
            <a:off x="2779713" y="4699000"/>
            <a:ext cx="303212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/>
          <p:cNvSpPr/>
          <p:nvPr/>
        </p:nvSpPr>
        <p:spPr>
          <a:xfrm>
            <a:off x="2724150" y="5486400"/>
            <a:ext cx="303213" cy="30480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1879600" y="1885950"/>
            <a:ext cx="5740400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>
                <a:latin typeface="+mn-lt"/>
                <a:cs typeface="+mn-cs"/>
              </a:rPr>
              <a:t>Книга</a:t>
            </a:r>
          </a:p>
          <a:p>
            <a:pPr marL="685800" indent="-685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>
                <a:latin typeface="+mn-lt"/>
                <a:cs typeface="+mn-cs"/>
              </a:rPr>
              <a:t>Без книги</a:t>
            </a:r>
          </a:p>
          <a:p>
            <a:pPr marL="685800" indent="-685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>
                <a:latin typeface="+mn-lt"/>
                <a:cs typeface="+mn-cs"/>
              </a:rPr>
              <a:t>По книге</a:t>
            </a:r>
          </a:p>
          <a:p>
            <a:pPr marL="685800" indent="-685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>
                <a:latin typeface="+mn-lt"/>
                <a:cs typeface="+mn-cs"/>
              </a:rPr>
              <a:t>О книге</a:t>
            </a:r>
            <a:endParaRPr lang="ru-RU" sz="4800" dirty="0">
              <a:latin typeface="+mn-lt"/>
              <a:cs typeface="+mn-cs"/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4772025" y="2819400"/>
            <a:ext cx="584200" cy="59055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4632325" y="3505200"/>
            <a:ext cx="584200" cy="59055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4346575" y="4191000"/>
            <a:ext cx="584200" cy="59055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676400" y="1676400"/>
          <a:ext cx="7010401" cy="4905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368"/>
                <a:gridCol w="1695505"/>
                <a:gridCol w="2774120"/>
                <a:gridCol w="960704"/>
                <a:gridCol w="960704"/>
              </a:tblGrid>
              <a:tr h="9905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Падежи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Вопросы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Предлоги, слова-помощники.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Окончания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05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 </a:t>
                      </a:r>
                      <a:r>
                        <a:rPr lang="ru-RU" sz="2400" dirty="0" err="1">
                          <a:effectLst/>
                        </a:rPr>
                        <a:t>скл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</a:tr>
              <a:tr h="11648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Р. 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кого? чего? (откуда? где?)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От, до, из, у, без, для, около, с, кроме, возле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Пришел без книги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7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Д. 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кому? чему? (куда? где?)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к, по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побежал к маме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</a:tr>
              <a:tr h="9547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П. 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 ком? о чём? (где?)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О(об), в, во, на, при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Говорил о сестре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23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1981200" y="1371600"/>
            <a:ext cx="6934200" cy="5016758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1-вариант.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Берлога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Из берлоги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К берлоге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В берлоге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Емеля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От Емели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К Емеле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При Емеле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Щука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Из щуки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К щуке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О щуке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2-вариант.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Снежинка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Из снежинки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К снежинке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На снежинке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Капля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Без капли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По капле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В капле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Дождинка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Для дождинки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К дождинке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При дождинке</a:t>
            </a:r>
            <a:endParaRPr lang="ru-RU" sz="2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13315" name="Прямоугольник 1"/>
          <p:cNvSpPr>
            <a:spLocks noChangeArrowheads="1"/>
          </p:cNvSpPr>
          <p:nvPr/>
        </p:nvSpPr>
        <p:spPr bwMode="auto">
          <a:xfrm>
            <a:off x="1752600" y="2209800"/>
            <a:ext cx="6477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/>
              <a:t>1 место </a:t>
            </a:r>
            <a:r>
              <a:rPr lang="ru-RU" sz="3200"/>
              <a:t>–  было трудно на уроке усвоить материал и выполнить задание</a:t>
            </a:r>
          </a:p>
          <a:p>
            <a:r>
              <a:rPr lang="ru-RU" sz="3200" b="1"/>
              <a:t>2 место </a:t>
            </a:r>
            <a:r>
              <a:rPr lang="ru-RU" sz="3200"/>
              <a:t>– хорошо  поработал, но не все получилось</a:t>
            </a:r>
          </a:p>
          <a:p>
            <a:r>
              <a:rPr lang="ru-RU" sz="3200" b="1"/>
              <a:t>3 место </a:t>
            </a:r>
            <a:r>
              <a:rPr lang="ru-RU" sz="3200"/>
              <a:t>– на отлично поработал, все получилось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743200" y="2362200"/>
            <a:ext cx="54689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4800"/>
              <a:t>Домашнее задание:</a:t>
            </a:r>
          </a:p>
          <a:p>
            <a:pPr eaLnBrk="1" hangingPunct="1"/>
            <a:r>
              <a:rPr lang="ru-RU" sz="4800"/>
              <a:t>Урок 90, упр. 377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80683" y="3124200"/>
            <a:ext cx="82883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Инжене́р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г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еро́й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олда́т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к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осмона́вт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991531" y="3757613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05200" y="3733800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022187" y="3741761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7667767" y="3757613"/>
            <a:ext cx="3048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787487" y="3741761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1504950" y="2201863"/>
            <a:ext cx="73342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Двигались по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тропинк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дорог_;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прочитал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книг_,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земл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_ ;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запах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черёмух_,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яблон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_.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1720850" y="1600200"/>
            <a:ext cx="66294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 smtClean="0"/>
              <a:t>Правописание </a:t>
            </a:r>
            <a:r>
              <a:rPr lang="ru-RU" sz="3200" b="1" dirty="0"/>
              <a:t>безударных окончаний имён существительных в родительном, дательном и предложном </a:t>
            </a:r>
            <a:r>
              <a:rPr lang="ru-RU" sz="3200" b="1" dirty="0" smtClean="0"/>
              <a:t>падежах</a:t>
            </a:r>
            <a:r>
              <a:rPr lang="ru-RU" sz="3200" b="1" dirty="0"/>
              <a:t>.</a:t>
            </a:r>
            <a:endParaRPr lang="ru-RU" sz="3200" dirty="0"/>
          </a:p>
        </p:txBody>
      </p:sp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1828800" y="4876800"/>
            <a:ext cx="6985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400" dirty="0"/>
              <a:t>Цель урока: закрепить правописание  –е, -и в падежных </a:t>
            </a:r>
            <a:r>
              <a:rPr lang="ru-RU" sz="2400" dirty="0" smtClean="0"/>
              <a:t>окончаниях.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676400" y="1676400"/>
          <a:ext cx="7010401" cy="4905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368"/>
                <a:gridCol w="1695505"/>
                <a:gridCol w="2774120"/>
                <a:gridCol w="960704"/>
                <a:gridCol w="960704"/>
              </a:tblGrid>
              <a:tr h="9905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Падежи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Вопросы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Предлоги, слова-помощники.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Окончания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05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 </a:t>
                      </a:r>
                      <a:r>
                        <a:rPr lang="ru-RU" sz="2400" dirty="0" err="1">
                          <a:effectLst/>
                        </a:rPr>
                        <a:t>скл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 anchor="ctr"/>
                </a:tc>
              </a:tr>
              <a:tr h="11648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Р. 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кого? чего? (откуда? где?)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От, до, из, у, без, для, около, с, кроме, возле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Пришел без книги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7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Д. 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кому? чему? (куда? где?)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к, по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побежал к маме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</a:tr>
              <a:tr h="9547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П. 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 ком? о чём? (где?)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О(об), в, во, на, при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Говорил о сестре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85" marR="58085" marT="58079" marB="5807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06550" y="1981200"/>
            <a:ext cx="7537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800"/>
              <a:t>1. Ставим существительное в начальную форму.</a:t>
            </a:r>
          </a:p>
        </p:txBody>
      </p: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2590800" y="1371600"/>
            <a:ext cx="5554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800">
                <a:solidFill>
                  <a:schemeClr val="tx2"/>
                </a:solidFill>
              </a:rPr>
              <a:t>Алгоритм определения окончания.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00200" y="2590800"/>
            <a:ext cx="4265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800"/>
              <a:t>2. Определяем склонение.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00200" y="3200400"/>
            <a:ext cx="3616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800"/>
              <a:t>3. Определяем падеж.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3810000"/>
            <a:ext cx="3941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800"/>
              <a:t>4. Вспоминаем правило.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1504950" y="2201863"/>
            <a:ext cx="73342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Двигались по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тропинк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дорог_;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прочитал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книг_,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земл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_ ;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запах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черёмух_,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яблон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_.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35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6513" y="0"/>
            <a:ext cx="9205913" cy="6858000"/>
          </a:xfrm>
        </p:spPr>
      </p:pic>
      <p:sp>
        <p:nvSpPr>
          <p:cNvPr id="26" name="Прямоугольник 25"/>
          <p:cNvSpPr/>
          <p:nvPr/>
        </p:nvSpPr>
        <p:spPr>
          <a:xfrm>
            <a:off x="6032500" y="2335213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6" name="Прямоугольник 29"/>
          <p:cNvSpPr>
            <a:spLocks noChangeArrowheads="1"/>
          </p:cNvSpPr>
          <p:nvPr/>
        </p:nvSpPr>
        <p:spPr bwMode="auto">
          <a:xfrm>
            <a:off x="1504950" y="2201863"/>
            <a:ext cx="74104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Двигались по тропинк_ , ,по дорог_;</a:t>
            </a:r>
            <a:br>
              <a:rPr lang="ru-RU" sz="36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Прочитал в книг_, о земл_ ;</a:t>
            </a:r>
            <a:br>
              <a:rPr lang="ru-RU" sz="36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Запах от черёмух_  , от яблон_.</a:t>
            </a:r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032500" y="2201863"/>
            <a:ext cx="457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/>
              <a:t>е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 flipH="1">
            <a:off x="8256588" y="2224088"/>
            <a:ext cx="577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/>
              <a:t>е</a:t>
            </a:r>
          </a:p>
        </p:txBody>
      </p:sp>
      <p:sp>
        <p:nvSpPr>
          <p:cNvPr id="33" name="Рамка 32"/>
          <p:cNvSpPr/>
          <p:nvPr/>
        </p:nvSpPr>
        <p:spPr>
          <a:xfrm>
            <a:off x="8377238" y="2360613"/>
            <a:ext cx="376237" cy="385762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Рамка 33"/>
          <p:cNvSpPr/>
          <p:nvPr/>
        </p:nvSpPr>
        <p:spPr>
          <a:xfrm>
            <a:off x="7350125" y="3470275"/>
            <a:ext cx="376238" cy="384175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Рамка 34"/>
          <p:cNvSpPr/>
          <p:nvPr/>
        </p:nvSpPr>
        <p:spPr>
          <a:xfrm>
            <a:off x="4960938" y="3451225"/>
            <a:ext cx="374650" cy="384175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мка 36"/>
          <p:cNvSpPr/>
          <p:nvPr/>
        </p:nvSpPr>
        <p:spPr>
          <a:xfrm>
            <a:off x="6556375" y="2905125"/>
            <a:ext cx="374650" cy="385763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Рамка 38"/>
          <p:cNvSpPr/>
          <p:nvPr/>
        </p:nvSpPr>
        <p:spPr>
          <a:xfrm>
            <a:off x="4833938" y="2897188"/>
            <a:ext cx="376237" cy="385762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752975" y="2767013"/>
            <a:ext cx="457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/>
              <a:t>е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838700" y="1965325"/>
            <a:ext cx="1460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/>
              <a:t>Д.п.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539038" y="1965325"/>
            <a:ext cx="1401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/>
              <a:t>Д.п.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477000" y="2767013"/>
            <a:ext cx="533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/>
              <a:t>е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110038" y="2663825"/>
            <a:ext cx="1447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/>
              <a:t>П.п.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5737225" y="2713038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/>
              <a:t>П.п.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894263" y="3319463"/>
            <a:ext cx="508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/>
              <a:t>и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110038" y="3228975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/>
              <a:t>Р.п</a:t>
            </a:r>
            <a:r>
              <a:rPr lang="ru-RU"/>
              <a:t>.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261225" y="3306763"/>
            <a:ext cx="509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/>
              <a:t>и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626225" y="3228975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/>
              <a:t>Р.п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3" grpId="0"/>
      <p:bldP spid="40" grpId="0"/>
      <p:bldP spid="41" grpId="0"/>
      <p:bldP spid="42" grpId="0"/>
      <p:bldP spid="43" grpId="0"/>
      <p:bldP spid="45" grpId="0"/>
      <p:bldP spid="47" grpId="0"/>
      <p:bldP spid="48" grpId="0"/>
      <p:bldP spid="52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dns123\Desktop\Shkolnye\Русский язык\08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07500" cy="6858000"/>
          </a:xfrm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7162800" cy="442436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387600"/>
                <a:gridCol w="2387600"/>
                <a:gridCol w="2387600"/>
              </a:tblGrid>
              <a:tr h="762091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err="1" smtClean="0"/>
                        <a:t>Р.п</a:t>
                      </a:r>
                      <a:r>
                        <a:rPr lang="ru-RU" sz="4400" dirty="0" smtClean="0"/>
                        <a:t>.</a:t>
                      </a:r>
                      <a:endParaRPr lang="ru-RU" sz="4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err="1" smtClean="0"/>
                        <a:t>Д.п</a:t>
                      </a:r>
                      <a:r>
                        <a:rPr lang="ru-RU" sz="4400" dirty="0" smtClean="0"/>
                        <a:t>.</a:t>
                      </a:r>
                      <a:endParaRPr lang="ru-RU" sz="4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err="1" smtClean="0"/>
                        <a:t>П.п</a:t>
                      </a:r>
                      <a:r>
                        <a:rPr lang="ru-RU" sz="4400" dirty="0" smtClean="0"/>
                        <a:t>.</a:t>
                      </a:r>
                      <a:endParaRPr lang="ru-RU" sz="4400" dirty="0"/>
                    </a:p>
                  </a:txBody>
                  <a:tcPr marT="45725" marB="45725"/>
                </a:tc>
              </a:tr>
              <a:tr h="732454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</a:tr>
              <a:tr h="732454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</a:tr>
              <a:tr h="732454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</a:tr>
              <a:tr h="732454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</a:tr>
              <a:tr h="732454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429</Words>
  <Application>Microsoft Office PowerPoint</Application>
  <PresentationFormat>Экран (4:3)</PresentationFormat>
  <Paragraphs>131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Arial</vt:lpstr>
      <vt:lpstr>Brush Script MT</vt:lpstr>
      <vt:lpstr>Times New Roman</vt:lpstr>
      <vt:lpstr>Office Theme</vt:lpstr>
      <vt:lpstr>14 марта. Классная работа.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Юлька</dc:creator>
  <cp:lastModifiedBy>111</cp:lastModifiedBy>
  <cp:revision>36</cp:revision>
  <dcterms:created xsi:type="dcterms:W3CDTF">2014-03-02T08:26:53Z</dcterms:created>
  <dcterms:modified xsi:type="dcterms:W3CDTF">2014-03-13T10:01:17Z</dcterms:modified>
</cp:coreProperties>
</file>