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6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76A1D5-6B2E-4D4C-8713-72BF398487E2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762AE3A-0688-4C1F-B610-A51D56559B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Урок </a:t>
            </a:r>
            <a:br>
              <a:rPr lang="ru-RU" sz="6000" dirty="0" smtClean="0"/>
            </a:br>
            <a:r>
              <a:rPr lang="ru-RU" sz="6000" dirty="0" smtClean="0"/>
              <a:t>актуализации знаний и умений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595958"/>
          </a:xfrm>
        </p:spPr>
        <p:txBody>
          <a:bodyPr>
            <a:normAutofit fontScale="32500" lnSpcReduction="20000"/>
          </a:bodyPr>
          <a:lstStyle/>
          <a:p>
            <a:r>
              <a:rPr lang="ru-RU" sz="7400" b="1" dirty="0" smtClean="0"/>
              <a:t>Заполнение кластера по теме.</a:t>
            </a:r>
          </a:p>
          <a:p>
            <a:pPr>
              <a:buNone/>
            </a:pPr>
            <a:r>
              <a:rPr lang="ru-RU" sz="6000" dirty="0" smtClean="0"/>
              <a:t>Предлагается </a:t>
            </a:r>
            <a:r>
              <a:rPr lang="ru-RU" sz="6000" dirty="0" err="1" smtClean="0"/>
              <a:t>разноуровневый</a:t>
            </a:r>
            <a:r>
              <a:rPr lang="ru-RU" sz="6000" dirty="0" smtClean="0"/>
              <a:t> кластер для детей с повышенной мотивацией и слабых (частично заполнен).</a:t>
            </a:r>
          </a:p>
          <a:p>
            <a:pPr>
              <a:buNone/>
            </a:pPr>
            <a:r>
              <a:rPr lang="ru-RU" sz="6000" dirty="0" smtClean="0"/>
              <a:t>Хорошо, если </a:t>
            </a:r>
            <a:r>
              <a:rPr lang="ru-RU" sz="6000" dirty="0" err="1" smtClean="0"/>
              <a:t>обуч-ся</a:t>
            </a:r>
            <a:r>
              <a:rPr lang="ru-RU" sz="6000" dirty="0" smtClean="0"/>
              <a:t> успеют объяснить друг другу свои кластеры, хотя бы </a:t>
            </a:r>
            <a:r>
              <a:rPr lang="ru-RU" sz="6200" dirty="0" smtClean="0"/>
              <a:t>частично</a:t>
            </a:r>
            <a:r>
              <a:rPr lang="ru-RU" sz="6000" dirty="0" smtClean="0"/>
              <a:t>.//</a:t>
            </a:r>
          </a:p>
          <a:p>
            <a:pPr>
              <a:buNone/>
            </a:pPr>
            <a:r>
              <a:rPr lang="ru-RU" sz="6000" dirty="0" smtClean="0"/>
              <a:t>Обмениваются кластерами и проговаривают тему своему соседу.</a:t>
            </a:r>
          </a:p>
          <a:p>
            <a:pPr>
              <a:buNone/>
            </a:pPr>
            <a:r>
              <a:rPr lang="ru-RU" sz="6000" dirty="0" smtClean="0"/>
              <a:t>                                                    ****</a:t>
            </a:r>
          </a:p>
          <a:p>
            <a:r>
              <a:rPr lang="ru-RU" sz="7400" b="1" dirty="0" smtClean="0"/>
              <a:t> Согласен - </a:t>
            </a:r>
            <a:r>
              <a:rPr lang="ru-RU" sz="7400" b="1" dirty="0" err="1" smtClean="0"/>
              <a:t>несогласен</a:t>
            </a:r>
            <a:endParaRPr lang="ru-RU" sz="7400" b="1" dirty="0" smtClean="0"/>
          </a:p>
          <a:p>
            <a:pPr>
              <a:buNone/>
            </a:pPr>
            <a:r>
              <a:rPr lang="ru-RU" sz="6200" dirty="0" smtClean="0"/>
              <a:t>Детям предлагается выразить свое отношение к утверждениям по правилу: согласен-(+)</a:t>
            </a:r>
            <a:r>
              <a:rPr lang="ru-RU" sz="6200" dirty="0" err="1" smtClean="0"/>
              <a:t>несогласен</a:t>
            </a:r>
            <a:r>
              <a:rPr lang="ru-RU" sz="6200" dirty="0" smtClean="0"/>
              <a:t>(-).</a:t>
            </a:r>
          </a:p>
          <a:p>
            <a:pPr>
              <a:buNone/>
            </a:pPr>
            <a:r>
              <a:rPr lang="ru-RU" sz="6200" dirty="0" smtClean="0"/>
              <a:t>1 Слово, имеющее одно лексическое значение,- однозначное.</a:t>
            </a:r>
          </a:p>
          <a:p>
            <a:pPr>
              <a:buNone/>
            </a:pPr>
            <a:r>
              <a:rPr lang="ru-RU" sz="6200" dirty="0" smtClean="0"/>
              <a:t>2 Словарный состав языка – лексика.</a:t>
            </a:r>
          </a:p>
          <a:p>
            <a:pPr>
              <a:buNone/>
            </a:pPr>
            <a:r>
              <a:rPr lang="ru-RU" sz="6200" dirty="0" smtClean="0"/>
              <a:t>3 Слова разные по звучанию, но сходные по Л.З.- синонимы.</a:t>
            </a:r>
          </a:p>
          <a:p>
            <a:pPr>
              <a:buNone/>
            </a:pPr>
            <a:r>
              <a:rPr lang="ru-RU" sz="6200" dirty="0" smtClean="0"/>
              <a:t>4  Слово, имеющее несколько лексических значений,- многозначное.</a:t>
            </a:r>
          </a:p>
          <a:p>
            <a:pPr>
              <a:buNone/>
            </a:pPr>
            <a:r>
              <a:rPr lang="ru-RU" sz="6200" dirty="0" smtClean="0"/>
              <a:t>5 Слово сходство по отношению к слову различие – антоним.</a:t>
            </a:r>
          </a:p>
          <a:p>
            <a:pPr>
              <a:buNone/>
            </a:pPr>
            <a:r>
              <a:rPr lang="ru-RU" sz="6200" dirty="0" smtClean="0"/>
              <a:t>                                                    ****</a:t>
            </a:r>
          </a:p>
          <a:p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3883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Корзина идей, понятий.</a:t>
            </a:r>
          </a:p>
          <a:p>
            <a:pPr>
              <a:buNone/>
            </a:pPr>
            <a:r>
              <a:rPr lang="ru-RU" dirty="0" smtClean="0"/>
              <a:t>Сначала каждый ученик вспоминает и записывает все, что он знает по предложенному вопросу. Затем – обмен информацией в парах. Далее обучающиеся по очереди  называют какое-то одно сведение или факт, не повторяясь. Все сведения кратко, тезисами, без комментариев записываются в корзинке.</a:t>
            </a:r>
          </a:p>
          <a:p>
            <a:pPr>
              <a:buNone/>
            </a:pPr>
            <a:r>
              <a:rPr lang="ru-RU" dirty="0" smtClean="0"/>
              <a:t>                                       *****</a:t>
            </a:r>
          </a:p>
          <a:p>
            <a:r>
              <a:rPr lang="ru-RU" b="1" dirty="0" err="1" smtClean="0"/>
              <a:t>Блицопрос</a:t>
            </a:r>
            <a:r>
              <a:rPr lang="ru-RU" b="1" dirty="0" smtClean="0"/>
              <a:t>      </a:t>
            </a:r>
          </a:p>
          <a:p>
            <a:pPr>
              <a:buNone/>
            </a:pPr>
            <a:r>
              <a:rPr lang="ru-RU" dirty="0" smtClean="0"/>
              <a:t>1. Часть речи, обозначающая название предмета. (имя сущ.)</a:t>
            </a:r>
          </a:p>
          <a:p>
            <a:pPr>
              <a:buNone/>
            </a:pPr>
            <a:r>
              <a:rPr lang="ru-RU" dirty="0" smtClean="0"/>
              <a:t>2. Постоянный признак имен прилагательных.  (род)</a:t>
            </a:r>
          </a:p>
          <a:p>
            <a:pPr>
              <a:buNone/>
            </a:pPr>
            <a:r>
              <a:rPr lang="ru-RU" dirty="0" smtClean="0"/>
              <a:t>3 .Часть слова без окончания.  (основа)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428625"/>
          <a:ext cx="8043864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966"/>
                <a:gridCol w="2010966"/>
                <a:gridCol w="2010966"/>
                <a:gridCol w="201096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Применение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знаний и умений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Цель: применение способов действия, вызвавших затруднения, повторение ранее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изученного.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Организует работу на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повторение,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координирует деятельность обучающихся, оказывает помощь.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Работают в парах, группах, у доски, выбирают, анализируют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информацию, аргументируя своё мнение.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Коммуникативные: </a:t>
                      </a:r>
                      <a:endParaRPr lang="ru-RU" sz="1800" u="sng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уметь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договариваться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людьми,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выполнять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различные роли в группе, сотрудничать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Регулятивные:</a:t>
                      </a:r>
                      <a:endParaRPr lang="ru-RU" sz="1800" u="sng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выдвигать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версии, выбирать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достижения цели в группе,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парах.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38834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«Лови ошибку»</a:t>
            </a: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Ребята ищут ошибку группой, спорят, совещаются…Придя к определенному мнению, группа выбирает спикера. Спикер </a:t>
            </a:r>
            <a:r>
              <a:rPr lang="ru-RU" sz="8000" dirty="0" smtClean="0"/>
              <a:t>передает </a:t>
            </a:r>
            <a:r>
              <a:rPr lang="ru-RU" sz="8000" dirty="0" smtClean="0"/>
              <a:t>результаты учителю или оглашает задание и результат пред всем классом. Чтобы задание не затянулось, заранее определить время.</a:t>
            </a:r>
          </a:p>
          <a:p>
            <a:pPr>
              <a:buNone/>
            </a:pPr>
            <a:r>
              <a:rPr lang="ru-RU" sz="8000" i="1" dirty="0" smtClean="0"/>
              <a:t>Русский язык- </a:t>
            </a:r>
            <a:r>
              <a:rPr lang="ru-RU" sz="8000" dirty="0" smtClean="0"/>
              <a:t>учитель дает несколько правил. Одно из них или несколько – неверны. Найти и доказать ошибочность.</a:t>
            </a:r>
          </a:p>
          <a:p>
            <a:pPr>
              <a:buNone/>
            </a:pPr>
            <a:r>
              <a:rPr lang="ru-RU" sz="8000" i="1" dirty="0" smtClean="0"/>
              <a:t>Литература-</a:t>
            </a:r>
            <a:r>
              <a:rPr lang="ru-RU" sz="8000" dirty="0" smtClean="0"/>
              <a:t> обучающиеся  получают серию цитат со ссылкой на авторов. Определяют, в каком случае цитата не могла принадлежать данному автору. Доказывают своё мнение.</a:t>
            </a:r>
          </a:p>
          <a:p>
            <a:pPr>
              <a:buNone/>
            </a:pPr>
            <a:r>
              <a:rPr lang="ru-RU" sz="8000" dirty="0" smtClean="0"/>
              <a:t>                                                           *****</a:t>
            </a:r>
          </a:p>
          <a:p>
            <a:r>
              <a:rPr lang="ru-RU" sz="8000" b="1" dirty="0" smtClean="0"/>
              <a:t>Пересечение тем.</a:t>
            </a: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Обучающиеся  подбирают, придумывают свои примеры, вопросы, идеи, связывающие последний изученный материал с любой ранее изученной темой, указанной учителем.</a:t>
            </a:r>
          </a:p>
          <a:p>
            <a:pPr>
              <a:buNone/>
            </a:pPr>
            <a:r>
              <a:rPr lang="ru-RU" sz="8000" i="1" dirty="0" smtClean="0"/>
              <a:t>Русский язык-</a:t>
            </a:r>
            <a:r>
              <a:rPr lang="ru-RU" sz="8000" dirty="0" smtClean="0"/>
              <a:t> найдите несколько ССП в изучаемом на уроках литературы  произведении.</a:t>
            </a:r>
          </a:p>
          <a:p>
            <a:pPr>
              <a:buNone/>
            </a:pPr>
            <a:r>
              <a:rPr lang="ru-RU" sz="8000" i="1" dirty="0" smtClean="0"/>
              <a:t>Литература-</a:t>
            </a:r>
            <a:r>
              <a:rPr lang="ru-RU" sz="8000" dirty="0" smtClean="0"/>
              <a:t> отец Чичикова учил беречь и копить копейку. А чему учил отец Молчалина? А как напутствовал отец Петра Гринева?</a:t>
            </a:r>
          </a:p>
          <a:p>
            <a:pPr>
              <a:buNone/>
            </a:pPr>
            <a:r>
              <a:rPr lang="ru-RU" sz="8000" dirty="0" smtClean="0"/>
              <a:t>                                                             ******</a:t>
            </a:r>
          </a:p>
          <a:p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215370" cy="614366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Повторяем с контролем.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 составляют серию контрольных вопросов к изученному на уроке материалу. Затем одни ученики задают свои вопросы, другие по вызову учителя или спрашивающего одноклассника на них отвечают. // Обучающиеся  попарно отвечают на вопросы друг друга.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Опрос по цепочке.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Применим в том случае, когда предполагается развернутый, логически связный ответ.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 одного обучающегося  прерывается в любом месте и передаётся другому жестом учителя. Так несколько раз до завершения ответа.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Светофор.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полоска бумаги, с одной стороны красная, с другой – зеленая. При опросе   дети  сигнализируют о своей готовности к ответу, поднимая «светофор» красной или зеленой стороной.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Сигналя «светофором», ребенок вынужден каждый раз явно фиксировать свою готовность, т.е.  оценивать свои знания.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500" y="357188"/>
          <a:ext cx="811530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/>
                <a:gridCol w="2028825"/>
                <a:gridCol w="2028825"/>
                <a:gridCol w="202882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Информация о 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инструктаж  по </a:t>
                      </a: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его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выполнению.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закрепление знаний, полученных на уроке 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понимания учащимися цели, содержания и способов выполнения домашнего задания.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Сообщает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учащимся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 домашнем задании,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разъясняет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методику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его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выполнения,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проверяет понимание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учащимися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содержания работы и способов ее выполнения.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Осознают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важность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выполнения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записывают 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Познавательные:</a:t>
                      </a:r>
                      <a:endParaRPr lang="ru-RU" sz="1800" u="sng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находить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 в учебниках и др. источниках)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достоверную информацию, необходимую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для решения учебной задачи;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представлять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информацию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разных формах (рисунок, текст, план).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Регулятивные: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планировать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деятельности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учебной ситуации.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67396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Домашнее  задание должно быть доступным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каждого ребёнка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 не должно превышать 2/3 того, что сделано на уроке.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Три уровня домашнего задания: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Стандартный минимум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списать текст, вставить орфограммы, выполнить    упражнение по  заданию).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Повышенный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(составить словосочетания со словами в рамках; распределить слова  на группы)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Творческий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(найти сведения о писателе, о происхождении слова,   составить кроссворд, выполнить рисунок).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500063"/>
          <a:ext cx="8043864" cy="656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966"/>
                <a:gridCol w="2010966"/>
                <a:gridCol w="2010966"/>
                <a:gridCol w="201096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VII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Рефлексия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осознание обучающимися своей учебной деятельности, оценивание результатов собственной деятельност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Организует рефлексию, предлагает соотнести цель и результаты собственной учебной деятельности.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Осуществляют самооценку собственной учебной деятельности, сопоставляют цель и результаты, степень их соответствия;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высказывают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личное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мнение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 уроке и способах работы на нем.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Коммуникативные: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достаточной полнотой и точностью выражать свои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мысли.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6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</a:t>
                      </a:r>
                      <a:r>
                        <a:rPr lang="ru-RU" sz="16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аргументированно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оценивать свои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поступки, адекватно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понимать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причины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успеха/неуспеха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учебной деятельности.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проговаривать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последовательность действий на уроке;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оценивать правильность выполнения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673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Метод незаконченного предложения</a:t>
            </a:r>
          </a:p>
          <a:p>
            <a:pPr>
              <a:buNone/>
            </a:pPr>
            <a:r>
              <a:rPr lang="ru-RU" dirty="0" smtClean="0"/>
              <a:t>Сегодня я узнал…</a:t>
            </a:r>
          </a:p>
          <a:p>
            <a:pPr>
              <a:buNone/>
            </a:pPr>
            <a:r>
              <a:rPr lang="ru-RU" dirty="0" smtClean="0"/>
              <a:t>Было интересно…</a:t>
            </a:r>
          </a:p>
          <a:p>
            <a:pPr>
              <a:buNone/>
            </a:pPr>
            <a:r>
              <a:rPr lang="ru-RU" dirty="0" smtClean="0"/>
              <a:t>Было трудно…</a:t>
            </a:r>
          </a:p>
          <a:p>
            <a:pPr>
              <a:buNone/>
            </a:pPr>
            <a:r>
              <a:rPr lang="ru-RU" dirty="0" smtClean="0"/>
              <a:t>Я понял, что… </a:t>
            </a:r>
          </a:p>
          <a:p>
            <a:pPr>
              <a:buNone/>
            </a:pPr>
            <a:r>
              <a:rPr lang="ru-RU" dirty="0" smtClean="0"/>
              <a:t>Теперь я могу… </a:t>
            </a:r>
          </a:p>
          <a:p>
            <a:pPr>
              <a:buNone/>
            </a:pPr>
            <a:r>
              <a:rPr lang="ru-RU" dirty="0" smtClean="0"/>
              <a:t>Я почувствовал, что…</a:t>
            </a:r>
          </a:p>
          <a:p>
            <a:pPr>
              <a:buNone/>
            </a:pPr>
            <a:r>
              <a:rPr lang="ru-RU" dirty="0" smtClean="0"/>
              <a:t>Мне захотелось…</a:t>
            </a:r>
          </a:p>
          <a:p>
            <a:pPr lvl="0"/>
            <a:r>
              <a:rPr lang="ru-RU" b="1" dirty="0" smtClean="0"/>
              <a:t>Смайлики</a:t>
            </a:r>
          </a:p>
          <a:p>
            <a:pPr lvl="0"/>
            <a:r>
              <a:rPr lang="ru-RU" b="1" dirty="0" smtClean="0"/>
              <a:t>Вопросы</a:t>
            </a:r>
          </a:p>
          <a:p>
            <a:pPr>
              <a:buNone/>
            </a:pPr>
            <a:r>
              <a:rPr lang="ru-RU" dirty="0" smtClean="0"/>
              <a:t>1 Ваши главные результаты сегодня? Благодаря чему вам удалось их достичь?</a:t>
            </a:r>
          </a:p>
          <a:p>
            <a:pPr>
              <a:buNone/>
            </a:pPr>
            <a:r>
              <a:rPr lang="ru-RU" dirty="0" smtClean="0"/>
              <a:t>2 Какие трудности встретились во время выполнения задания?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24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Как вы их преодолевали? Какие идеи возникли во время выполнения задания?</a:t>
            </a:r>
          </a:p>
          <a:p>
            <a:pPr lvl="0"/>
            <a:r>
              <a:rPr lang="ru-RU" b="1" dirty="0" smtClean="0"/>
              <a:t>Плюс – минус - интересно</a:t>
            </a:r>
          </a:p>
          <a:p>
            <a:pPr>
              <a:buNone/>
            </a:pPr>
            <a:r>
              <a:rPr lang="ru-RU" dirty="0" smtClean="0"/>
              <a:t>Выполняется как устно, так и письменно, в зависимости от наличия времени. Заполняется таблица из 3 граф. В графу «П» - «плюс» записывается все, что понравилось на уроке. В графу «М»- «минус» записывается все, что не понравилось на уроке. В графу «И» - «интересно» вписываются все любопытные факты, о которых узнали на уроке, что хотелось бы еще узнать по данной проблеме, вопросы к учителю. Это упражнение позволяет учителю взглянуть на урок глазами учеников, проанализировать его с точки зрения ценности для каждого ученика.</a:t>
            </a:r>
          </a:p>
          <a:p>
            <a:pPr lvl="0"/>
            <a:r>
              <a:rPr lang="ru-RU" dirty="0" err="1" smtClean="0"/>
              <a:t>Синквейны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58204" cy="6157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1167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86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Организацион-ный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момент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доброжелательной атмосферы, мотивация на учёбу, создание ситуации успеха;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включение </a:t>
                      </a: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обуч-ся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деятельность на личностно значимом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Приветствует</a:t>
                      </a:r>
                      <a:r>
                        <a:rPr kumimoji="0"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обучающихся, проверяет готовность к уроку,  </a:t>
                      </a:r>
                    </a:p>
                    <a:p>
                      <a:pPr algn="ctr"/>
                      <a:r>
                        <a:rPr kumimoji="0" lang="ru-RU" sz="180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рганизует внимание.</a:t>
                      </a:r>
                      <a:endParaRPr lang="ru-RU" sz="18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0" dirty="0">
                          <a:latin typeface="Times New Roman"/>
                          <a:ea typeface="Calibri"/>
                          <a:cs typeface="Times New Roman"/>
                        </a:rPr>
                        <a:t>Приветствуют учителя, </a:t>
                      </a:r>
                      <a:r>
                        <a:rPr lang="ru-RU" sz="1800" i="0" dirty="0" smtClean="0">
                          <a:latin typeface="Times New Roman"/>
                          <a:ea typeface="Calibri"/>
                          <a:cs typeface="Times New Roman"/>
                        </a:rPr>
                        <a:t>друг</a:t>
                      </a:r>
                      <a:r>
                        <a:rPr lang="ru-RU" sz="1800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i="0" dirty="0" smtClean="0">
                          <a:latin typeface="Times New Roman"/>
                          <a:ea typeface="Calibri"/>
                          <a:cs typeface="Times New Roman"/>
                        </a:rPr>
                        <a:t>друга,</a:t>
                      </a:r>
                      <a:r>
                        <a:rPr lang="ru-RU" sz="1800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проверяют готовность к уроку,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психологически настраиваются на урок.</a:t>
                      </a:r>
                      <a:endParaRPr lang="ru-RU" sz="18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Регулятивные:</a:t>
                      </a:r>
                    </a:p>
                    <a:p>
                      <a:r>
                        <a:rPr lang="ru-RU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готовность рабочих мест для дальнейшей</a:t>
                      </a:r>
                      <a:r>
                        <a:rPr lang="ru-RU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</a:p>
                    <a:p>
                      <a:endParaRPr lang="ru-RU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Личностные:</a:t>
                      </a:r>
                      <a:endParaRPr lang="ru-RU" u="none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положительный эмоциональный, интеллектуальный  настрой обучающихся на урок.</a:t>
                      </a:r>
                      <a:endParaRPr lang="ru-RU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714356"/>
            <a:ext cx="8115328" cy="53816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8000" dirty="0" smtClean="0"/>
              <a:t>      СПАСИБО  !                  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88171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Добрый день, ребята! На столах у вас по 3 смайлика, выберите тот, который соответствует вашему настроению.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-Как много улыбок засветилось. Спасибо!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-А это моё настроение… Я готова с вами продуктивно работать.</a:t>
            </a:r>
          </a:p>
          <a:p>
            <a:pPr>
              <a:buNone/>
            </a:pP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*****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Громко прозвенел звонок.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Начинается урок.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Наши ушки – на макушке,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Глазки широко открыты, слушаем, запоминаем, ни минуты не теряем.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*****        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-Добрый день, ребята! Я рада снова видеть вас.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Возьмите за руку соседа, повернитесь направо, улыбнитесь соседу справа.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Повернитесь налево, улыбнитесь соседу слева. Скажите: «Я все смогу, у меня все получится». Пусть эти слова станут девизом нашего урока.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*****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Звенит звонок , заливается, урок русского языка начинается!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Присаживайтесь на свои места. Я надеюсь  на вашу активную работу на уроке.      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*****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500063"/>
          <a:ext cx="825817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44"/>
                <a:gridCol w="2064544"/>
                <a:gridCol w="2064544"/>
                <a:gridCol w="206454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 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Проверка  </a:t>
                      </a:r>
                      <a:r>
                        <a:rPr lang="ru-RU" sz="18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домашнего</a:t>
                      </a:r>
                      <a:r>
                        <a:rPr lang="ru-RU" sz="1800" b="1" baseline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установление правильности, полноты и осознанности домашнего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задания;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 и устранение в ходе проверки обнаруженных проблем.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Стимулирует внимание,  выявляет затруднения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обучающихся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возникшие в ходе выполнения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Выделяют,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находят, сравнивают, аргументируют, доказывают свое мнение, действия.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Познавательные: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анализировать, сравнивать, обобщать,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извлекать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источников, представленных в разных формах;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излагать свое мнение, аргументируя его.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выдвигать свои версии, работать по плану.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38834"/>
          </a:xfrm>
        </p:spPr>
        <p:txBody>
          <a:bodyPr>
            <a:normAutofit fontScale="25000" lnSpcReduction="20000"/>
          </a:bodyPr>
          <a:lstStyle/>
          <a:p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Фронтальная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Это текстовые задания,  письменный опрос, выполнение аналогичных заданий, устный опрос.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*****</a:t>
            </a:r>
          </a:p>
          <a:p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 Самопроверка 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«Письмо по памяти». Учащиеся записывают по памяти выученный дома стихотворный текст, затем сами проверяют по учебнику.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*****</a:t>
            </a:r>
          </a:p>
          <a:p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Взаимопроверка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Детям предлагается прослушать устные ответы друг друга по заданным  орфограммам, проверить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 парах по ключу.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***** </a:t>
            </a:r>
          </a:p>
          <a:p>
            <a:r>
              <a:rPr lang="ru-RU" sz="8000" u="sng" dirty="0" smtClean="0">
                <a:latin typeface="Times New Roman" pitchFamily="18" charset="0"/>
                <a:cs typeface="Times New Roman" pitchFamily="18" charset="0"/>
              </a:rPr>
              <a:t>Выборочный контроль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учитель выбирает сам, кого из учащихся необходимо прослушать или проверить выполнение письменного задания.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Такая работа может быть организована по-разному. Учащихся можно пригласить к доске и дать задание по аналогии с домашним. Можно использовать карточки, перфокарты, другой различный материал.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Тесты, дополнительные вопросы, продолжи ответ…,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самостоятельные работы.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..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428625"/>
          <a:ext cx="8072466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825"/>
                <a:gridCol w="2028825"/>
                <a:gridCol w="2028825"/>
                <a:gridCol w="198599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III 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Мотивация к  учебной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Цель:</a:t>
                      </a:r>
                      <a:r>
                        <a:rPr lang="ru-RU" sz="18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мотивирование обучающихся к учебной деятельности, определение содержательных рамок  урока.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 CYR"/>
                          <a:ea typeface="Times New Roman"/>
                          <a:cs typeface="Times New Roman"/>
                        </a:rPr>
                        <a:t>Способствует</a:t>
                      </a:r>
                      <a:r>
                        <a:rPr lang="ru-RU" sz="1600" b="0" baseline="0" dirty="0" smtClean="0">
                          <a:latin typeface="Times New Roman CYR"/>
                          <a:ea typeface="Times New Roman"/>
                          <a:cs typeface="Times New Roman"/>
                        </a:rPr>
                        <a:t> в</a:t>
                      </a:r>
                      <a:r>
                        <a:rPr lang="ru-RU" sz="1600" b="0" dirty="0" smtClean="0">
                          <a:latin typeface="Times New Roman CYR"/>
                          <a:ea typeface="Times New Roman"/>
                          <a:cs typeface="Times New Roman"/>
                        </a:rPr>
                        <a:t>ключению </a:t>
                      </a:r>
                      <a:r>
                        <a:rPr lang="ru-RU" sz="1600" b="0" dirty="0">
                          <a:latin typeface="Times New Roman CYR"/>
                          <a:ea typeface="Times New Roman"/>
                          <a:cs typeface="Times New Roman"/>
                        </a:rPr>
                        <a:t>в деловой ритм, организует работу с </a:t>
                      </a:r>
                      <a:r>
                        <a:rPr lang="ru-RU" sz="1600" b="0" dirty="0" smtClean="0">
                          <a:latin typeface="Times New Roman CYR"/>
                          <a:ea typeface="Times New Roman"/>
                          <a:cs typeface="Times New Roman"/>
                        </a:rPr>
                        <a:t>известной информацией, уточняет тематические рамки.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Работают с изученной ранее информацией, участвуют в обсуждении, выводят тему и цели урока.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Коммуникатив-ные</a:t>
                      </a:r>
                      <a:r>
                        <a:rPr lang="ru-RU" sz="18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планировать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учебное сотрудничество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учителем и сверстниками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</a:t>
                      </a:r>
                      <a:r>
                        <a:rPr lang="ru-RU" sz="18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самоопределение.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Регулятивные: </a:t>
                      </a: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целеполагание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самостоятельно формулировать  познавательную цель, формулировать проблему.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865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-Ребята, как вы считаете, обязательно ли писать грамотно? Может, достаточно того, что мы умеем правильно говорить?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(чтение стихотворения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Кабутта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Н.Слепакова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Оли в тетрадке                                                 Но мама подходит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Опять неполадки.                                               И смотрит с улыбкой: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Писала два утра,                                                  - Ведь это «как будто»,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Писала три утра,                                                  Но только с ошибкой.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вижу – написано                                              Так вот что такое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кабутта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»…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Кабутта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Кабутта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Может, это зверюшка из леса,                             Ведь это простое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простая – в сапожки обута?                           «Как будто», «как будто».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Или, может,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Кабутта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город на синем просторе?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Есть же город Одесса,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Там, где синее Черное море…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мама пришла,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за нею сестра.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Встречаю с тетрадкой сестру у дверей: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Волшебное слово в тетрадке твоей!</a:t>
            </a:r>
          </a:p>
          <a:p>
            <a:pPr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61436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-Почему Олю не поняли?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-Важно ли быть грамотным?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              Предположительно в</a:t>
            </a:r>
            <a:r>
              <a:rPr lang="ru-RU" sz="9600" dirty="0" smtClean="0"/>
              <a:t> домашнем задании были допущены ошибки.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/>
              <a:t>- Возможно ли сделать так, чтобы искоренить подобные ошибки? </a:t>
            </a:r>
          </a:p>
          <a:p>
            <a:pPr>
              <a:buNone/>
            </a:pPr>
            <a:r>
              <a:rPr lang="ru-RU" sz="9600" dirty="0" smtClean="0"/>
              <a:t>           А. Навои :</a:t>
            </a:r>
          </a:p>
          <a:p>
            <a:pPr>
              <a:buNone/>
            </a:pPr>
            <a:r>
              <a:rPr lang="ru-RU" sz="9600" i="1" dirty="0" smtClean="0"/>
              <a:t>«Человек может допустить ошибку. Признание ее облагораживает его, но дважды облагораживает, если человек исправит ошибку».</a:t>
            </a:r>
          </a:p>
          <a:p>
            <a:pPr>
              <a:buNone/>
            </a:pPr>
            <a:r>
              <a:rPr lang="ru-RU" sz="9600" dirty="0" smtClean="0"/>
              <a:t>          Конфуций: </a:t>
            </a:r>
          </a:p>
          <a:p>
            <a:pPr>
              <a:buNone/>
            </a:pPr>
            <a:r>
              <a:rPr lang="ru-RU" sz="9600" i="1" dirty="0" smtClean="0"/>
              <a:t>«Единственная настоящая ошибка – не исправлять своих прошлых ошибок».</a:t>
            </a:r>
          </a:p>
          <a:p>
            <a:pPr>
              <a:buNone/>
            </a:pPr>
            <a:endParaRPr lang="ru-RU" sz="9600" i="1" dirty="0" smtClean="0"/>
          </a:p>
          <a:p>
            <a:pPr>
              <a:buNone/>
            </a:pPr>
            <a:r>
              <a:rPr lang="ru-RU" sz="9600" dirty="0" smtClean="0"/>
              <a:t>-Готовы сразиться со своими ошибками? </a:t>
            </a:r>
          </a:p>
          <a:p>
            <a:pPr>
              <a:buNone/>
            </a:pPr>
            <a:r>
              <a:rPr lang="ru-RU" sz="9600" dirty="0" smtClean="0"/>
              <a:t>-Какой будет тема нашего урока?</a:t>
            </a:r>
          </a:p>
          <a:p>
            <a:pPr>
              <a:buNone/>
            </a:pPr>
            <a:r>
              <a:rPr lang="ru-RU" sz="9600" dirty="0" smtClean="0"/>
              <a:t>-Какую цель мы поставим на уроке?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500063"/>
          <a:ext cx="8186736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84"/>
                <a:gridCol w="2046684"/>
                <a:gridCol w="2046684"/>
                <a:gridCol w="204668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Этап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урока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Деятельность 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обучающихся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Формируемые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УУД.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IV 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Актуализация знаний.</a:t>
                      </a:r>
                      <a:endParaRPr lang="en-US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повторение имеющихся знаний.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Выдвигает проблему, включает обучающихся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обсуждение проблемного вопроса, организовывает индивидуальную работу.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Определяют, каких знаний не хватает;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формулируют собственное мнение, аргументируют его;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работают индивидуально - в парах,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группах – коллективно.</a:t>
                      </a: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представлять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информацию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виде таблицы,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схемы;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проводить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наблюдения под руководством учителя, осуществлять сравнения.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Коммуникативные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устанавливать</a:t>
                      </a:r>
                      <a:r>
                        <a:rPr lang="ru-RU" sz="1800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сравнивать разные точки зрения;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выражать свои  мысли, аргументировать личное  мнение.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1696</Words>
  <Application>Microsoft Office PowerPoint</Application>
  <PresentationFormat>Экран (4:3)</PresentationFormat>
  <Paragraphs>245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    Урок  актуализации знаний и умений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актуализации знаний и умений</dc:title>
  <dc:creator>Admin</dc:creator>
  <cp:lastModifiedBy>Admin</cp:lastModifiedBy>
  <cp:revision>50</cp:revision>
  <dcterms:created xsi:type="dcterms:W3CDTF">2014-11-02T16:45:03Z</dcterms:created>
  <dcterms:modified xsi:type="dcterms:W3CDTF">2014-11-04T18:03:10Z</dcterms:modified>
</cp:coreProperties>
</file>