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7"/>
  </p:notesMasterIdLst>
  <p:sldIdLst>
    <p:sldId id="256" r:id="rId2"/>
    <p:sldId id="257" r:id="rId3"/>
    <p:sldId id="264" r:id="rId4"/>
    <p:sldId id="265" r:id="rId5"/>
    <p:sldId id="266" r:id="rId6"/>
    <p:sldId id="263" r:id="rId7"/>
    <p:sldId id="267" r:id="rId8"/>
    <p:sldId id="268" r:id="rId9"/>
    <p:sldId id="270" r:id="rId10"/>
    <p:sldId id="279" r:id="rId11"/>
    <p:sldId id="280" r:id="rId12"/>
    <p:sldId id="272" r:id="rId13"/>
    <p:sldId id="281" r:id="rId14"/>
    <p:sldId id="282" r:id="rId15"/>
    <p:sldId id="273" r:id="rId16"/>
    <p:sldId id="283" r:id="rId17"/>
    <p:sldId id="284" r:id="rId18"/>
    <p:sldId id="275" r:id="rId19"/>
    <p:sldId id="285" r:id="rId20"/>
    <p:sldId id="286" r:id="rId21"/>
    <p:sldId id="276" r:id="rId22"/>
    <p:sldId id="287" r:id="rId23"/>
    <p:sldId id="288" r:id="rId24"/>
    <p:sldId id="277" r:id="rId25"/>
    <p:sldId id="27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0AA0A4"/>
    <a:srgbClr val="3333CC"/>
    <a:srgbClr val="FFCCCC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294" autoAdjust="0"/>
  </p:normalViewPr>
  <p:slideViewPr>
    <p:cSldViewPr>
      <p:cViewPr>
        <p:scale>
          <a:sx n="75" d="100"/>
          <a:sy n="75" d="100"/>
        </p:scale>
        <p:origin x="-10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3A6C4-EC8E-4786-9656-84418D9D24C5}" type="datetimeFigureOut">
              <a:rPr lang="ru-RU" smtClean="0"/>
              <a:t>02.08.2014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D3EF1C-74CC-4B86-B835-2CA2D0AEDD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304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3EF1C-74CC-4B86-B835-2CA2D0AEDD2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507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3EF1C-74CC-4B86-B835-2CA2D0AEDD2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8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BAD6-4DEF-4EFF-B3C8-80033368067D}" type="datetimeFigureOut">
              <a:rPr lang="ru-RU" smtClean="0"/>
              <a:t>02.08.2014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3657F-7B2B-4BD0-800B-50A51FD75B6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BAD6-4DEF-4EFF-B3C8-80033368067D}" type="datetimeFigureOut">
              <a:rPr lang="ru-RU" smtClean="0"/>
              <a:t>02.08.2014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3657F-7B2B-4BD0-800B-50A51FD75B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BAD6-4DEF-4EFF-B3C8-80033368067D}" type="datetimeFigureOut">
              <a:rPr lang="ru-RU" smtClean="0"/>
              <a:t>02.08.2014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3657F-7B2B-4BD0-800B-50A51FD75B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BAD6-4DEF-4EFF-B3C8-80033368067D}" type="datetimeFigureOut">
              <a:rPr lang="ru-RU" smtClean="0"/>
              <a:t>02.08.2014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3657F-7B2B-4BD0-800B-50A51FD75B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BAD6-4DEF-4EFF-B3C8-80033368067D}" type="datetimeFigureOut">
              <a:rPr lang="ru-RU" smtClean="0"/>
              <a:t>02.08.2014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3657F-7B2B-4BD0-800B-50A51FD75B6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BAD6-4DEF-4EFF-B3C8-80033368067D}" type="datetimeFigureOut">
              <a:rPr lang="ru-RU" smtClean="0"/>
              <a:t>02.08.2014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3657F-7B2B-4BD0-800B-50A51FD75B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BAD6-4DEF-4EFF-B3C8-80033368067D}" type="datetimeFigureOut">
              <a:rPr lang="ru-RU" smtClean="0"/>
              <a:t>02.08.2014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3657F-7B2B-4BD0-800B-50A51FD75B6E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BAD6-4DEF-4EFF-B3C8-80033368067D}" type="datetimeFigureOut">
              <a:rPr lang="ru-RU" smtClean="0"/>
              <a:t>02.08.2014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3657F-7B2B-4BD0-800B-50A51FD75B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BAD6-4DEF-4EFF-B3C8-80033368067D}" type="datetimeFigureOut">
              <a:rPr lang="ru-RU" smtClean="0"/>
              <a:t>02.08.2014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3657F-7B2B-4BD0-800B-50A51FD75B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BAD6-4DEF-4EFF-B3C8-80033368067D}" type="datetimeFigureOut">
              <a:rPr lang="ru-RU" smtClean="0"/>
              <a:t>02.08.2014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3657F-7B2B-4BD0-800B-50A51FD75B6E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BAD6-4DEF-4EFF-B3C8-80033368067D}" type="datetimeFigureOut">
              <a:rPr lang="ru-RU" smtClean="0"/>
              <a:t>02.08.2014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3657F-7B2B-4BD0-800B-50A51FD75B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402DBAD6-4DEF-4EFF-B3C8-80033368067D}" type="datetimeFigureOut">
              <a:rPr lang="ru-RU" smtClean="0"/>
              <a:t>02.08.2014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2B03657F-7B2B-4BD0-800B-50A51FD75B6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microsoft.com/office/2007/relationships/hdphoto" Target="../media/hdphoto2.wdp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0.png"/><Relationship Id="rId5" Type="http://schemas.openxmlformats.org/officeDocument/2006/relationships/image" Target="../media/image251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microsoft.com/office/2007/relationships/hdphoto" Target="../media/hdphoto4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8.png"/><Relationship Id="rId7" Type="http://schemas.openxmlformats.org/officeDocument/2006/relationships/image" Target="../media/image391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microsoft.com/office/2007/relationships/hdphoto" Target="../media/hdphoto4.wdp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7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gif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5" Type="http://schemas.microsoft.com/office/2007/relationships/hdphoto" Target="../media/hdphoto5.wdp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50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png"/><Relationship Id="rId5" Type="http://schemas.microsoft.com/office/2007/relationships/hdphoto" Target="../media/hdphoto5.wdp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31.png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5" Type="http://schemas.microsoft.com/office/2007/relationships/hdphoto" Target="../media/hdphoto6.wdp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png"/><Relationship Id="rId5" Type="http://schemas.microsoft.com/office/2007/relationships/hdphoto" Target="../media/hdphoto6.wdp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9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7" Type="http://schemas.openxmlformats.org/officeDocument/2006/relationships/image" Target="../media/image57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0.png"/><Relationship Id="rId5" Type="http://schemas.microsoft.com/office/2007/relationships/hdphoto" Target="../media/hdphoto7.wdp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3" Type="http://schemas.openxmlformats.org/officeDocument/2006/relationships/image" Target="../media/image560.png"/><Relationship Id="rId7" Type="http://schemas.openxmlformats.org/officeDocument/2006/relationships/image" Target="../media/image470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8.png"/><Relationship Id="rId10" Type="http://schemas.microsoft.com/office/2007/relationships/hdphoto" Target="../media/hdphoto7.wdp"/><Relationship Id="rId9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3.gif"/><Relationship Id="rId7" Type="http://schemas.openxmlformats.org/officeDocument/2006/relationships/image" Target="../media/image6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gif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gif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gif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gif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gif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725144"/>
            <a:ext cx="7992888" cy="1008112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764704"/>
            <a:ext cx="7416824" cy="3744416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92D050"/>
                </a:solidFill>
              </a:rPr>
              <a:t/>
            </a:r>
            <a:br>
              <a:rPr lang="ru-RU" sz="5400" dirty="0" smtClean="0">
                <a:solidFill>
                  <a:srgbClr val="92D050"/>
                </a:solidFill>
              </a:rPr>
            </a:br>
            <a:r>
              <a:rPr lang="ru-RU" sz="5400" dirty="0" smtClean="0">
                <a:solidFill>
                  <a:srgbClr val="92D050"/>
                </a:solidFill>
              </a:rPr>
              <a:t>Задачи с параметрами </a:t>
            </a:r>
            <a:br>
              <a:rPr lang="ru-RU" sz="5400" dirty="0" smtClean="0">
                <a:solidFill>
                  <a:srgbClr val="92D050"/>
                </a:solidFill>
              </a:rPr>
            </a:br>
            <a:r>
              <a:rPr lang="ru-RU" sz="5400" dirty="0" smtClean="0">
                <a:solidFill>
                  <a:srgbClr val="92D050"/>
                </a:solidFill>
              </a:rPr>
              <a:t/>
            </a:r>
            <a:br>
              <a:rPr lang="ru-RU" sz="5400" dirty="0" smtClean="0">
                <a:solidFill>
                  <a:srgbClr val="92D050"/>
                </a:solidFill>
              </a:rPr>
            </a:br>
            <a:r>
              <a:rPr lang="ru-RU" sz="4800" dirty="0" smtClean="0"/>
              <a:t> </a:t>
            </a:r>
            <a:r>
              <a:rPr lang="ru-RU" sz="4800" dirty="0" smtClean="0"/>
              <a:t>Р</a:t>
            </a:r>
            <a:r>
              <a:rPr lang="ru-RU" sz="4800" dirty="0" smtClean="0"/>
              <a:t>асположение </a:t>
            </a:r>
            <a:r>
              <a:rPr lang="ru-RU" sz="4800" dirty="0" smtClean="0"/>
              <a:t>корней</a:t>
            </a:r>
            <a:br>
              <a:rPr lang="ru-RU" sz="4800" dirty="0" smtClean="0"/>
            </a:br>
            <a:r>
              <a:rPr lang="ru-RU" sz="4800" dirty="0" smtClean="0"/>
              <a:t> квадратного трёхчлена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2000" y="4797152"/>
            <a:ext cx="7842448" cy="1656184"/>
          </a:xfrm>
        </p:spPr>
        <p:txBody>
          <a:bodyPr>
            <a:normAutofit fontScale="40000" lnSpcReduction="20000"/>
          </a:bodyPr>
          <a:lstStyle/>
          <a:p>
            <a:r>
              <a:rPr lang="ru-RU" sz="6700" dirty="0" smtClean="0"/>
              <a:t>Презентация к уроку алгебры в </a:t>
            </a:r>
            <a:r>
              <a:rPr lang="en-US" sz="6700" dirty="0" smtClean="0"/>
              <a:t>1</a:t>
            </a:r>
            <a:r>
              <a:rPr lang="ru-RU" sz="6700" dirty="0" smtClean="0"/>
              <a:t>1 </a:t>
            </a:r>
            <a:r>
              <a:rPr lang="ru-RU" sz="6700" dirty="0" smtClean="0"/>
              <a:t>классе.</a:t>
            </a:r>
          </a:p>
          <a:p>
            <a:r>
              <a:rPr lang="ru-RU" sz="6700" dirty="0" smtClean="0"/>
              <a:t>Учитель математики Лодина Виолетта Сергеевна</a:t>
            </a:r>
            <a:r>
              <a:rPr lang="ru-RU" sz="4400" dirty="0" smtClean="0"/>
              <a:t>.</a:t>
            </a:r>
          </a:p>
          <a:p>
            <a:endParaRPr lang="ru-RU" sz="4400" dirty="0" smtClean="0"/>
          </a:p>
          <a:p>
            <a:r>
              <a:rPr lang="ru-RU" sz="5000" dirty="0" smtClean="0"/>
              <a:t>МБОУ СОШ №6   г. Железнодорожный Московской области</a:t>
            </a:r>
            <a:endParaRPr lang="ru-RU" sz="5000" dirty="0"/>
          </a:p>
        </p:txBody>
      </p:sp>
    </p:spTree>
    <p:extLst>
      <p:ext uri="{BB962C8B-B14F-4D97-AF65-F5344CB8AC3E}">
        <p14:creationId xmlns:p14="http://schemas.microsoft.com/office/powerpoint/2010/main" val="3058110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755576" y="404664"/>
                <a:ext cx="7560840" cy="2448272"/>
              </a:xfrm>
              <a:solidFill>
                <a:srgbClr val="CCECFF"/>
              </a:solidFill>
              <a:ln>
                <a:noFill/>
              </a:ln>
            </p:spPr>
            <p:txBody>
              <a:bodyPr>
                <a:normAutofit/>
              </a:bodyPr>
              <a:lstStyle/>
              <a:p>
                <a:r>
                  <a:rPr lang="ru-RU" sz="2000" dirty="0" smtClean="0"/>
                  <a:t>Пример №</a:t>
                </a:r>
                <a:r>
                  <a:rPr lang="ru-RU" sz="2000" dirty="0"/>
                  <a:t>1</a:t>
                </a:r>
                <a:r>
                  <a:rPr lang="ru-RU" sz="2000" dirty="0" smtClean="0"/>
                  <a:t>.  </a:t>
                </a:r>
                <a:r>
                  <a:rPr lang="ru-RU" sz="2000" dirty="0"/>
                  <a:t>Найти </a:t>
                </a:r>
                <a:r>
                  <a:rPr lang="ru-RU" sz="2000" dirty="0" smtClean="0"/>
                  <a:t>значения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</a:rPr>
                      <m:t> </m:t>
                    </m:r>
                    <m:r>
                      <a:rPr lang="en-US" sz="2000" b="1" i="1" smtClean="0">
                        <a:latin typeface="Cambria Math"/>
                      </a:rPr>
                      <m:t>𝒂</m:t>
                    </m:r>
                  </m:oMath>
                </a14:m>
                <a:r>
                  <a:rPr lang="ru-RU" sz="2000" b="1" i="1" dirty="0" smtClean="0"/>
                  <a:t> </a:t>
                </a:r>
                <a:r>
                  <a:rPr lang="ru-RU" sz="2000" dirty="0" smtClean="0"/>
                  <a:t>, </a:t>
                </a:r>
                <a:r>
                  <a:rPr lang="ru-RU" sz="2000" dirty="0"/>
                  <a:t>при которых корни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ru-RU" sz="2000" b="1" i="1">
                            <a:latin typeface="Cambria Math"/>
                          </a:rPr>
                          <m:t>𝟏</m:t>
                        </m:r>
                        <m:r>
                          <a:rPr lang="ru-RU" sz="2000" b="1" i="1">
                            <a:latin typeface="Cambria Math"/>
                          </a:rPr>
                          <m:t>, </m:t>
                        </m:r>
                      </m:sub>
                    </m:sSub>
                    <m:sSub>
                      <m:sSubPr>
                        <m:ctrlPr>
                          <a:rPr lang="ru-RU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ru-RU" sz="2000" b="1" i="1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ru-RU" sz="2000" dirty="0"/>
                  <a:t> уравнения</a:t>
                </a:r>
                <a:br>
                  <a:rPr lang="ru-RU" sz="2000" dirty="0"/>
                </a:br>
                <a14:m>
                  <m:oMath xmlns:m="http://schemas.openxmlformats.org/officeDocument/2006/math">
                    <m:r>
                      <a:rPr lang="ru-RU" sz="2000" b="1" i="1">
                        <a:latin typeface="Cambria Math"/>
                      </a:rPr>
                      <m:t>𝟐</m:t>
                    </m:r>
                    <m:sSup>
                      <m:sSupPr>
                        <m:ctrlPr>
                          <a:rPr lang="ru-RU" sz="2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0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ru-RU" sz="20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ru-RU" sz="2000" b="1" i="1"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ru-RU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000" b="1" i="1">
                            <a:latin typeface="Cambria Math"/>
                          </a:rPr>
                          <m:t>𝟐</m:t>
                        </m:r>
                        <m:r>
                          <a:rPr lang="ru-RU" sz="2000" b="1" i="1">
                            <a:latin typeface="Cambria Math"/>
                          </a:rPr>
                          <m:t>𝒂</m:t>
                        </m:r>
                        <m:r>
                          <a:rPr lang="ru-RU" sz="2000" b="1" i="1">
                            <a:latin typeface="Cambria Math"/>
                          </a:rPr>
                          <m:t>+</m:t>
                        </m:r>
                        <m:r>
                          <a:rPr lang="ru-RU" sz="2000" b="1" i="1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ru-RU" sz="2000" b="1" i="1">
                        <a:latin typeface="Cambria Math"/>
                      </a:rPr>
                      <m:t>𝒙</m:t>
                    </m:r>
                    <m:r>
                      <a:rPr lang="ru-RU" sz="2000" b="1" i="1">
                        <a:latin typeface="Cambria Math"/>
                      </a:rPr>
                      <m:t>+</m:t>
                    </m:r>
                    <m:r>
                      <a:rPr lang="en-US" sz="2000" b="1" i="1">
                        <a:latin typeface="Cambria Math"/>
                      </a:rPr>
                      <m:t>𝒂</m:t>
                    </m:r>
                    <m:d>
                      <m:dPr>
                        <m:ctrlPr>
                          <a:rPr lang="ru-RU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/>
                          </a:rPr>
                          <m:t>𝒂</m:t>
                        </m:r>
                        <m:r>
                          <a:rPr lang="ru-RU" sz="2000" b="1" i="1">
                            <a:latin typeface="Cambria Math"/>
                          </a:rPr>
                          <m:t>−</m:t>
                        </m:r>
                        <m:r>
                          <a:rPr lang="ru-RU" sz="2000" b="1" i="1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ru-RU" sz="2000" b="1" i="1" smtClean="0">
                        <a:latin typeface="Cambria Math"/>
                      </a:rPr>
                      <m:t>=</m:t>
                    </m:r>
                    <m:r>
                      <a:rPr lang="ru-RU" sz="2000" b="1" i="1" smtClean="0">
                        <a:latin typeface="Cambria Math"/>
                      </a:rPr>
                      <m:t>𝟎</m:t>
                    </m:r>
                  </m:oMath>
                </a14:m>
                <a:r>
                  <a:rPr lang="ru-RU" sz="2000" b="1" i="1" dirty="0" smtClean="0"/>
                  <a:t>  </a:t>
                </a:r>
                <a:r>
                  <a:rPr lang="ru-RU" sz="2000" dirty="0"/>
                  <a:t>удовлетворяют условиям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ru-RU" sz="2000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ru-RU" sz="2000" b="1" i="1">
                        <a:latin typeface="Cambria Math"/>
                      </a:rPr>
                      <m:t>&lt;</m:t>
                    </m:r>
                    <m:r>
                      <a:rPr lang="en-US" sz="2000" b="1" i="1">
                        <a:latin typeface="Cambria Math"/>
                      </a:rPr>
                      <m:t>𝒂</m:t>
                    </m:r>
                    <m:r>
                      <a:rPr lang="ru-RU" sz="2000" b="1" i="1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ru-RU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ru-RU" sz="2000" b="1" i="1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ru-RU" sz="2000" b="1" i="1" dirty="0"/>
                  <a:t>.</a:t>
                </a:r>
                <a:r>
                  <a:rPr lang="ru-RU" sz="2000" dirty="0" smtClean="0"/>
                  <a:t/>
                </a:r>
                <a:br>
                  <a:rPr lang="ru-RU" sz="2000" dirty="0" smtClean="0"/>
                </a:br>
                <a:r>
                  <a:rPr lang="ru-RU" sz="2000" i="1" dirty="0" smtClean="0"/>
                  <a:t>Решение</a:t>
                </a:r>
                <a:r>
                  <a:rPr lang="ru-RU" sz="2000" i="1" dirty="0"/>
                  <a:t>. </a:t>
                </a:r>
                <a:r>
                  <a:rPr lang="ru-RU" sz="2000" dirty="0">
                    <a:solidFill>
                      <a:srgbClr val="0070C0"/>
                    </a:solidFill>
                  </a:rPr>
                  <a:t>Используем второй случай</a:t>
                </a:r>
                <a:r>
                  <a:rPr lang="ru-RU" sz="2000" dirty="0"/>
                  <a:t>. Составим систему неравенств .</a:t>
                </a:r>
                <a:br>
                  <a:rPr lang="ru-RU" sz="2000" dirty="0"/>
                </a:br>
                <a:endParaRPr lang="ru-RU" sz="2000" dirty="0"/>
              </a:p>
            </p:txBody>
          </p:sp>
        </mc:Choice>
        <mc:Fallback xmlns="">
          <p:sp>
            <p:nvSpPr>
              <p:cNvPr id="5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55576" y="404664"/>
                <a:ext cx="7560840" cy="2448272"/>
              </a:xfrm>
              <a:blipFill rotWithShape="1">
                <a:blip r:embed="rId2"/>
                <a:stretch>
                  <a:fillRect l="-88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Объект 8"/>
              <p:cNvSpPr>
                <a:spLocks noGrp="1"/>
              </p:cNvSpPr>
              <p:nvPr>
                <p:ph sz="half" idx="1"/>
              </p:nvPr>
            </p:nvSpPr>
            <p:spPr>
              <a:xfrm>
                <a:off x="827584" y="2780928"/>
                <a:ext cx="3672408" cy="288032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3600" b="1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3600" b="1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3600" b="1" i="1">
                                <a:latin typeface="Cambria Math"/>
                              </a:rPr>
                              <m:t>𝑫</m:t>
                            </m:r>
                            <m:r>
                              <a:rPr lang="en-US" sz="3600" b="1" i="1">
                                <a:latin typeface="Cambria Math"/>
                              </a:rPr>
                              <m:t>&gt;</m:t>
                            </m:r>
                            <m:r>
                              <a:rPr lang="en-US" sz="3600" b="1" i="1">
                                <a:latin typeface="Cambria Math"/>
                              </a:rPr>
                              <m:t>𝟎</m:t>
                            </m:r>
                          </m:e>
                          <m:e>
                            <m:r>
                              <a:rPr lang="en-US" sz="3600" b="1" i="1">
                                <a:latin typeface="Cambria Math"/>
                              </a:rPr>
                              <m:t>𝒂𝒇</m:t>
                            </m:r>
                            <m:d>
                              <m:dPr>
                                <m:ctrlPr>
                                  <a:rPr lang="en-US" sz="3600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600" b="1" i="1">
                                    <a:latin typeface="Cambria Math"/>
                                  </a:rPr>
                                  <m:t>𝑴</m:t>
                                </m:r>
                              </m:e>
                            </m:d>
                            <m:r>
                              <a:rPr lang="en-US" sz="3600" b="1" i="1">
                                <a:latin typeface="Cambria Math"/>
                              </a:rPr>
                              <m:t>&lt;</m:t>
                            </m:r>
                            <m:r>
                              <a:rPr lang="en-US" sz="3600" b="1" i="1">
                                <a:latin typeface="Cambria Math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endParaRPr lang="en-US" sz="3600" b="1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ru-RU" sz="3600" b="1" i="1">
                        <a:latin typeface="Cambria Math"/>
                      </a:rPr>
                      <m:t> </m:t>
                    </m:r>
                    <m:d>
                      <m:dPr>
                        <m:begChr m:val="{"/>
                        <m:endChr m:val=""/>
                        <m:ctrlPr>
                          <a:rPr lang="ru-RU" sz="36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36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𝐷</m:t>
                            </m:r>
                            <m:r>
                              <a:rPr lang="ru-RU" sz="3600" i="1">
                                <a:latin typeface="Cambria Math"/>
                              </a:rPr>
                              <m:t>&gt;0</m:t>
                            </m:r>
                          </m:e>
                          <m:e>
                            <m:r>
                              <a:rPr lang="ru-RU" sz="3600" i="1">
                                <a:latin typeface="Cambria Math"/>
                              </a:rPr>
                              <m:t>2</m:t>
                            </m:r>
                            <m:r>
                              <a:rPr lang="ru-RU" sz="3600" i="1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ru-RU" sz="36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ru-RU" sz="3600" i="1">
                                    <a:latin typeface="Cambria Math"/>
                                  </a:rPr>
                                  <m:t>𝑎</m:t>
                                </m:r>
                              </m:e>
                            </m:d>
                            <m:r>
                              <a:rPr lang="ru-RU" sz="3600" i="1">
                                <a:latin typeface="Cambria Math"/>
                              </a:rPr>
                              <m:t>&lt;0</m:t>
                            </m:r>
                          </m:e>
                        </m:eqArr>
                        <m:r>
                          <a:rPr lang="ru-RU" sz="3600" i="1">
                            <a:latin typeface="Cambria Math"/>
                          </a:rPr>
                          <m:t>  </m:t>
                        </m:r>
                      </m:e>
                    </m:d>
                  </m:oMath>
                </a14:m>
                <a:endParaRPr lang="ru-RU" sz="3600" dirty="0"/>
              </a:p>
            </p:txBody>
          </p:sp>
        </mc:Choice>
        <mc:Fallback xmlns="">
          <p:sp>
            <p:nvSpPr>
              <p:cNvPr id="9" name="Объект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27584" y="2780928"/>
                <a:ext cx="3672408" cy="2880320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Объект 6"/>
          <p:cNvPicPr>
            <a:picLocks noGrp="1"/>
          </p:cNvPicPr>
          <p:nvPr>
            <p:ph sz="half" idx="2"/>
          </p:nvPr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8" y="2982701"/>
            <a:ext cx="3657600" cy="264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272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Заголовок 6"/>
              <p:cNvSpPr>
                <a:spLocks noGrp="1"/>
              </p:cNvSpPr>
              <p:nvPr>
                <p:ph type="title"/>
              </p:nvPr>
            </p:nvSpPr>
            <p:spPr>
              <a:xfrm>
                <a:off x="107504" y="548680"/>
                <a:ext cx="8637040" cy="2160240"/>
              </a:xfrm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60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600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ru-RU" sz="2600" i="1"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ru-RU" sz="26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ru-RU" sz="26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ru-RU" sz="26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600" i="1">
                                  <a:latin typeface="Cambria Math"/>
                                </a:rPr>
                                <m:t>+6</m:t>
                              </m:r>
                              <m:r>
                                <a:rPr lang="ru-RU" sz="2600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ru-RU" sz="2600" i="1">
                                  <a:latin typeface="Cambria Math"/>
                                </a:rPr>
                                <m:t>+1&gt;0</m:t>
                              </m:r>
                            </m:e>
                            <m:e>
                              <m:r>
                                <a:rPr lang="ru-RU" sz="2600" i="1">
                                  <a:latin typeface="Cambria Math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ru-RU" sz="26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ru-RU" sz="26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2600" i="1"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ru-RU" sz="26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ru-RU" sz="2600" i="1">
                                      <a:latin typeface="Cambria Math"/>
                                    </a:rPr>
                                    <m:t>+3</m:t>
                                  </m:r>
                                  <m:r>
                                    <a:rPr lang="ru-RU" sz="26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ru-RU" sz="2600" i="1">
                                  <a:latin typeface="Cambria Math"/>
                                </a:rPr>
                                <m:t>&gt;0</m:t>
                              </m:r>
                            </m:e>
                          </m:eqArr>
                          <m:d>
                            <m:dPr>
                              <m:begChr m:val="{"/>
                              <m:endChr m:val=""/>
                              <m:ctrlPr>
                                <a:rPr lang="ru-RU" sz="2600" i="1">
                                  <a:latin typeface="Cambria Math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ru-RU" sz="2600" i="1"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r>
                                    <a:rPr lang="ru-RU" sz="2600" i="1">
                                      <a:latin typeface="Cambria Math"/>
                                    </a:rPr>
                                    <m:t>2</m:t>
                                  </m:r>
                                  <m:d>
                                    <m:dPr>
                                      <m:ctrlPr>
                                        <a:rPr lang="ru-RU" sz="26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2600" i="1">
                                          <a:latin typeface="Cambria Math"/>
                                        </a:rPr>
                                        <m:t>𝑎</m:t>
                                      </m:r>
                                      <m:r>
                                        <a:rPr lang="ru-RU" sz="2600" i="1">
                                          <a:latin typeface="Cambria Math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ru-RU" sz="2600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ru-RU" sz="2600" i="1">
                                              <a:latin typeface="Cambria Math"/>
                                            </a:rPr>
                                            <m:t>−3−</m:t>
                                          </m:r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ru-RU" sz="2600" i="1">
                                                  <a:latin typeface="Cambria Math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ru-RU" sz="2600" i="1">
                                                  <a:latin typeface="Cambria Math"/>
                                                </a:rPr>
                                                <m:t>7</m:t>
                                              </m:r>
                                            </m:e>
                                          </m:rad>
                                        </m:num>
                                        <m:den>
                                          <m:r>
                                            <a:rPr lang="ru-RU" sz="260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  <m:d>
                                    <m:dPr>
                                      <m:ctrlPr>
                                        <a:rPr lang="ru-RU" sz="26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2600" i="1">
                                          <a:latin typeface="Cambria Math"/>
                                        </a:rPr>
                                        <m:t>𝑎</m:t>
                                      </m:r>
                                      <m:r>
                                        <a:rPr lang="ru-RU" sz="2600" i="1">
                                          <a:latin typeface="Cambria Math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ru-RU" sz="2600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ru-RU" sz="2600" i="1">
                                              <a:latin typeface="Cambria Math"/>
                                            </a:rPr>
                                            <m:t>−3+</m:t>
                                          </m:r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ru-RU" sz="2600" i="1">
                                                  <a:latin typeface="Cambria Math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ru-RU" sz="2600" i="1">
                                                  <a:latin typeface="Cambria Math"/>
                                                </a:rPr>
                                                <m:t>7</m:t>
                                              </m:r>
                                            </m:e>
                                          </m:rad>
                                        </m:num>
                                        <m:den>
                                          <m:r>
                                            <a:rPr lang="ru-RU" sz="260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  <m:r>
                                    <a:rPr lang="ru-RU" sz="2600" i="1">
                                      <a:latin typeface="Cambria Math"/>
                                    </a:rPr>
                                    <m:t>&gt;0</m:t>
                                  </m:r>
                                </m:e>
                                <m:e>
                                  <m:r>
                                    <a:rPr lang="ru-RU" sz="26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ru-RU" sz="2600" i="1">
                                      <a:latin typeface="Cambria Math"/>
                                    </a:rPr>
                                    <m:t>𝑎</m:t>
                                  </m:r>
                                  <m:d>
                                    <m:dPr>
                                      <m:ctrlPr>
                                        <a:rPr lang="ru-RU" sz="26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2600" i="1">
                                          <a:latin typeface="Cambria Math"/>
                                        </a:rPr>
                                        <m:t>𝑎</m:t>
                                      </m:r>
                                      <m:r>
                                        <a:rPr lang="ru-RU" sz="2600" i="1">
                                          <a:latin typeface="Cambria Math"/>
                                        </a:rPr>
                                        <m:t>+3</m:t>
                                      </m:r>
                                    </m:e>
                                  </m:d>
                                  <m:r>
                                    <a:rPr lang="ru-RU" sz="2600" i="1">
                                      <a:latin typeface="Cambria Math"/>
                                    </a:rPr>
                                    <m:t>&gt;0</m:t>
                                  </m:r>
                                </m:e>
                              </m:eqArr>
                            </m:e>
                          </m:d>
                        </m:e>
                      </m:d>
                    </m:oMath>
                  </m:oMathPara>
                </a14:m>
                <a:endParaRPr lang="ru-RU" sz="2600" dirty="0"/>
              </a:p>
            </p:txBody>
          </p:sp>
        </mc:Choice>
        <mc:Fallback xmlns="">
          <p:sp>
            <p:nvSpPr>
              <p:cNvPr id="7" name="Заголовок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7504" y="548680"/>
                <a:ext cx="8637040" cy="216024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Объект 11"/>
              <p:cNvSpPr>
                <a:spLocks noGrp="1"/>
              </p:cNvSpPr>
              <p:nvPr>
                <p:ph sz="half" idx="1"/>
              </p:nvPr>
            </p:nvSpPr>
            <p:spPr>
              <a:xfrm>
                <a:off x="251520" y="2708920"/>
                <a:ext cx="3528392" cy="333528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32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3200" i="1">
                                <a:latin typeface="Cambria Math"/>
                              </a:rPr>
                            </m:ctrlPr>
                          </m:eqArrPr>
                          <m:e>
                            <m:d>
                              <m:dPr>
                                <m:begChr m:val="["/>
                                <m:endChr m:val=""/>
                                <m:ctrlPr>
                                  <a:rPr lang="ru-RU" sz="3200" i="1">
                                    <a:latin typeface="Cambria Math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ru-RU" sz="3200" i="1"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ru-RU" sz="3200" i="1">
                                        <a:latin typeface="Cambria Math"/>
                                      </a:rPr>
                                      <m:t>𝑎</m:t>
                                    </m:r>
                                    <m:r>
                                      <a:rPr lang="ru-RU" sz="3200" i="1">
                                        <a:latin typeface="Cambria Math"/>
                                      </a:rPr>
                                      <m:t>&gt;</m:t>
                                    </m:r>
                                    <m:f>
                                      <m:fPr>
                                        <m:ctrlPr>
                                          <a:rPr lang="ru-RU" sz="3200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ru-RU" sz="3200" i="1">
                                            <a:latin typeface="Cambria Math"/>
                                          </a:rPr>
                                          <m:t>−3+</m:t>
                                        </m:r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ru-RU" sz="3200" i="1">
                                                <a:latin typeface="Cambria Math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ru-RU" sz="3200" i="1">
                                                <a:latin typeface="Cambria Math"/>
                                              </a:rPr>
                                              <m:t>7</m:t>
                                            </m:r>
                                          </m:e>
                                        </m:rad>
                                      </m:num>
                                      <m:den>
                                        <m:r>
                                          <a:rPr lang="ru-RU" sz="32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  <m:e>
                                    <m:r>
                                      <a:rPr lang="ru-RU" sz="3200" i="1">
                                        <a:latin typeface="Cambria Math"/>
                                      </a:rPr>
                                      <m:t>𝑎</m:t>
                                    </m:r>
                                    <m:r>
                                      <a:rPr lang="ru-RU" sz="3200" i="1">
                                        <a:latin typeface="Cambria Math"/>
                                      </a:rPr>
                                      <m:t>&lt;</m:t>
                                    </m:r>
                                    <m:f>
                                      <m:fPr>
                                        <m:ctrlPr>
                                          <a:rPr lang="ru-RU" sz="3200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ru-RU" sz="3200" i="1">
                                            <a:latin typeface="Cambria Math"/>
                                          </a:rPr>
                                          <m:t>−3−</m:t>
                                        </m:r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ru-RU" sz="3200" i="1">
                                                <a:latin typeface="Cambria Math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ru-RU" sz="3200" i="1">
                                                <a:latin typeface="Cambria Math"/>
                                              </a:rPr>
                                              <m:t>7</m:t>
                                            </m:r>
                                          </m:e>
                                        </m:rad>
                                      </m:num>
                                      <m:den>
                                        <m:r>
                                          <a:rPr lang="ru-RU" sz="32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eqArr>
                              </m:e>
                            </m:d>
                          </m:e>
                          <m:e>
                            <m:d>
                              <m:dPr>
                                <m:begChr m:val="["/>
                                <m:endChr m:val=""/>
                                <m:ctrlPr>
                                  <a:rPr lang="ru-RU" sz="3200" i="1">
                                    <a:latin typeface="Cambria Math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ru-RU" sz="3200" i="1"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ru-RU" sz="3200" i="1">
                                        <a:latin typeface="Cambria Math"/>
                                      </a:rPr>
                                      <m:t>𝑎</m:t>
                                    </m:r>
                                    <m:r>
                                      <a:rPr lang="ru-RU" sz="3200" i="1">
                                        <a:latin typeface="Cambria Math"/>
                                      </a:rPr>
                                      <m:t>&gt;0</m:t>
                                    </m:r>
                                  </m:e>
                                  <m:e>
                                    <m:r>
                                      <a:rPr lang="ru-RU" sz="3200" i="1">
                                        <a:latin typeface="Cambria Math"/>
                                      </a:rPr>
                                      <m:t>𝑎</m:t>
                                    </m:r>
                                    <m:r>
                                      <a:rPr lang="ru-RU" sz="3200" i="1">
                                        <a:latin typeface="Cambria Math"/>
                                      </a:rPr>
                                      <m:t>&lt;−3</m:t>
                                    </m:r>
                                  </m:e>
                                </m:eqAr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ru-RU" sz="3200" dirty="0"/>
              </a:p>
            </p:txBody>
          </p:sp>
        </mc:Choice>
        <mc:Fallback xmlns="">
          <p:sp>
            <p:nvSpPr>
              <p:cNvPr id="12" name="Объект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51520" y="2708920"/>
                <a:ext cx="3528392" cy="3335280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068960"/>
            <a:ext cx="5149546" cy="2381665"/>
          </a:xfr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5220072" y="5713727"/>
                <a:ext cx="2232248" cy="461665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400" b="1" i="1">
                        <a:latin typeface="Cambria Math"/>
                      </a:rPr>
                      <m:t>𝒂</m:t>
                    </m:r>
                    <m:r>
                      <a:rPr lang="ru-RU" sz="2400" b="1" i="1">
                        <a:latin typeface="Cambria Math"/>
                      </a:rPr>
                      <m:t>&lt;−</m:t>
                    </m:r>
                    <m:r>
                      <a:rPr lang="ru-RU" sz="2400" b="1" i="1">
                        <a:latin typeface="Cambria Math"/>
                      </a:rPr>
                      <m:t>𝟑</m:t>
                    </m:r>
                    <m:r>
                      <a:rPr lang="ru-RU" sz="2400" b="1" i="1">
                        <a:latin typeface="Cambria Math"/>
                      </a:rPr>
                      <m:t>, </m:t>
                    </m:r>
                    <m:r>
                      <a:rPr lang="en-US" sz="2400" b="1" i="1">
                        <a:latin typeface="Cambria Math"/>
                      </a:rPr>
                      <m:t>𝒂</m:t>
                    </m:r>
                    <m:r>
                      <a:rPr lang="ru-RU" sz="2400" b="1" i="1">
                        <a:latin typeface="Cambria Math"/>
                      </a:rPr>
                      <m:t>&gt;</m:t>
                    </m:r>
                    <m:r>
                      <a:rPr lang="ru-RU" sz="2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ru-RU" sz="2400" b="1" dirty="0"/>
                  <a:t>.</a:t>
                </a:r>
                <a:endParaRPr lang="ru-RU" sz="2400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5713727"/>
                <a:ext cx="2232248" cy="461665"/>
              </a:xfrm>
              <a:prstGeom prst="rect">
                <a:avLst/>
              </a:prstGeom>
              <a:blipFill rotWithShape="1">
                <a:blip r:embed="rId6"/>
                <a:stretch>
                  <a:fillRect t="-10526" r="-273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898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772817"/>
            <a:ext cx="1656184" cy="1394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476672"/>
            <a:ext cx="8208912" cy="72008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323528" y="1196752"/>
                <a:ext cx="4089648" cy="4896544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𝐷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&gt;0</m:t>
                              </m:r>
                            </m:e>
                            <m:e>
                              <m:r>
                                <a:rPr lang="ru-RU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ru-RU" i="1">
                                  <a:latin typeface="Cambria Math"/>
                                </a:rPr>
                                <m:t>&lt;0</m:t>
                              </m:r>
                            </m:e>
                          </m:eqArr>
                          <m:r>
                            <a:rPr lang="ru-RU" i="1">
                              <a:latin typeface="Cambria Math"/>
                            </a:rPr>
                            <m:t>  </m:t>
                          </m:r>
                        </m:e>
                      </m:d>
                      <m:d>
                        <m:dPr>
                          <m:begChr m:val="{"/>
                          <m:endChr m:val=""/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ru-RU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i="1">
                                  <a:latin typeface="Cambria Math"/>
                                </a:rPr>
                                <m:t>+6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+1&gt;0</m:t>
                              </m:r>
                            </m:e>
                            <m:e>
                              <m:r>
                                <a:rPr lang="ru-RU" i="1">
                                  <a:latin typeface="Cambria Math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ru-RU" i="1">
                                      <a:latin typeface="Cambria Math"/>
                                    </a:rPr>
                                    <m:t>+3</m:t>
                                  </m:r>
                                  <m:r>
                                    <a:rPr lang="ru-RU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ru-RU" i="1">
                                  <a:latin typeface="Cambria Math"/>
                                </a:rPr>
                                <m:t>&gt;0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 smtClean="0"/>
              </a:p>
              <a:p>
                <a:pPr marL="0" indent="0">
                  <a:buNone/>
                </a:pPr>
                <a:endParaRPr lang="ru-RU" dirty="0" smtClean="0"/>
              </a:p>
              <a:p>
                <a:pPr marL="0" indent="0">
                  <a:buNone/>
                </a:pPr>
                <a:r>
                  <a:rPr lang="ru-RU" i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>
                                <a:latin typeface="Cambria Math"/>
                              </a:rPr>
                            </m:ctrlPr>
                          </m:eqArrPr>
                          <m:e>
                            <m:d>
                              <m:dPr>
                                <m:begChr m:val="["/>
                                <m:endChr m:val=""/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ru-RU" i="1">
                                        <a:latin typeface="Cambria Math"/>
                                      </a:rPr>
                                      <m:t>𝑎</m:t>
                                    </m:r>
                                    <m:r>
                                      <a:rPr lang="ru-RU" i="1">
                                        <a:latin typeface="Cambria Math"/>
                                      </a:rPr>
                                      <m:t>&gt;</m:t>
                                    </m:r>
                                    <m:f>
                                      <m:fPr>
                                        <m:ctrlPr>
                                          <a:rPr lang="ru-RU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ru-RU" i="1">
                                            <a:latin typeface="Cambria Math"/>
                                          </a:rPr>
                                          <m:t>−3+</m:t>
                                        </m:r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ru-RU" i="1">
                                                <a:latin typeface="Cambria Math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ru-RU" i="1">
                                                <a:latin typeface="Cambria Math"/>
                                              </a:rPr>
                                              <m:t>7</m:t>
                                            </m:r>
                                          </m:e>
                                        </m:rad>
                                      </m:num>
                                      <m:den>
                                        <m:r>
                                          <a:rPr lang="ru-RU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  <m:e>
                                    <m:r>
                                      <a:rPr lang="ru-RU" i="1">
                                        <a:latin typeface="Cambria Math"/>
                                      </a:rPr>
                                      <m:t>𝑎</m:t>
                                    </m:r>
                                    <m:r>
                                      <a:rPr lang="ru-RU" i="1">
                                        <a:latin typeface="Cambria Math"/>
                                      </a:rPr>
                                      <m:t>&lt;</m:t>
                                    </m:r>
                                    <m:f>
                                      <m:fPr>
                                        <m:ctrlPr>
                                          <a:rPr lang="ru-RU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ru-RU" i="1">
                                            <a:latin typeface="Cambria Math"/>
                                          </a:rPr>
                                          <m:t>−3−</m:t>
                                        </m:r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ru-RU" i="1">
                                                <a:latin typeface="Cambria Math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ru-RU" i="1">
                                                <a:latin typeface="Cambria Math"/>
                                              </a:rPr>
                                              <m:t>7</m:t>
                                            </m:r>
                                          </m:e>
                                        </m:rad>
                                      </m:num>
                                      <m:den>
                                        <m:r>
                                          <a:rPr lang="ru-RU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eqArr>
                              </m:e>
                            </m:d>
                          </m:e>
                          <m:e>
                            <m:d>
                              <m:dPr>
                                <m:begChr m:val="["/>
                                <m:endChr m:val=""/>
                                <m:ctrlPr>
                                  <a:rPr lang="ru-RU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ru-RU" i="1">
                                        <a:latin typeface="Cambria Math"/>
                                      </a:rPr>
                                      <m:t>𝑎</m:t>
                                    </m:r>
                                    <m:r>
                                      <a:rPr lang="ru-RU" i="1">
                                        <a:latin typeface="Cambria Math"/>
                                      </a:rPr>
                                      <m:t>&gt;0</m:t>
                                    </m:r>
                                  </m:e>
                                  <m:e>
                                    <m:r>
                                      <a:rPr lang="ru-RU" i="1">
                                        <a:latin typeface="Cambria Math"/>
                                      </a:rPr>
                                      <m:t>𝑎</m:t>
                                    </m:r>
                                    <m:r>
                                      <a:rPr lang="ru-RU" i="1">
                                        <a:latin typeface="Cambria Math"/>
                                      </a:rPr>
                                      <m:t>&lt;−3</m:t>
                                    </m:r>
                                  </m:e>
                                </m:eqAr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23528" y="1196752"/>
                <a:ext cx="4089648" cy="4896544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606250" y="5419237"/>
            <a:ext cx="2878012" cy="59609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356992"/>
            <a:ext cx="4680520" cy="1953508"/>
          </a:xfr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755576" y="332656"/>
                <a:ext cx="7704856" cy="1663080"/>
              </a:xfrm>
            </p:spPr>
            <p:txBody>
              <a:bodyPr>
                <a:normAutofit fontScale="90000"/>
              </a:bodyPr>
              <a:lstStyle/>
              <a:p>
                <a:r>
                  <a:rPr lang="ru-RU" sz="2000" dirty="0" smtClean="0"/>
                  <a:t>Пример №</a:t>
                </a:r>
                <a:r>
                  <a:rPr lang="ru-RU" sz="2000" dirty="0"/>
                  <a:t>1</a:t>
                </a:r>
                <a:r>
                  <a:rPr lang="ru-RU" sz="2000" dirty="0" smtClean="0"/>
                  <a:t>.  </a:t>
                </a:r>
                <a:r>
                  <a:rPr lang="ru-RU" sz="2000" dirty="0"/>
                  <a:t>Найти </a:t>
                </a:r>
                <a:r>
                  <a:rPr lang="ru-RU" sz="2000" dirty="0" smtClean="0"/>
                  <a:t>значения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</a:rPr>
                      <m:t> </m:t>
                    </m:r>
                    <m:r>
                      <a:rPr lang="en-US" sz="2000" b="1" i="1" smtClean="0">
                        <a:latin typeface="Cambria Math"/>
                      </a:rPr>
                      <m:t>𝒂</m:t>
                    </m:r>
                  </m:oMath>
                </a14:m>
                <a:r>
                  <a:rPr lang="ru-RU" sz="2000" b="1" i="1" dirty="0" smtClean="0"/>
                  <a:t> </a:t>
                </a:r>
                <a:r>
                  <a:rPr lang="ru-RU" sz="2000" dirty="0" smtClean="0"/>
                  <a:t>, </a:t>
                </a:r>
                <a:r>
                  <a:rPr lang="ru-RU" sz="2000" dirty="0"/>
                  <a:t>при которых корни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ru-RU" sz="2000" b="1" i="1">
                            <a:latin typeface="Cambria Math"/>
                          </a:rPr>
                          <m:t>𝟏</m:t>
                        </m:r>
                        <m:r>
                          <a:rPr lang="ru-RU" sz="2000" b="1" i="1">
                            <a:latin typeface="Cambria Math"/>
                          </a:rPr>
                          <m:t>, </m:t>
                        </m:r>
                      </m:sub>
                    </m:sSub>
                    <m:sSub>
                      <m:sSubPr>
                        <m:ctrlPr>
                          <a:rPr lang="ru-RU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ru-RU" sz="2000" b="1" i="1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ru-RU" sz="2000" dirty="0"/>
                  <a:t> уравнения</a:t>
                </a:r>
                <a:br>
                  <a:rPr lang="ru-RU" sz="2000" dirty="0"/>
                </a:br>
                <a14:m>
                  <m:oMath xmlns:m="http://schemas.openxmlformats.org/officeDocument/2006/math">
                    <m:r>
                      <a:rPr lang="ru-RU" sz="2000" b="1" i="1">
                        <a:latin typeface="Cambria Math"/>
                      </a:rPr>
                      <m:t>𝟐</m:t>
                    </m:r>
                    <m:sSup>
                      <m:sSupPr>
                        <m:ctrlPr>
                          <a:rPr lang="ru-RU" sz="2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0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ru-RU" sz="20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ru-RU" sz="2000" b="1" i="1"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ru-RU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000" b="1" i="1">
                            <a:latin typeface="Cambria Math"/>
                          </a:rPr>
                          <m:t>𝟐</m:t>
                        </m:r>
                        <m:r>
                          <a:rPr lang="ru-RU" sz="2000" b="1" i="1">
                            <a:latin typeface="Cambria Math"/>
                          </a:rPr>
                          <m:t>𝒂</m:t>
                        </m:r>
                        <m:r>
                          <a:rPr lang="ru-RU" sz="2000" b="1" i="1">
                            <a:latin typeface="Cambria Math"/>
                          </a:rPr>
                          <m:t>+</m:t>
                        </m:r>
                        <m:r>
                          <a:rPr lang="ru-RU" sz="2000" b="1" i="1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ru-RU" sz="2000" b="1" i="1">
                        <a:latin typeface="Cambria Math"/>
                      </a:rPr>
                      <m:t>𝒙</m:t>
                    </m:r>
                    <m:r>
                      <a:rPr lang="ru-RU" sz="2000" b="1" i="1">
                        <a:latin typeface="Cambria Math"/>
                      </a:rPr>
                      <m:t>+</m:t>
                    </m:r>
                    <m:r>
                      <a:rPr lang="en-US" sz="2000" b="1" i="1">
                        <a:latin typeface="Cambria Math"/>
                      </a:rPr>
                      <m:t>𝒂</m:t>
                    </m:r>
                    <m:d>
                      <m:dPr>
                        <m:ctrlPr>
                          <a:rPr lang="ru-RU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/>
                          </a:rPr>
                          <m:t>𝒂</m:t>
                        </m:r>
                        <m:r>
                          <a:rPr lang="ru-RU" sz="2000" b="1" i="1">
                            <a:latin typeface="Cambria Math"/>
                          </a:rPr>
                          <m:t>−</m:t>
                        </m:r>
                        <m:r>
                          <a:rPr lang="ru-RU" sz="2000" b="1" i="1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ru-RU" sz="2000" b="1" i="1" smtClean="0">
                        <a:latin typeface="Cambria Math"/>
                      </a:rPr>
                      <m:t>=</m:t>
                    </m:r>
                    <m:r>
                      <a:rPr lang="ru-RU" sz="2000" b="1" i="1" smtClean="0">
                        <a:latin typeface="Cambria Math"/>
                      </a:rPr>
                      <m:t>𝟎</m:t>
                    </m:r>
                  </m:oMath>
                </a14:m>
                <a:r>
                  <a:rPr lang="ru-RU" sz="2000" b="1" i="1" dirty="0" smtClean="0"/>
                  <a:t>  </a:t>
                </a:r>
                <a:r>
                  <a:rPr lang="ru-RU" sz="2000" dirty="0"/>
                  <a:t>удовлетворяют условиям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ru-RU" sz="2000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ru-RU" sz="2000" b="1" i="1">
                        <a:latin typeface="Cambria Math"/>
                      </a:rPr>
                      <m:t>&lt;</m:t>
                    </m:r>
                    <m:r>
                      <a:rPr lang="en-US" sz="2000" b="1" i="1">
                        <a:latin typeface="Cambria Math"/>
                      </a:rPr>
                      <m:t>𝒂</m:t>
                    </m:r>
                    <m:r>
                      <a:rPr lang="ru-RU" sz="2000" b="1" i="1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ru-RU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ru-RU" sz="2000" b="1" i="1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ru-RU" sz="2000" b="1" i="1" dirty="0"/>
                  <a:t>.</a:t>
                </a:r>
                <a:r>
                  <a:rPr lang="ru-RU" sz="2000" i="1" dirty="0" smtClean="0"/>
                  <a:t/>
                </a:r>
                <a:br>
                  <a:rPr lang="ru-RU" sz="2000" i="1" dirty="0" smtClean="0"/>
                </a:br>
                <a:r>
                  <a:rPr lang="ru-RU" sz="2000" dirty="0" smtClean="0"/>
                  <a:t/>
                </a:r>
                <a:br>
                  <a:rPr lang="ru-RU" sz="2000" dirty="0" smtClean="0"/>
                </a:br>
                <a:r>
                  <a:rPr lang="ru-RU" sz="2000" i="1" dirty="0" smtClean="0"/>
                  <a:t>Решение</a:t>
                </a:r>
                <a:r>
                  <a:rPr lang="ru-RU" sz="2000" i="1" dirty="0"/>
                  <a:t>. </a:t>
                </a:r>
                <a:r>
                  <a:rPr lang="ru-RU" sz="2000" dirty="0">
                    <a:solidFill>
                      <a:srgbClr val="0070C0"/>
                    </a:solidFill>
                  </a:rPr>
                  <a:t>Используем второй случай</a:t>
                </a:r>
                <a:r>
                  <a:rPr lang="ru-RU" sz="2000" dirty="0"/>
                  <a:t>. Составим систему неравенств .</a:t>
                </a:r>
                <a:br>
                  <a:rPr lang="ru-RU" sz="2000" dirty="0"/>
                </a:br>
                <a:endParaRPr lang="ru-RU" sz="2000" dirty="0"/>
              </a:p>
            </p:txBody>
          </p:sp>
        </mc:Choice>
        <mc:Fallback xmlns="">
          <p:sp>
            <p:nvSpPr>
              <p:cNvPr id="5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55576" y="332656"/>
                <a:ext cx="7704856" cy="1663080"/>
              </a:xfrm>
              <a:blipFill rotWithShape="1">
                <a:blip r:embed="rId5"/>
                <a:stretch>
                  <a:fillRect l="-7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755576" y="5517232"/>
                <a:ext cx="257936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000" i="1" dirty="0"/>
                  <a:t>Ответ</a:t>
                </a:r>
                <a:r>
                  <a:rPr lang="ru-RU" i="1" dirty="0"/>
                  <a:t>: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a:rPr lang="ru-RU" b="1" i="1">
                        <a:latin typeface="Cambria Math"/>
                      </a:rPr>
                      <m:t>𝒂</m:t>
                    </m:r>
                    <m:r>
                      <a:rPr lang="ru-RU" b="1" i="1">
                        <a:latin typeface="Cambria Math"/>
                      </a:rPr>
                      <m:t>&lt;−</m:t>
                    </m:r>
                    <m:r>
                      <a:rPr lang="ru-RU" b="1" i="1">
                        <a:latin typeface="Cambria Math"/>
                      </a:rPr>
                      <m:t>𝟑</m:t>
                    </m:r>
                    <m:r>
                      <a:rPr lang="ru-RU" b="1" i="1">
                        <a:latin typeface="Cambria Math"/>
                      </a:rPr>
                      <m:t>, </m:t>
                    </m:r>
                    <m:r>
                      <a:rPr lang="en-US" b="1" i="1">
                        <a:latin typeface="Cambria Math"/>
                      </a:rPr>
                      <m:t>𝒂</m:t>
                    </m:r>
                    <m:r>
                      <a:rPr lang="ru-RU" b="1" i="1">
                        <a:latin typeface="Cambria Math"/>
                      </a:rPr>
                      <m:t>&gt;</m:t>
                    </m:r>
                    <m:r>
                      <a:rPr lang="ru-RU" b="1" i="1">
                        <a:latin typeface="Cambria Math"/>
                      </a:rPr>
                      <m:t>𝟎</m:t>
                    </m:r>
                  </m:oMath>
                </a14:m>
                <a:r>
                  <a:rPr lang="ru-RU" b="1" dirty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5517232"/>
                <a:ext cx="2579360" cy="400110"/>
              </a:xfrm>
              <a:prstGeom prst="rect">
                <a:avLst/>
              </a:prstGeom>
              <a:blipFill rotWithShape="1">
                <a:blip r:embed="rId6"/>
                <a:stretch>
                  <a:fillRect l="-2600" t="-7576" r="-946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55976" y="2132856"/>
                <a:ext cx="3960440" cy="10342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ru-RU" i="1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−3−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ru-RU" i="1">
                                              <a:latin typeface="Cambria Math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ru-RU" i="1">
                                              <a:latin typeface="Cambria Math"/>
                                            </a:rPr>
                                            <m:t>7</m:t>
                                          </m:r>
                                        </m:e>
                                      </m:rad>
                                    </m:num>
                                    <m:den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d>
                                <m:d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ru-RU" i="1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−3+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ru-RU" i="1">
                                              <a:latin typeface="Cambria Math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ru-RU" i="1">
                                              <a:latin typeface="Cambria Math"/>
                                            </a:rPr>
                                            <m:t>7</m:t>
                                          </m:r>
                                        </m:e>
                                      </m:rad>
                                    </m:num>
                                    <m:den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ru-RU" i="1">
                                  <a:latin typeface="Cambria Math"/>
                                </a:rPr>
                                <m:t>&gt;0</m:t>
                              </m:r>
                            </m:e>
                            <m:e>
                              <m:r>
                                <a:rPr lang="ru-RU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𝑎</m:t>
                              </m:r>
                              <m:d>
                                <m:d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ru-RU" i="1">
                                      <a:latin typeface="Cambria Math"/>
                                    </a:rPr>
                                    <m:t>+3</m:t>
                                  </m:r>
                                </m:e>
                              </m:d>
                              <m:r>
                                <a:rPr lang="ru-RU" i="1">
                                  <a:latin typeface="Cambria Math"/>
                                </a:rPr>
                                <m:t>&gt;0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2132856"/>
                <a:ext cx="3960440" cy="103425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631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395536" y="188640"/>
                <a:ext cx="8496944" cy="2088232"/>
              </a:xfrm>
              <a:solidFill>
                <a:srgbClr val="CCECFF"/>
              </a:solidFill>
            </p:spPr>
            <p:txBody>
              <a:bodyPr>
                <a:noAutofit/>
              </a:bodyPr>
              <a:lstStyle/>
              <a:p>
                <a:r>
                  <a:rPr lang="ru-RU" sz="2000" dirty="0"/>
                  <a:t>Пример №2. Найти все действительные значения 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𝒂</m:t>
                    </m:r>
                  </m:oMath>
                </a14:m>
                <a:r>
                  <a:rPr lang="ru-RU" sz="2000" dirty="0"/>
                  <a:t>,  при которых корни оба корня уравнения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000" b="1" i="1">
                            <a:latin typeface="Cambria Math"/>
                          </a:rPr>
                          <m:t>𝟐</m:t>
                        </m:r>
                        <m:r>
                          <a:rPr lang="ru-RU" sz="2000" b="1" i="1">
                            <a:latin typeface="Cambria Math"/>
                          </a:rPr>
                          <m:t>𝒂</m:t>
                        </m:r>
                        <m:r>
                          <a:rPr lang="ru-RU" sz="2000" b="1" i="1">
                            <a:latin typeface="Cambria Math"/>
                          </a:rPr>
                          <m:t>+</m:t>
                        </m:r>
                        <m:r>
                          <a:rPr lang="ru-RU" sz="2000" b="1" i="1">
                            <a:latin typeface="Cambria Math"/>
                          </a:rPr>
                          <m:t>𝟑</m:t>
                        </m:r>
                      </m:e>
                    </m:d>
                    <m:sSup>
                      <m:sSupPr>
                        <m:ctrlPr>
                          <a:rPr lang="ru-RU" sz="20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0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ru-RU" sz="20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ru-RU" sz="2000" b="1" i="1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ru-RU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000" b="1" i="1">
                            <a:latin typeface="Cambria Math"/>
                          </a:rPr>
                          <m:t>𝒂</m:t>
                        </m:r>
                        <m:r>
                          <a:rPr lang="ru-RU" sz="2000" b="1" i="1">
                            <a:latin typeface="Cambria Math"/>
                          </a:rPr>
                          <m:t>+</m:t>
                        </m:r>
                        <m:r>
                          <a:rPr lang="ru-RU" sz="2000" b="1" i="1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ru-RU" sz="2000" b="1" i="1">
                        <a:latin typeface="Cambria Math"/>
                      </a:rPr>
                      <m:t>𝒙</m:t>
                    </m:r>
                    <m:r>
                      <a:rPr lang="ru-RU" sz="2000" b="1" i="1">
                        <a:latin typeface="Cambria Math"/>
                      </a:rPr>
                      <m:t>+</m:t>
                    </m:r>
                    <m:r>
                      <a:rPr lang="ru-RU" sz="2000" b="1" i="1">
                        <a:latin typeface="Cambria Math"/>
                      </a:rPr>
                      <m:t>𝟒</m:t>
                    </m:r>
                    <m:r>
                      <a:rPr lang="ru-RU" sz="2000" b="1" i="1">
                        <a:latin typeface="Cambria Math"/>
                      </a:rPr>
                      <m:t>=</m:t>
                    </m:r>
                    <m:r>
                      <a:rPr lang="ru-RU" sz="2000" b="1" i="1">
                        <a:latin typeface="Cambria Math"/>
                      </a:rPr>
                      <m:t>𝟎</m:t>
                    </m:r>
                  </m:oMath>
                </a14:m>
                <a:r>
                  <a:rPr lang="ru-RU" sz="2000" b="1" i="1" dirty="0"/>
                  <a:t/>
                </a:r>
                <a:br>
                  <a:rPr lang="ru-RU" sz="2000" b="1" i="1" dirty="0"/>
                </a:br>
                <a:r>
                  <a:rPr lang="ru-RU" sz="2000" dirty="0"/>
                  <a:t>заключены между   -2 и 0,  т.е.  </a:t>
                </a:r>
                <a14:m>
                  <m:oMath xmlns:m="http://schemas.openxmlformats.org/officeDocument/2006/math">
                    <m:r>
                      <a:rPr lang="ru-RU" sz="2000" b="1" i="1">
                        <a:latin typeface="Cambria Math"/>
                      </a:rPr>
                      <m:t>−</m:t>
                    </m:r>
                    <m:r>
                      <a:rPr lang="ru-RU" sz="2000" b="1" i="1">
                        <a:latin typeface="Cambria Math"/>
                      </a:rPr>
                      <m:t>𝟐</m:t>
                    </m:r>
                    <m:r>
                      <a:rPr lang="ru-RU" sz="2000" b="1" i="1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ru-RU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ru-RU" sz="2000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ru-RU" sz="2000" b="1" i="1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ru-RU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ru-RU" sz="2000" b="1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ru-RU" sz="2000" b="1" i="1">
                        <a:latin typeface="Cambria Math"/>
                      </a:rPr>
                      <m:t>&lt;</m:t>
                    </m:r>
                    <m:r>
                      <a:rPr lang="ru-RU" sz="2000" b="1" i="1">
                        <a:latin typeface="Cambria Math"/>
                      </a:rPr>
                      <m:t>𝟎</m:t>
                    </m:r>
                    <m:r>
                      <a:rPr lang="ru-RU" sz="2000" b="1" i="1">
                        <a:latin typeface="Cambria Math"/>
                      </a:rPr>
                      <m:t>.</m:t>
                    </m:r>
                  </m:oMath>
                </a14:m>
                <a:r>
                  <a:rPr lang="en-US" sz="2000" b="1" i="1" dirty="0" smtClean="0"/>
                  <a:t/>
                </a:r>
                <a:br>
                  <a:rPr lang="en-US" sz="2000" b="1" i="1" dirty="0" smtClean="0"/>
                </a:br>
                <a:r>
                  <a:rPr lang="ru-RU" sz="2000" b="1" i="1" dirty="0"/>
                  <a:t/>
                </a:r>
                <a:br>
                  <a:rPr lang="ru-RU" sz="2000" b="1" i="1" dirty="0"/>
                </a:br>
                <a:r>
                  <a:rPr lang="ru-RU" sz="2000" i="1" dirty="0"/>
                  <a:t>Решение</a:t>
                </a:r>
                <a:r>
                  <a:rPr lang="ru-RU" sz="2000" dirty="0">
                    <a:solidFill>
                      <a:srgbClr val="0AA0A4"/>
                    </a:solidFill>
                  </a:rPr>
                  <a:t>. </a:t>
                </a:r>
                <a:r>
                  <a:rPr lang="ru-RU" sz="2000" dirty="0">
                    <a:solidFill>
                      <a:srgbClr val="0070C0"/>
                    </a:solidFill>
                  </a:rPr>
                  <a:t>Имеем четвёртый случай</a:t>
                </a:r>
                <a:r>
                  <a:rPr lang="ru-RU" sz="2000" dirty="0">
                    <a:solidFill>
                      <a:srgbClr val="0AA0A4"/>
                    </a:solidFill>
                  </a:rPr>
                  <a:t>.   </a:t>
                </a:r>
                <a:r>
                  <a:rPr lang="ru-RU" sz="2000" dirty="0"/>
                  <a:t>Составим систему  неравенств.</a:t>
                </a:r>
                <a:br>
                  <a:rPr lang="ru-RU" sz="2000" dirty="0"/>
                </a:br>
                <a:endParaRPr lang="ru-RU" sz="2000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95536" y="188640"/>
                <a:ext cx="8496944" cy="2088232"/>
              </a:xfrm>
              <a:blipFill rotWithShape="1">
                <a:blip r:embed="rId2"/>
                <a:stretch>
                  <a:fillRect l="-7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79512" y="2276872"/>
                <a:ext cx="4896544" cy="3960440"/>
              </a:xfrm>
            </p:spPr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b="1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b="1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ru-RU" b="1" i="1">
                                <a:latin typeface="Cambria Math"/>
                              </a:rPr>
                              <m:t>𝑫</m:t>
                            </m:r>
                            <m:r>
                              <a:rPr lang="ru-RU" b="1" i="1">
                                <a:latin typeface="Cambria Math"/>
                              </a:rPr>
                              <m:t>≥</m:t>
                            </m:r>
                            <m:r>
                              <a:rPr lang="ru-RU" b="1" i="1">
                                <a:latin typeface="Cambria Math"/>
                              </a:rPr>
                              <m:t>𝟎</m:t>
                            </m:r>
                          </m:e>
                          <m:e>
                            <m:r>
                              <a:rPr lang="ru-RU" b="1" i="1">
                                <a:latin typeface="Cambria Math"/>
                              </a:rPr>
                              <m:t>𝒂𝒇</m:t>
                            </m:r>
                            <m:d>
                              <m:dPr>
                                <m:ctrlPr>
                                  <a:rPr lang="ru-RU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ru-RU" b="1" i="1">
                                    <a:latin typeface="Cambria Math"/>
                                  </a:rPr>
                                  <m:t>𝑴</m:t>
                                </m:r>
                              </m:e>
                            </m:d>
                            <m:r>
                              <a:rPr lang="ru-RU" b="1" i="1">
                                <a:latin typeface="Cambria Math"/>
                              </a:rPr>
                              <m:t>&gt;</m:t>
                            </m:r>
                            <m:r>
                              <a:rPr lang="ru-RU" b="1" i="1">
                                <a:latin typeface="Cambria Math"/>
                              </a:rPr>
                              <m:t>𝟎</m:t>
                            </m:r>
                          </m:e>
                          <m:e>
                            <m:r>
                              <a:rPr lang="ru-RU" b="1" i="1">
                                <a:latin typeface="Cambria Math"/>
                              </a:rPr>
                              <m:t> 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𝒂𝒇</m:t>
                            </m:r>
                            <m:r>
                              <a:rPr lang="ru-RU" b="1" i="1">
                                <a:latin typeface="Cambria Math"/>
                              </a:rPr>
                              <m:t>(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𝑵</m:t>
                            </m:r>
                            <m:r>
                              <a:rPr lang="ru-RU" b="1" i="1">
                                <a:latin typeface="Cambria Math"/>
                              </a:rPr>
                              <m:t>)&gt;</m:t>
                            </m:r>
                            <m:r>
                              <a:rPr lang="ru-RU" b="1" i="1">
                                <a:latin typeface="Cambria Math"/>
                              </a:rPr>
                              <m:t>𝟎</m:t>
                            </m:r>
                          </m:e>
                          <m:e>
                            <m:r>
                              <a:rPr lang="ru-RU" b="1" i="1">
                                <a:latin typeface="Cambria Math"/>
                              </a:rPr>
                              <m:t>𝑴</m:t>
                            </m:r>
                            <m:r>
                              <a:rPr lang="ru-RU" b="1" i="1">
                                <a:latin typeface="Cambria Math"/>
                              </a:rPr>
                              <m:t>&lt;−</m:t>
                            </m:r>
                            <m:f>
                              <m:fPr>
                                <m:ctrlPr>
                                  <a:rPr lang="ru-RU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/>
                                  </a:rPr>
                                  <m:t>𝒃</m:t>
                                </m:r>
                              </m:num>
                              <m:den>
                                <m:r>
                                  <a:rPr lang="ru-RU" b="1" i="1"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ru-RU" b="1" i="1">
                                    <a:latin typeface="Cambria Math"/>
                                  </a:rPr>
                                  <m:t>𝒂</m:t>
                                </m:r>
                              </m:den>
                            </m:f>
                            <m:r>
                              <a:rPr lang="ru-RU" b="1" i="1">
                                <a:latin typeface="Cambria Math"/>
                              </a:rPr>
                              <m:t>&lt;</m:t>
                            </m:r>
                            <m:r>
                              <a:rPr lang="ru-RU" b="1" i="1">
                                <a:latin typeface="Cambria Math"/>
                              </a:rPr>
                              <m:t>𝑵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  <a:endParaRPr lang="en-US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𝐷</m:t>
                            </m:r>
                            <m:r>
                              <a:rPr lang="ru-RU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≥0</m:t>
                            </m:r>
                          </m:e>
                          <m:e>
                            <m:d>
                              <m:dPr>
                                <m:ctrlPr>
                                  <a:rPr lang="ru-RU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ru-RU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ru-RU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ru-RU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+3</m:t>
                                </m:r>
                              </m:e>
                            </m:d>
                            <m:r>
                              <a:rPr lang="ru-RU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ru-RU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ru-RU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d>
                            <m:r>
                              <a:rPr lang="ru-RU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&gt;0</m:t>
                            </m:r>
                          </m:e>
                          <m:e>
                            <m:r>
                              <a:rPr lang="ru-RU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ru-RU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ru-RU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ru-RU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ru-RU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+3</m:t>
                                </m:r>
                              </m:e>
                            </m:d>
                            <m:r>
                              <a:rPr lang="ru-RU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ru-RU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ru-RU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−2</m:t>
                                </m:r>
                              </m:e>
                            </m:d>
                            <m:r>
                              <a:rPr lang="ru-RU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&gt;0 </m:t>
                            </m:r>
                          </m:e>
                          <m:e>
                            <m:r>
                              <a:rPr lang="ru-RU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−2&lt;</m:t>
                            </m:r>
                            <m:f>
                              <m:fPr>
                                <m:ctrlPr>
                                  <a:rPr lang="ru-RU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ru-RU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ru-RU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ru-RU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ru-RU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  <m:d>
                                  <m:dPr>
                                    <m:ctrlPr>
                                      <a:rPr lang="ru-RU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ru-RU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𝑎</m:t>
                                    </m:r>
                                    <m:r>
                                      <a:rPr lang="ru-RU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+3</m:t>
                                    </m:r>
                                  </m:e>
                                </m:d>
                              </m:den>
                            </m:f>
                            <m:r>
                              <a:rPr lang="ru-RU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&lt;0 </m:t>
                            </m:r>
                          </m:e>
                        </m:eqArr>
                      </m:e>
                    </m:d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79512" y="2276872"/>
                <a:ext cx="4896544" cy="3960440"/>
              </a:xfrm>
              <a:blipFill rotWithShape="1">
                <a:blip r:embed="rId3"/>
                <a:stretch>
                  <a:fillRect t="-1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Объект 6"/>
          <p:cNvPicPr>
            <a:picLocks noGrp="1"/>
          </p:cNvPicPr>
          <p:nvPr>
            <p:ph sz="half" idx="2"/>
          </p:nvPr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924944"/>
            <a:ext cx="3600450" cy="260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401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395536" y="404664"/>
                <a:ext cx="8136904" cy="2592288"/>
              </a:xfrm>
            </p:spPr>
            <p:txBody>
              <a:bodyPr>
                <a:normAutofit fontScale="9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−30</m:t>
                              </m:r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−47≥0</m:t>
                              </m:r>
                            </m:e>
                            <m:e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+3&gt;0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+3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+7</m:t>
                                  </m:r>
                                </m:e>
                              </m:d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&gt;0  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+1</m:t>
                                  </m:r>
                                </m:num>
                                <m:den>
                                  <m: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+3</m:t>
                                  </m:r>
                                </m:den>
                              </m:f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&gt;0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7</m:t>
                                  </m:r>
                                  <m: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+11</m:t>
                                  </m:r>
                                </m:num>
                                <m:den>
                                  <m: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+3</m:t>
                                  </m:r>
                                </m:den>
                              </m:f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&gt;0</m:t>
                              </m:r>
                            </m:e>
                          </m:eqAr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                   </m:t>
                          </m:r>
                          <m:d>
                            <m:dPr>
                              <m:begChr m:val="{"/>
                              <m:endChr m:val=""/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r>
                                    <a:rPr lang="ru-RU" sz="2400" i="1">
                                      <a:latin typeface="Cambria Math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ru-RU" sz="24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2400" i="1"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ru-RU" sz="24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ru-RU" sz="2400" i="1">
                                      <a:latin typeface="Cambria Math"/>
                                    </a:rPr>
                                    <m:t>−30</m:t>
                                  </m:r>
                                  <m:r>
                                    <a:rPr lang="ru-RU" sz="2400" i="1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ru-RU" sz="2400" i="1">
                                      <a:latin typeface="Cambria Math"/>
                                    </a:rPr>
                                    <m:t>−47≥0</m:t>
                                  </m:r>
                                </m:e>
                                <m:e>
                                  <m:r>
                                    <a:rPr lang="ru-RU" sz="24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ru-RU" sz="2400" i="1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ru-RU" sz="2400" i="1">
                                      <a:latin typeface="Cambria Math"/>
                                    </a:rPr>
                                    <m:t>+3&gt;0</m:t>
                                  </m:r>
                                </m:e>
                                <m:e>
                                  <m:r>
                                    <a:rPr lang="ru-RU" sz="2400" i="1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lang="ru-RU" sz="2400" i="1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ru-RU" sz="2400" i="1">
                                      <a:latin typeface="Cambria Math"/>
                                    </a:rPr>
                                    <m:t>+7&gt;0</m:t>
                                  </m:r>
                                </m:e>
                                <m:e>
                                  <m:r>
                                    <a:rPr lang="ru-RU" sz="2400" i="1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ru-RU" sz="2400" i="1">
                                      <a:latin typeface="Cambria Math"/>
                                    </a:rPr>
                                    <m:t>+1&gt;0</m:t>
                                  </m:r>
                                </m:e>
                                <m:e>
                                  <m:r>
                                    <a:rPr lang="ru-RU" sz="2400" i="1">
                                      <a:latin typeface="Cambria Math"/>
                                    </a:rPr>
                                    <m:t>7</m:t>
                                  </m:r>
                                  <m:r>
                                    <a:rPr lang="ru-RU" sz="2400" i="1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ru-RU" sz="2400" i="1">
                                      <a:latin typeface="Cambria Math"/>
                                    </a:rPr>
                                    <m:t>+11&gt;0</m:t>
                                  </m:r>
                                </m:e>
                              </m:eqArr>
                            </m:e>
                          </m:d>
                        </m:e>
                      </m:d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95536" y="404664"/>
                <a:ext cx="8136904" cy="2592288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79512" y="2996952"/>
                <a:ext cx="3384376" cy="326327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2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200" i="1">
                                <a:latin typeface="Cambria Math"/>
                              </a:rPr>
                            </m:ctrlPr>
                          </m:eqArrPr>
                          <m:e>
                            <m:d>
                              <m:dPr>
                                <m:begChr m:val="["/>
                                <m:endChr m:val=""/>
                                <m:ctrlPr>
                                  <a:rPr lang="ru-RU" sz="2200" i="1">
                                    <a:latin typeface="Cambria Math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ru-RU" sz="2200" i="1"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ru-RU" sz="2200" i="1">
                                        <a:latin typeface="Cambria Math"/>
                                      </a:rPr>
                                      <m:t>𝑎</m:t>
                                    </m:r>
                                    <m:r>
                                      <a:rPr lang="ru-RU" sz="2200" i="1">
                                        <a:latin typeface="Cambria Math"/>
                                      </a:rPr>
                                      <m:t>≥15+4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ru-RU" sz="2200" i="1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ru-RU" sz="2200" i="1">
                                            <a:latin typeface="Cambria Math"/>
                                          </a:rPr>
                                          <m:t>17</m:t>
                                        </m:r>
                                      </m:e>
                                    </m:rad>
                                  </m:e>
                                  <m:e>
                                    <m:r>
                                      <a:rPr lang="ru-RU" sz="2200" i="1">
                                        <a:latin typeface="Cambria Math"/>
                                      </a:rPr>
                                      <m:t>𝑎</m:t>
                                    </m:r>
                                    <m:r>
                                      <a:rPr lang="ru-RU" sz="2200" i="1">
                                        <a:latin typeface="Cambria Math"/>
                                      </a:rPr>
                                      <m:t>≤15−4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ru-RU" sz="2200" i="1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ru-RU" sz="2200" i="1">
                                            <a:latin typeface="Cambria Math"/>
                                          </a:rPr>
                                          <m:t>17</m:t>
                                        </m:r>
                                      </m:e>
                                    </m:rad>
                                  </m:e>
                                </m:eqArr>
                              </m:e>
                            </m:d>
                          </m:e>
                          <m:e>
                            <m:r>
                              <a:rPr lang="ru-RU" sz="2200" i="1">
                                <a:latin typeface="Cambria Math"/>
                              </a:rPr>
                              <m:t>𝑎</m:t>
                            </m:r>
                            <m:r>
                              <a:rPr lang="ru-RU" sz="2200" i="1">
                                <a:latin typeface="Cambria Math"/>
                              </a:rPr>
                              <m:t>&gt;−1,5</m:t>
                            </m:r>
                          </m:e>
                          <m:e>
                            <m:r>
                              <a:rPr lang="ru-RU" sz="2200" i="1">
                                <a:latin typeface="Cambria Math"/>
                              </a:rPr>
                              <m:t>𝑎</m:t>
                            </m:r>
                            <m:r>
                              <a:rPr lang="ru-RU" sz="2200" i="1">
                                <a:latin typeface="Cambria Math"/>
                              </a:rPr>
                              <m:t>&gt;−2</m:t>
                            </m:r>
                            <m:f>
                              <m:fPr>
                                <m:ctrlPr>
                                  <a:rPr lang="ru-RU" sz="22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ru-RU" sz="22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ru-RU" sz="2200" i="1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e>
                          <m:e>
                            <m:r>
                              <a:rPr lang="ru-RU" sz="2200" i="1">
                                <a:latin typeface="Cambria Math"/>
                              </a:rPr>
                              <m:t>𝑎</m:t>
                            </m:r>
                            <m:r>
                              <a:rPr lang="ru-RU" sz="2200" i="1">
                                <a:latin typeface="Cambria Math"/>
                              </a:rPr>
                              <m:t>&gt;−1</m:t>
                            </m:r>
                          </m:e>
                          <m:e>
                            <m:r>
                              <a:rPr lang="ru-RU" sz="2200" i="1">
                                <a:latin typeface="Cambria Math"/>
                              </a:rPr>
                              <m:t>𝑎</m:t>
                            </m:r>
                            <m:r>
                              <a:rPr lang="ru-RU" sz="2200" i="1">
                                <a:latin typeface="Cambria Math"/>
                              </a:rPr>
                              <m:t>&gt;−1</m:t>
                            </m:r>
                            <m:f>
                              <m:fPr>
                                <m:ctrlPr>
                                  <a:rPr lang="ru-RU" sz="22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ru-RU" sz="2200" i="1">
                                    <a:latin typeface="Cambria Math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ru-RU" sz="2200" i="1">
                                    <a:latin typeface="Cambria Math"/>
                                  </a:rPr>
                                  <m:t>7</m:t>
                                </m:r>
                              </m:den>
                            </m:f>
                          </m:e>
                        </m:eqArr>
                        <m:r>
                          <a:rPr lang="ru-RU" sz="2200" i="1">
                            <a:latin typeface="Cambria Math"/>
                          </a:rPr>
                          <m:t>         </m:t>
                        </m:r>
                      </m:e>
                    </m:d>
                  </m:oMath>
                </a14:m>
                <a:endParaRPr lang="ru-RU" sz="22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79512" y="2996952"/>
                <a:ext cx="3384376" cy="3263272"/>
              </a:xfr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779912" y="2780928"/>
                <a:ext cx="3096344" cy="11732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2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200" i="1">
                                  <a:latin typeface="Cambria Math"/>
                                </a:rPr>
                              </m:ctrlPr>
                            </m:eqArrPr>
                            <m:e>
                              <m:d>
                                <m:dPr>
                                  <m:begChr m:val="["/>
                                  <m:endChr m:val=""/>
                                  <m:ctrlPr>
                                    <a:rPr lang="ru-RU" sz="2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ru-RU" sz="2200" i="1">
                                          <a:latin typeface="Cambria Math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ru-RU" sz="2200" i="1">
                                          <a:latin typeface="Cambria Math"/>
                                        </a:rPr>
                                        <m:t>𝑎</m:t>
                                      </m:r>
                                      <m:r>
                                        <a:rPr lang="ru-RU" sz="2200" i="1">
                                          <a:latin typeface="Cambria Math"/>
                                        </a:rPr>
                                        <m:t>≥15+4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ru-RU" sz="2200" i="1">
                                              <a:latin typeface="Cambria Math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ru-RU" sz="2200" i="1">
                                              <a:latin typeface="Cambria Math"/>
                                            </a:rPr>
                                            <m:t>17</m:t>
                                          </m:r>
                                        </m:e>
                                      </m:rad>
                                    </m:e>
                                    <m:e>
                                      <m:r>
                                        <a:rPr lang="ru-RU" sz="2200" i="1">
                                          <a:latin typeface="Cambria Math"/>
                                        </a:rPr>
                                        <m:t>𝑎</m:t>
                                      </m:r>
                                      <m:r>
                                        <a:rPr lang="ru-RU" sz="2200" i="1">
                                          <a:latin typeface="Cambria Math"/>
                                        </a:rPr>
                                        <m:t>≤15−4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ru-RU" sz="2200" i="1">
                                              <a:latin typeface="Cambria Math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ru-RU" sz="2200" i="1">
                                              <a:latin typeface="Cambria Math"/>
                                            </a:rPr>
                                            <m:t>17</m:t>
                                          </m:r>
                                        </m:e>
                                      </m:rad>
                                    </m:e>
                                  </m:eqArr>
                                </m:e>
                              </m:d>
                            </m:e>
                            <m:e>
                              <m:r>
                                <a:rPr lang="ru-RU" sz="2200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ru-RU" sz="2200" i="1">
                                  <a:latin typeface="Cambria Math"/>
                                </a:rPr>
                                <m:t>&gt;−1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2780928"/>
                <a:ext cx="3096344" cy="117320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Объект 7"/>
          <p:cNvPicPr>
            <a:picLocks noGrp="1" noChangeAspect="1"/>
          </p:cNvPicPr>
          <p:nvPr>
            <p:ph sz="half" idx="2"/>
          </p:nvPr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079" y="4149080"/>
            <a:ext cx="5455369" cy="1989656"/>
          </a:xfr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6732239" y="3735933"/>
                <a:ext cx="2042675" cy="436402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1">
                          <a:latin typeface="Cambria Math"/>
                        </a:rPr>
                        <m:t>𝒂</m:t>
                      </m:r>
                      <m:r>
                        <a:rPr lang="ru-RU" sz="2000" b="1" i="1">
                          <a:latin typeface="Cambria Math"/>
                        </a:rPr>
                        <m:t>&gt;</m:t>
                      </m:r>
                      <m:r>
                        <a:rPr lang="ru-RU" sz="2000" b="1" i="1">
                          <a:latin typeface="Cambria Math"/>
                        </a:rPr>
                        <m:t>𝟏𝟓</m:t>
                      </m:r>
                      <m:r>
                        <a:rPr lang="ru-RU" sz="2000" b="1" i="1">
                          <a:latin typeface="Cambria Math"/>
                        </a:rPr>
                        <m:t>+</m:t>
                      </m:r>
                      <m:r>
                        <a:rPr lang="ru-RU" sz="2000" b="1" i="1">
                          <a:latin typeface="Cambria Math"/>
                        </a:rPr>
                        <m:t>𝟒</m:t>
                      </m:r>
                      <m:rad>
                        <m:radPr>
                          <m:degHide m:val="on"/>
                          <m:ctrlPr>
                            <a:rPr lang="ru-RU" sz="2000" b="1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ru-RU" sz="2000" b="1" i="1">
                              <a:latin typeface="Cambria Math"/>
                            </a:rPr>
                            <m:t>𝟏𝟕</m:t>
                          </m:r>
                          <m:r>
                            <a:rPr lang="ru-RU" sz="2000" b="1" i="1">
                              <a:latin typeface="Cambria Math"/>
                            </a:rPr>
                            <m:t> </m:t>
                          </m:r>
                        </m:e>
                      </m:rad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39" y="3735933"/>
                <a:ext cx="2042675" cy="43640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9324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95536" y="476672"/>
            <a:ext cx="8064896" cy="792088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757355"/>
            <a:ext cx="2444676" cy="19163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998092" y="5560397"/>
            <a:ext cx="2677443" cy="5376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15504" y="406376"/>
                <a:ext cx="8208912" cy="1471488"/>
              </a:xfrm>
              <a:ln>
                <a:noFill/>
              </a:ln>
            </p:spPr>
            <p:txBody>
              <a:bodyPr>
                <a:normAutofit fontScale="90000"/>
              </a:bodyPr>
              <a:lstStyle/>
              <a:p>
                <a:r>
                  <a:rPr lang="ru-RU" sz="1800" dirty="0" smtClean="0"/>
                  <a:t>Пример</a:t>
                </a:r>
                <a:r>
                  <a:rPr lang="ru-RU" sz="2000" dirty="0" smtClean="0"/>
                  <a:t> №2. Найти все действительные значения 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𝒂</m:t>
                    </m:r>
                  </m:oMath>
                </a14:m>
                <a:r>
                  <a:rPr lang="ru-RU" sz="2000" dirty="0" smtClean="0"/>
                  <a:t>,  </a:t>
                </a:r>
                <a:r>
                  <a:rPr lang="ru-RU" sz="2000" dirty="0"/>
                  <a:t>при которых корни оба корня уравнения</a:t>
                </a:r>
                <a:r>
                  <a:rPr lang="ru-RU" sz="2000" dirty="0" smtClean="0"/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000" b="1" i="1">
                            <a:latin typeface="Cambria Math"/>
                          </a:rPr>
                          <m:t>𝟐</m:t>
                        </m:r>
                        <m:r>
                          <a:rPr lang="ru-RU" sz="2000" b="1" i="1">
                            <a:latin typeface="Cambria Math"/>
                          </a:rPr>
                          <m:t>𝒂</m:t>
                        </m:r>
                        <m:r>
                          <a:rPr lang="ru-RU" sz="2000" b="1" i="1">
                            <a:latin typeface="Cambria Math"/>
                          </a:rPr>
                          <m:t>+</m:t>
                        </m:r>
                        <m:r>
                          <a:rPr lang="ru-RU" sz="2000" b="1" i="1">
                            <a:latin typeface="Cambria Math"/>
                          </a:rPr>
                          <m:t>𝟑</m:t>
                        </m:r>
                      </m:e>
                    </m:d>
                    <m:sSup>
                      <m:sSupPr>
                        <m:ctrlPr>
                          <a:rPr lang="ru-RU" sz="20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0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ru-RU" sz="20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ru-RU" sz="2000" b="1" i="1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ru-RU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000" b="1" i="1">
                            <a:latin typeface="Cambria Math"/>
                          </a:rPr>
                          <m:t>𝒂</m:t>
                        </m:r>
                        <m:r>
                          <a:rPr lang="ru-RU" sz="2000" b="1" i="1">
                            <a:latin typeface="Cambria Math"/>
                          </a:rPr>
                          <m:t>+</m:t>
                        </m:r>
                        <m:r>
                          <a:rPr lang="ru-RU" sz="2000" b="1" i="1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ru-RU" sz="2000" b="1" i="1">
                        <a:latin typeface="Cambria Math"/>
                      </a:rPr>
                      <m:t>𝒙</m:t>
                    </m:r>
                    <m:r>
                      <a:rPr lang="ru-RU" sz="2000" b="1" i="1">
                        <a:latin typeface="Cambria Math"/>
                      </a:rPr>
                      <m:t>+</m:t>
                    </m:r>
                    <m:r>
                      <a:rPr lang="ru-RU" sz="2000" b="1" i="1">
                        <a:latin typeface="Cambria Math"/>
                      </a:rPr>
                      <m:t>𝟒</m:t>
                    </m:r>
                    <m:r>
                      <a:rPr lang="ru-RU" sz="2000" b="1" i="1">
                        <a:latin typeface="Cambria Math"/>
                      </a:rPr>
                      <m:t>=</m:t>
                    </m:r>
                    <m:r>
                      <a:rPr lang="ru-RU" sz="2000" b="1" i="1">
                        <a:latin typeface="Cambria Math"/>
                      </a:rPr>
                      <m:t>𝟎</m:t>
                    </m:r>
                  </m:oMath>
                </a14:m>
                <a:r>
                  <a:rPr lang="ru-RU" sz="2000" b="1" i="1" dirty="0" smtClean="0"/>
                  <a:t/>
                </a:r>
                <a:br>
                  <a:rPr lang="ru-RU" sz="2000" b="1" i="1" dirty="0" smtClean="0"/>
                </a:br>
                <a:r>
                  <a:rPr lang="ru-RU" sz="2000" dirty="0" smtClean="0"/>
                  <a:t>заключены </a:t>
                </a:r>
                <a:r>
                  <a:rPr lang="ru-RU" sz="2000" dirty="0"/>
                  <a:t>между  </a:t>
                </a:r>
                <a:r>
                  <a:rPr lang="ru-RU" sz="2000" dirty="0" smtClean="0"/>
                  <a:t> </a:t>
                </a:r>
                <a:r>
                  <a:rPr lang="ru-RU" sz="2000" dirty="0"/>
                  <a:t>-2 и 0,  </a:t>
                </a:r>
                <a:r>
                  <a:rPr lang="ru-RU" sz="2000" dirty="0" smtClean="0"/>
                  <a:t>т.е</a:t>
                </a:r>
                <a:r>
                  <a:rPr lang="ru-RU" sz="2000" dirty="0"/>
                  <a:t>. </a:t>
                </a:r>
                <a:r>
                  <a:rPr lang="ru-RU" sz="2000" dirty="0" smtClean="0"/>
                  <a:t> </a:t>
                </a:r>
                <a14:m>
                  <m:oMath xmlns:m="http://schemas.openxmlformats.org/officeDocument/2006/math">
                    <m:r>
                      <a:rPr lang="ru-RU" sz="2000" b="1" i="1">
                        <a:latin typeface="Cambria Math"/>
                      </a:rPr>
                      <m:t>−</m:t>
                    </m:r>
                    <m:r>
                      <a:rPr lang="ru-RU" sz="2000" b="1" i="1">
                        <a:latin typeface="Cambria Math"/>
                      </a:rPr>
                      <m:t>𝟐</m:t>
                    </m:r>
                    <m:r>
                      <a:rPr lang="ru-RU" sz="2000" b="1" i="1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ru-RU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ru-RU" sz="2000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ru-RU" sz="2000" b="1" i="1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ru-RU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ru-RU" sz="2000" b="1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ru-RU" sz="2000" b="1" i="1">
                        <a:latin typeface="Cambria Math"/>
                      </a:rPr>
                      <m:t>&lt;</m:t>
                    </m:r>
                    <m:r>
                      <a:rPr lang="ru-RU" sz="2000" b="1" i="1">
                        <a:latin typeface="Cambria Math"/>
                      </a:rPr>
                      <m:t>𝟎</m:t>
                    </m:r>
                    <m:r>
                      <a:rPr lang="ru-RU" sz="2000" b="1" i="1">
                        <a:latin typeface="Cambria Math"/>
                      </a:rPr>
                      <m:t>.</m:t>
                    </m:r>
                  </m:oMath>
                </a14:m>
                <a:r>
                  <a:rPr lang="ru-RU" sz="2000" b="1" i="1" dirty="0"/>
                  <a:t/>
                </a:r>
                <a:br>
                  <a:rPr lang="ru-RU" sz="2000" b="1" i="1" dirty="0"/>
                </a:br>
                <a:r>
                  <a:rPr lang="ru-RU" sz="2000" i="1" dirty="0"/>
                  <a:t>Решение</a:t>
                </a:r>
                <a:r>
                  <a:rPr lang="ru-RU" sz="2000" dirty="0">
                    <a:solidFill>
                      <a:srgbClr val="0AA0A4"/>
                    </a:solidFill>
                  </a:rPr>
                  <a:t>. </a:t>
                </a:r>
                <a:r>
                  <a:rPr lang="ru-RU" sz="2000" dirty="0">
                    <a:solidFill>
                      <a:srgbClr val="0070C0"/>
                    </a:solidFill>
                  </a:rPr>
                  <a:t>Имеем четвёртый случай</a:t>
                </a:r>
                <a:r>
                  <a:rPr lang="ru-RU" sz="2000" dirty="0" smtClean="0">
                    <a:solidFill>
                      <a:srgbClr val="0AA0A4"/>
                    </a:solidFill>
                  </a:rPr>
                  <a:t>.   </a:t>
                </a:r>
                <a:r>
                  <a:rPr lang="ru-RU" sz="2000" dirty="0"/>
                  <a:t>Составим систему  неравенств.</a:t>
                </a:r>
                <a:br>
                  <a:rPr lang="ru-RU" sz="2000" dirty="0"/>
                </a:br>
                <a:endParaRPr lang="ru-RU" sz="2000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15504" y="406376"/>
                <a:ext cx="8208912" cy="1471488"/>
              </a:xfrm>
              <a:blipFill rotWithShape="1">
                <a:blip r:embed="rId2"/>
                <a:stretch>
                  <a:fillRect l="-594" t="-20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7516" y="1772817"/>
                <a:ext cx="5376316" cy="208713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1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1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1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𝐷</m:t>
                              </m:r>
                              <m:r>
                                <a:rPr lang="ru-RU" sz="1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≥0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ru-RU" sz="1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sz="18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ru-RU" sz="18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ru-RU" sz="18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+3</m:t>
                                  </m:r>
                                </m:e>
                              </m:d>
                              <m:r>
                                <a:rPr lang="ru-RU" sz="1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ru-RU" sz="1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sz="18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ru-RU" sz="1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&gt;0</m:t>
                              </m:r>
                            </m:e>
                            <m:e>
                              <m:r>
                                <a:rPr lang="ru-RU" sz="1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ru-RU" sz="1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sz="18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ru-RU" sz="18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ru-RU" sz="18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+3</m:t>
                                  </m:r>
                                </m:e>
                              </m:d>
                              <m:r>
                                <a:rPr lang="ru-RU" sz="1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ru-RU" sz="1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sz="18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ru-RU" sz="1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&gt;0 </m:t>
                              </m:r>
                            </m:e>
                            <m:e>
                              <m:r>
                                <a:rPr lang="ru-RU" sz="1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−2&lt;</m:t>
                              </m:r>
                              <m:f>
                                <m:fPr>
                                  <m:ctrlPr>
                                    <a:rPr lang="ru-RU" sz="1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ru-RU" sz="18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ru-RU" sz="18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ru-RU" sz="18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d>
                                    <m:dPr>
                                      <m:ctrlPr>
                                        <a:rPr lang="ru-RU" sz="1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18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ru-RU" sz="18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𝑎</m:t>
                                      </m:r>
                                      <m:r>
                                        <a:rPr lang="ru-RU" sz="18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+3</m:t>
                                      </m:r>
                                    </m:e>
                                  </m:d>
                                </m:den>
                              </m:f>
                              <m:r>
                                <a:rPr lang="ru-RU" sz="1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&lt;0 </m:t>
                              </m:r>
                            </m:e>
                          </m:eqArr>
                        </m:e>
                      </m:d>
                      <m:r>
                        <a:rPr lang="ru-RU" sz="1800" i="1">
                          <a:solidFill>
                            <a:schemeClr val="tx1"/>
                          </a:solidFill>
                          <a:latin typeface="Cambria Math"/>
                        </a:rPr>
                        <m:t>    </m:t>
                      </m:r>
                      <m:d>
                        <m:dPr>
                          <m:begChr m:val="{"/>
                          <m:endChr m:val=""/>
                          <m:ctrlPr>
                            <a:rPr lang="ru-RU" sz="1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1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ru-RU" sz="1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ru-RU" sz="1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ru-RU" sz="1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ru-RU" sz="1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1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−30</m:t>
                              </m:r>
                              <m:r>
                                <a:rPr lang="ru-RU" sz="1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ru-RU" sz="1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−47≥0</m:t>
                              </m:r>
                            </m:e>
                            <m:e>
                              <m:r>
                                <a:rPr lang="ru-RU" sz="1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ru-RU" sz="1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ru-RU" sz="1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+3&gt;0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ru-RU" sz="1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sz="1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ru-RU" sz="1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ru-RU" sz="1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+3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ru-RU" sz="1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sz="1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lang="ru-RU" sz="1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ru-RU" sz="1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+7</m:t>
                                  </m:r>
                                </m:e>
                              </m:d>
                              <m:r>
                                <a:rPr lang="ru-RU" sz="1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&gt;0  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ru-RU" sz="1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ru-RU" sz="1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+1</m:t>
                                  </m:r>
                                </m:num>
                                <m:den>
                                  <m:r>
                                    <a:rPr lang="ru-RU" sz="1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ru-RU" sz="1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ru-RU" sz="1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+3</m:t>
                                  </m:r>
                                </m:den>
                              </m:f>
                              <m:r>
                                <a:rPr lang="ru-RU" sz="1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&gt;0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ru-RU" sz="1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7</m:t>
                                  </m:r>
                                  <m:r>
                                    <a:rPr lang="ru-RU" sz="1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ru-RU" sz="1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+11</m:t>
                                  </m:r>
                                </m:num>
                                <m:den>
                                  <m:r>
                                    <a:rPr lang="ru-RU" sz="1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ru-RU" sz="1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ru-RU" sz="1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+3</m:t>
                                  </m:r>
                                </m:den>
                              </m:f>
                              <m:r>
                                <a:rPr lang="ru-RU" sz="1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&gt;0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7516" y="1772817"/>
                <a:ext cx="5376316" cy="2087130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904" y="3806771"/>
            <a:ext cx="4070672" cy="1753626"/>
          </a:xfr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220072" y="1916832"/>
                <a:ext cx="3024336" cy="14379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ru-RU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i="1">
                                  <a:latin typeface="Cambria Math"/>
                                </a:rPr>
                                <m:t>−30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−47≥0</m:t>
                              </m:r>
                            </m:e>
                            <m:e>
                              <m:r>
                                <a:rPr lang="ru-RU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+3&gt;0</m:t>
                              </m:r>
                            </m:e>
                            <m:e>
                              <m:r>
                                <a:rPr lang="ru-RU" i="1">
                                  <a:latin typeface="Cambria Math"/>
                                </a:rPr>
                                <m:t>3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+7&gt;0</m:t>
                              </m:r>
                            </m:e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+1&gt;0</m:t>
                              </m:r>
                            </m:e>
                            <m:e>
                              <m:r>
                                <a:rPr lang="ru-RU" i="1">
                                  <a:latin typeface="Cambria Math"/>
                                </a:rPr>
                                <m:t>7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+11&gt;0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1916832"/>
                <a:ext cx="3024336" cy="143795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1520" y="3673743"/>
                <a:ext cx="4032448" cy="2353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d>
                                <m:dPr>
                                  <m:begChr m:val="["/>
                                  <m:endChr m:val=""/>
                                  <m:ctrlPr>
                                    <a:rPr lang="ru-RU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ru-RU" i="1" smtClean="0">
                                          <a:latin typeface="Cambria Math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𝑎</m:t>
                                      </m:r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≥15+4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ru-RU" i="1">
                                              <a:latin typeface="Cambria Math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ru-RU" i="1">
                                              <a:latin typeface="Cambria Math"/>
                                            </a:rPr>
                                            <m:t>17</m:t>
                                          </m:r>
                                        </m:e>
                                      </m:rad>
                                    </m:e>
                                    <m:e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𝑎</m:t>
                                      </m:r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≤15−4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ru-RU" i="1">
                                              <a:latin typeface="Cambria Math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ru-RU" i="1">
                                              <a:latin typeface="Cambria Math"/>
                                            </a:rPr>
                                            <m:t>17</m:t>
                                          </m:r>
                                        </m:e>
                                      </m:rad>
                                    </m:e>
                                  </m:eqArr>
                                </m:e>
                              </m:d>
                            </m:e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&gt;−1,5</m:t>
                              </m:r>
                            </m:e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&gt;−2</m:t>
                              </m:r>
                              <m:f>
                                <m:f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i="1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e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&gt;−1</m:t>
                              </m:r>
                            </m:e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&gt;−1</m:t>
                              </m:r>
                              <m:f>
                                <m:f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i="1">
                                      <a:latin typeface="Cambria Math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ru-RU" i="1">
                                      <a:latin typeface="Cambria Math"/>
                                    </a:rPr>
                                    <m:t>7</m:t>
                                  </m:r>
                                </m:den>
                              </m:f>
                            </m:e>
                          </m:eqArr>
                          <m:r>
                            <a:rPr lang="ru-RU" i="1">
                              <a:latin typeface="Cambria Math"/>
                            </a:rPr>
                            <m:t>         </m:t>
                          </m:r>
                        </m:e>
                      </m:d>
                      <m:d>
                        <m:dPr>
                          <m:begChr m:val="{"/>
                          <m:endChr m:val=""/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eqArrPr>
                            <m:e>
                              <m:d>
                                <m:dPr>
                                  <m:begChr m:val="["/>
                                  <m:endChr m:val=""/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𝑎</m:t>
                                      </m:r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≥15+4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ru-RU" i="1">
                                              <a:latin typeface="Cambria Math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ru-RU" i="1">
                                              <a:latin typeface="Cambria Math"/>
                                            </a:rPr>
                                            <m:t>17</m:t>
                                          </m:r>
                                        </m:e>
                                      </m:rad>
                                    </m:e>
                                    <m:e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𝑎</m:t>
                                      </m:r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≤15−4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ru-RU" i="1">
                                              <a:latin typeface="Cambria Math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ru-RU" i="1">
                                              <a:latin typeface="Cambria Math"/>
                                            </a:rPr>
                                            <m:t>17</m:t>
                                          </m:r>
                                        </m:e>
                                      </m:rad>
                                    </m:e>
                                  </m:eqArr>
                                </m:e>
                              </m:d>
                            </m:e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&gt;−1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673743"/>
                <a:ext cx="4032448" cy="2353529"/>
              </a:xfrm>
              <a:prstGeom prst="rect">
                <a:avLst/>
              </a:prstGeom>
              <a:blipFill rotWithShape="1">
                <a:blip r:embed="rId7"/>
                <a:stretch>
                  <a:fillRect r="-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1985888" y="5631138"/>
                <a:ext cx="2689647" cy="3961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i="1" dirty="0"/>
                  <a:t>Ответ: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a:rPr lang="ru-RU" b="1" i="1">
                        <a:latin typeface="Cambria Math"/>
                      </a:rPr>
                      <m:t>𝒂</m:t>
                    </m:r>
                    <m:r>
                      <a:rPr lang="ru-RU" b="1" i="1">
                        <a:latin typeface="Cambria Math"/>
                      </a:rPr>
                      <m:t>&gt;</m:t>
                    </m:r>
                    <m:r>
                      <a:rPr lang="ru-RU" b="1" i="1">
                        <a:latin typeface="Cambria Math"/>
                      </a:rPr>
                      <m:t>𝟏𝟓</m:t>
                    </m:r>
                    <m:r>
                      <a:rPr lang="ru-RU" b="1" i="1">
                        <a:latin typeface="Cambria Math"/>
                      </a:rPr>
                      <m:t>+</m:t>
                    </m:r>
                    <m:r>
                      <a:rPr lang="ru-RU" b="1" i="1">
                        <a:latin typeface="Cambria Math"/>
                      </a:rPr>
                      <m:t>𝟒</m:t>
                    </m:r>
                    <m:rad>
                      <m:radPr>
                        <m:degHide m:val="on"/>
                        <m:ctrlPr>
                          <a:rPr lang="ru-RU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b="1" i="1">
                            <a:latin typeface="Cambria Math"/>
                          </a:rPr>
                          <m:t>𝟏𝟕</m:t>
                        </m:r>
                        <m:r>
                          <a:rPr lang="ru-RU" b="1" i="1">
                            <a:latin typeface="Cambria Math"/>
                          </a:rPr>
                          <m:t> </m:t>
                        </m:r>
                      </m:e>
                    </m:rad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888" y="5631138"/>
                <a:ext cx="2689647" cy="396134"/>
              </a:xfrm>
              <a:prstGeom prst="rect">
                <a:avLst/>
              </a:prstGeom>
              <a:blipFill rotWithShape="1">
                <a:blip r:embed="rId8"/>
                <a:stretch>
                  <a:fillRect l="-2041" b="-246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853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323528" y="476672"/>
                <a:ext cx="8424936" cy="1728192"/>
              </a:xfrm>
              <a:solidFill>
                <a:srgbClr val="CCECFF"/>
              </a:solidFill>
            </p:spPr>
            <p:txBody>
              <a:bodyPr>
                <a:noAutofit/>
              </a:bodyPr>
              <a:lstStyle/>
              <a:p>
                <a:r>
                  <a:rPr lang="ru-RU" sz="2000" dirty="0"/>
                  <a:t>Пример №3. При каких значениях </a:t>
                </a:r>
                <a:r>
                  <a:rPr lang="ru-RU" sz="2000" b="1" dirty="0"/>
                  <a:t> </a:t>
                </a:r>
                <a14:m>
                  <m:oMath xmlns:m="http://schemas.openxmlformats.org/officeDocument/2006/math">
                    <m:r>
                      <a:rPr lang="ru-RU" sz="2000" b="1" i="1">
                        <a:latin typeface="Cambria Math"/>
                      </a:rPr>
                      <m:t>𝒂</m:t>
                    </m:r>
                  </m:oMath>
                </a14:m>
                <a:r>
                  <a:rPr lang="ru-RU" sz="2000" b="1" dirty="0"/>
                  <a:t> </a:t>
                </a:r>
                <a:r>
                  <a:rPr lang="ru-RU" sz="2000" dirty="0"/>
                  <a:t>корни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ru-RU" sz="2000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ru-RU" sz="2000" b="1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ru-RU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ru-RU" sz="2000" b="1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ru-RU" sz="2000" i="1">
                        <a:latin typeface="Cambria Math"/>
                      </a:rPr>
                      <m:t> </m:t>
                    </m:r>
                  </m:oMath>
                </a14:m>
                <a:r>
                  <a:rPr lang="ru-RU" sz="2000" dirty="0"/>
                  <a:t> уравнения  </a:t>
                </a:r>
                <a:br>
                  <a:rPr lang="ru-RU" sz="2000" dirty="0"/>
                </a:br>
                <a:r>
                  <a:rPr lang="ru-RU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000" b="1" i="1">
                            <a:latin typeface="Cambria Math"/>
                          </a:rPr>
                          <m:t>𝒂</m:t>
                        </m:r>
                        <m:r>
                          <a:rPr lang="ru-RU" sz="2000" b="1" i="1">
                            <a:latin typeface="Cambria Math"/>
                          </a:rPr>
                          <m:t>−</m:t>
                        </m:r>
                        <m:r>
                          <a:rPr lang="ru-RU" sz="2000" b="1" i="1">
                            <a:latin typeface="Cambria Math"/>
                          </a:rPr>
                          <m:t>𝟐</m:t>
                        </m:r>
                      </m:e>
                    </m:d>
                    <m:sSup>
                      <m:sSupPr>
                        <m:ctrlPr>
                          <a:rPr lang="ru-RU" sz="20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0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ru-RU" sz="20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ru-RU" sz="2000" b="1" i="1">
                        <a:latin typeface="Cambria Math"/>
                      </a:rPr>
                      <m:t>−</m:t>
                    </m:r>
                    <m:r>
                      <a:rPr lang="ru-RU" sz="2000" b="1" i="1">
                        <a:latin typeface="Cambria Math"/>
                      </a:rPr>
                      <m:t>𝟐</m:t>
                    </m:r>
                    <m:d>
                      <m:dPr>
                        <m:ctrlPr>
                          <a:rPr lang="ru-RU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000" b="1" i="1">
                            <a:latin typeface="Cambria Math"/>
                          </a:rPr>
                          <m:t>𝒂</m:t>
                        </m:r>
                        <m:r>
                          <a:rPr lang="ru-RU" sz="2000" b="1" i="1">
                            <a:latin typeface="Cambria Math"/>
                          </a:rPr>
                          <m:t>+</m:t>
                        </m:r>
                        <m:r>
                          <a:rPr lang="ru-RU" sz="2000" b="1" i="1">
                            <a:latin typeface="Cambria Math"/>
                          </a:rPr>
                          <m:t>𝟑</m:t>
                        </m:r>
                      </m:e>
                    </m:d>
                    <m:r>
                      <a:rPr lang="ru-RU" sz="2000" b="1" i="1">
                        <a:latin typeface="Cambria Math"/>
                      </a:rPr>
                      <m:t>𝒙</m:t>
                    </m:r>
                    <m:r>
                      <a:rPr lang="ru-RU" sz="2000" b="1" i="1">
                        <a:latin typeface="Cambria Math"/>
                      </a:rPr>
                      <m:t>+</m:t>
                    </m:r>
                    <m:r>
                      <a:rPr lang="ru-RU" sz="2000" b="1" i="1">
                        <a:latin typeface="Cambria Math"/>
                      </a:rPr>
                      <m:t>𝟒</m:t>
                    </m:r>
                    <m:r>
                      <a:rPr lang="ru-RU" sz="2000" b="1" i="1">
                        <a:latin typeface="Cambria Math"/>
                      </a:rPr>
                      <m:t>𝒂</m:t>
                    </m:r>
                    <m:r>
                      <a:rPr lang="ru-RU" sz="2000" b="1" i="1">
                        <a:latin typeface="Cambria Math"/>
                      </a:rPr>
                      <m:t>=</m:t>
                    </m:r>
                    <m:r>
                      <a:rPr lang="ru-RU" sz="2000" b="1" i="1">
                        <a:latin typeface="Cambria Math"/>
                      </a:rPr>
                      <m:t>𝟎</m:t>
                    </m:r>
                    <m:r>
                      <a:rPr lang="ru-RU" sz="2000" i="1">
                        <a:latin typeface="Cambria Math"/>
                      </a:rPr>
                      <m:t> </m:t>
                    </m:r>
                  </m:oMath>
                </a14:m>
                <a:r>
                  <a:rPr lang="ru-RU" sz="2000" dirty="0"/>
                  <a:t> удовлетворяют </a:t>
                </a:r>
                <a:r>
                  <a:rPr lang="ru-RU" sz="2000" dirty="0" smtClean="0"/>
                  <a:t>условию</a:t>
                </a: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> </a:t>
                </a:r>
                <a:r>
                  <a:rPr lang="ru-RU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ru-RU" sz="2000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ru-RU" sz="2000" b="1" i="1">
                        <a:latin typeface="Cambria Math"/>
                      </a:rPr>
                      <m:t>&lt;</m:t>
                    </m:r>
                    <m:r>
                      <a:rPr lang="ru-RU" sz="2000" b="1" i="1">
                        <a:latin typeface="Cambria Math"/>
                      </a:rPr>
                      <m:t>𝟐</m:t>
                    </m:r>
                    <m:r>
                      <a:rPr lang="ru-RU" sz="2000" b="1" i="1">
                        <a:latin typeface="Cambria Math"/>
                      </a:rPr>
                      <m:t>&lt;</m:t>
                    </m:r>
                    <m:r>
                      <a:rPr lang="ru-RU" sz="2000" b="1" i="1">
                        <a:latin typeface="Cambria Math"/>
                      </a:rPr>
                      <m:t>𝟑</m:t>
                    </m:r>
                    <m:r>
                      <a:rPr lang="ru-RU" sz="2000" b="1" i="1" smtClean="0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ru-RU" sz="2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ru-RU" sz="2000" b="1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ru-RU" sz="2000" b="1" i="1">
                        <a:latin typeface="Cambria Math"/>
                      </a:rPr>
                      <m:t>?</m:t>
                    </m:r>
                  </m:oMath>
                </a14:m>
                <a:r>
                  <a:rPr lang="ru-RU" sz="2000" b="1" dirty="0"/>
                  <a:t/>
                </a:r>
                <a:br>
                  <a:rPr lang="ru-RU" sz="2000" b="1" dirty="0"/>
                </a:br>
                <a:r>
                  <a:rPr lang="ru-RU" sz="2000" i="1" dirty="0"/>
                  <a:t>Решение</a:t>
                </a:r>
                <a:r>
                  <a:rPr lang="ru-RU" sz="2000" dirty="0"/>
                  <a:t>. </a:t>
                </a:r>
                <a:r>
                  <a:rPr lang="ru-RU" sz="2000" dirty="0">
                    <a:solidFill>
                      <a:srgbClr val="0070C0"/>
                    </a:solidFill>
                  </a:rPr>
                  <a:t>Имеем пятый случай</a:t>
                </a:r>
                <a:r>
                  <a:rPr lang="ru-RU" sz="2000" b="1" dirty="0">
                    <a:solidFill>
                      <a:srgbClr val="0070C0"/>
                    </a:solidFill>
                  </a:rPr>
                  <a:t>.</a:t>
                </a:r>
                <a:br>
                  <a:rPr lang="ru-RU" sz="2000" b="1" dirty="0">
                    <a:solidFill>
                      <a:srgbClr val="0070C0"/>
                    </a:solidFill>
                  </a:rPr>
                </a:br>
                <a:endParaRPr lang="ru-RU" sz="2000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23528" y="476672"/>
                <a:ext cx="8424936" cy="1728192"/>
              </a:xfrm>
              <a:blipFill rotWithShape="1">
                <a:blip r:embed="rId2"/>
                <a:stretch>
                  <a:fillRect l="-7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0" y="3933056"/>
                <a:ext cx="4320480" cy="223224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3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𝐷</m:t>
                              </m:r>
                              <m:r>
                                <a:rPr lang="ru-RU" sz="3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&gt;0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ru-RU" sz="3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sz="3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ru-RU" sz="3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ru-RU" sz="3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ru-RU" sz="3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sz="3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ru-RU" sz="3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&lt;0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ru-RU" sz="3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sz="3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ru-RU" sz="3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ru-RU" sz="3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ru-RU" sz="3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sz="3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d>
                              <m:r>
                                <a:rPr lang="ru-RU" sz="3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&lt;0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0" y="3933056"/>
                <a:ext cx="4320480" cy="2232248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539552" y="2204864"/>
                <a:ext cx="3384376" cy="18610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3600" b="1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3600" b="1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3600" b="1" i="1">
                                <a:latin typeface="Cambria Math"/>
                              </a:rPr>
                              <m:t>𝑫</m:t>
                            </m:r>
                            <m:r>
                              <a:rPr lang="ru-RU" sz="3600" b="1" i="1">
                                <a:latin typeface="Cambria Math"/>
                              </a:rPr>
                              <m:t>&gt;</m:t>
                            </m:r>
                            <m:r>
                              <a:rPr lang="ru-RU" sz="3600" b="1" i="1">
                                <a:latin typeface="Cambria Math"/>
                              </a:rPr>
                              <m:t>𝟎</m:t>
                            </m:r>
                          </m:e>
                          <m:e>
                            <m:r>
                              <a:rPr lang="en-US" sz="3600" b="1" i="1">
                                <a:latin typeface="Cambria Math"/>
                              </a:rPr>
                              <m:t>𝒂𝒇</m:t>
                            </m:r>
                            <m:r>
                              <a:rPr lang="ru-RU" sz="3600" b="1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3600" b="1" i="1">
                                <a:latin typeface="Cambria Math"/>
                              </a:rPr>
                              <m:t>𝑴</m:t>
                            </m:r>
                            <m:r>
                              <a:rPr lang="ru-RU" sz="3600" b="1" i="1">
                                <a:latin typeface="Cambria Math"/>
                              </a:rPr>
                              <m:t>)&lt;</m:t>
                            </m:r>
                            <m:r>
                              <a:rPr lang="ru-RU" sz="3600" b="1" i="1">
                                <a:latin typeface="Cambria Math"/>
                              </a:rPr>
                              <m:t>𝟎</m:t>
                            </m:r>
                          </m:e>
                          <m:e>
                            <m:r>
                              <a:rPr lang="en-US" sz="3600" b="1" i="1">
                                <a:latin typeface="Cambria Math"/>
                              </a:rPr>
                              <m:t>𝒂𝒇</m:t>
                            </m:r>
                            <m:d>
                              <m:dPr>
                                <m:ctrlPr>
                                  <a:rPr lang="ru-RU" sz="3600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600" b="1" i="1">
                                    <a:latin typeface="Cambria Math"/>
                                  </a:rPr>
                                  <m:t>𝑵</m:t>
                                </m:r>
                              </m:e>
                            </m:d>
                            <m:r>
                              <a:rPr lang="ru-RU" sz="3600" b="1" i="1">
                                <a:latin typeface="Cambria Math"/>
                              </a:rPr>
                              <m:t>&lt;</m:t>
                            </m:r>
                            <m:r>
                              <a:rPr lang="ru-RU" sz="3600" b="1" i="1">
                                <a:latin typeface="Cambria Math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3600" b="1" dirty="0"/>
                  <a:t>  </a:t>
                </a:r>
                <a:endParaRPr lang="ru-RU" sz="36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204864"/>
                <a:ext cx="3384376" cy="186102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Объект 6"/>
          <p:cNvPicPr>
            <a:picLocks noGrp="1"/>
          </p:cNvPicPr>
          <p:nvPr>
            <p:ph sz="half" idx="2"/>
          </p:nvPr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420" y="2564904"/>
            <a:ext cx="3657600" cy="26419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3968" y="5750385"/>
            <a:ext cx="4536504" cy="769441"/>
          </a:xfrm>
          <a:prstGeom prst="rect">
            <a:avLst/>
          </a:prstGeom>
          <a:solidFill>
            <a:srgbClr val="CCECFF"/>
          </a:solidFill>
          <a:scene3d>
            <a:camera prst="perspectiveRight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Самостоятельно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555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476672"/>
                <a:ext cx="7848872" cy="2592288"/>
              </a:xfr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80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800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ru-RU" sz="2800" i="1">
                                  <a:latin typeface="Cambria Math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ru-RU" sz="2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ru-RU" sz="28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ru-RU" sz="28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800" i="1">
                                  <a:latin typeface="Cambria Math"/>
                                </a:rPr>
                                <m:t>−14</m:t>
                              </m:r>
                              <m:r>
                                <a:rPr lang="ru-RU" sz="2800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ru-RU" sz="2800" i="1">
                                  <a:latin typeface="Cambria Math"/>
                                </a:rPr>
                                <m:t>−9&lt;0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ru-RU" sz="2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sz="2800" i="1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ru-RU" sz="2800" i="1">
                                      <a:latin typeface="Cambria Math"/>
                                    </a:rPr>
                                    <m:t>−2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ru-RU" sz="2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sz="2800" i="1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ru-RU" sz="2800" i="1">
                                      <a:latin typeface="Cambria Math"/>
                                    </a:rPr>
                                    <m:t>−5</m:t>
                                  </m:r>
                                </m:e>
                              </m:d>
                              <m:r>
                                <a:rPr lang="ru-RU" sz="2800" i="1">
                                  <a:latin typeface="Cambria Math"/>
                                </a:rPr>
                                <m:t>&lt;0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ru-RU" sz="2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sz="2800" i="1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ru-RU" sz="2800" i="1">
                                      <a:latin typeface="Cambria Math"/>
                                    </a:rPr>
                                    <m:t>−2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ru-RU" sz="2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sz="2800" i="1">
                                      <a:latin typeface="Cambria Math"/>
                                    </a:rPr>
                                    <m:t>7</m:t>
                                  </m:r>
                                  <m:r>
                                    <a:rPr lang="ru-RU" sz="2800" i="1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ru-RU" sz="2800" i="1">
                                      <a:latin typeface="Cambria Math"/>
                                    </a:rPr>
                                    <m:t>−36</m:t>
                                  </m:r>
                                </m:e>
                              </m:d>
                              <m:r>
                                <a:rPr lang="ru-RU" sz="2800" i="1">
                                  <a:latin typeface="Cambria Math"/>
                                </a:rPr>
                                <m:t>&lt;0</m:t>
                              </m:r>
                            </m:e>
                          </m:eqArr>
                          <m:d>
                            <m:dPr>
                              <m:begChr m:val="{"/>
                              <m:endChr m:val=""/>
                              <m:ctrlPr>
                                <a:rPr lang="ru-RU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ru-RU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f>
                                    <m:fPr>
                                      <m:ctrlPr>
                                        <a:rPr lang="ru-RU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7−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ru-RU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ru-RU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76</m:t>
                                          </m:r>
                                        </m:e>
                                      </m:rad>
                                    </m:num>
                                    <m:den>
                                      <m:r>
                                        <a:rPr lang="ru-RU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a:rPr lang="ru-RU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&lt;</m:t>
                                  </m:r>
                                  <m:r>
                                    <a:rPr lang="ru-RU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ru-RU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&lt;</m:t>
                                  </m:r>
                                  <m:f>
                                    <m:fPr>
                                      <m:ctrlPr>
                                        <a:rPr lang="ru-RU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7+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ru-RU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ru-RU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76</m:t>
                                          </m:r>
                                        </m:e>
                                      </m:rad>
                                    </m:num>
                                    <m:den>
                                      <m:r>
                                        <a:rPr lang="ru-RU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  <m:e>
                                  <m:r>
                                    <a:rPr lang="ru-RU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2&lt;</m:t>
                                  </m:r>
                                  <m:r>
                                    <a:rPr lang="ru-RU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ru-RU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&lt;5</m:t>
                                  </m:r>
                                </m:e>
                                <m:e>
                                  <m:r>
                                    <a:rPr lang="ru-RU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2&lt;</m:t>
                                  </m:r>
                                  <m:r>
                                    <a:rPr lang="ru-RU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ru-RU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&lt;5</m:t>
                                  </m:r>
                                  <m:f>
                                    <m:fPr>
                                      <m:ctrlPr>
                                        <a:rPr lang="ru-RU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ru-RU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7</m:t>
                                      </m:r>
                                    </m:den>
                                  </m:f>
                                </m:e>
                              </m:eqArr>
                            </m:e>
                          </m:d>
                        </m:e>
                      </m:d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476672"/>
                <a:ext cx="7848872" cy="2592288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971600" y="3789040"/>
                <a:ext cx="1656184" cy="792088"/>
              </a:xfrm>
              <a:solidFill>
                <a:srgbClr val="92D050"/>
              </a:solidFill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r>
                      <a:rPr lang="ru-RU" b="1" i="1">
                        <a:latin typeface="Cambria Math"/>
                      </a:rPr>
                      <m:t>𝟐</m:t>
                    </m:r>
                    <m:r>
                      <a:rPr lang="ru-RU" b="1" i="1">
                        <a:latin typeface="Cambria Math"/>
                      </a:rPr>
                      <m:t>&lt;</m:t>
                    </m:r>
                    <m:r>
                      <a:rPr lang="en-US" b="1" i="1">
                        <a:latin typeface="Cambria Math"/>
                      </a:rPr>
                      <m:t>𝒂</m:t>
                    </m:r>
                    <m:r>
                      <a:rPr lang="ru-RU" b="1" i="1">
                        <a:latin typeface="Cambria Math"/>
                      </a:rPr>
                      <m:t>&lt;</m:t>
                    </m:r>
                    <m:r>
                      <a:rPr lang="en-US" b="1" i="1">
                        <a:latin typeface="Cambria Math"/>
                      </a:rPr>
                      <m:t>𝟓</m:t>
                    </m:r>
                  </m:oMath>
                </a14:m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971600" y="3789040"/>
                <a:ext cx="1656184" cy="792088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527526"/>
            <a:ext cx="5517412" cy="2205729"/>
          </a:xfr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1418883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0580" y="476672"/>
            <a:ext cx="8352928" cy="648072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1556792"/>
            <a:ext cx="3506688" cy="16662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55575" y="5661248"/>
            <a:ext cx="3312369" cy="49538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476672"/>
                <a:ext cx="8352928" cy="1224136"/>
              </a:xfrm>
            </p:spPr>
            <p:txBody>
              <a:bodyPr>
                <a:normAutofit/>
              </a:bodyPr>
              <a:lstStyle/>
              <a:p>
                <a:r>
                  <a:rPr lang="ru-RU" sz="1800" dirty="0" smtClean="0"/>
                  <a:t>Пример №3. При каких значениях </a:t>
                </a:r>
                <a:r>
                  <a:rPr lang="ru-RU" sz="1800" b="1" dirty="0" smtClean="0"/>
                  <a:t> </a:t>
                </a:r>
                <a14:m>
                  <m:oMath xmlns:m="http://schemas.openxmlformats.org/officeDocument/2006/math">
                    <m:r>
                      <a:rPr lang="ru-RU" sz="1800" b="1" i="1">
                        <a:latin typeface="Cambria Math"/>
                      </a:rPr>
                      <m:t>𝒂</m:t>
                    </m:r>
                  </m:oMath>
                </a14:m>
                <a:r>
                  <a:rPr lang="ru-RU" sz="1800" b="1" dirty="0"/>
                  <a:t> </a:t>
                </a:r>
                <a:r>
                  <a:rPr lang="ru-RU" sz="1800" dirty="0"/>
                  <a:t>корни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ru-RU" sz="1800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ru-RU" sz="1800" b="1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ru-RU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ru-RU" sz="1800" b="1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ru-RU" sz="1800" b="0" i="1">
                        <a:latin typeface="Cambria Math"/>
                      </a:rPr>
                      <m:t> </m:t>
                    </m:r>
                  </m:oMath>
                </a14:m>
                <a:r>
                  <a:rPr lang="ru-RU" sz="1800" dirty="0"/>
                  <a:t> уравнения  </a:t>
                </a:r>
                <a:r>
                  <a:rPr lang="ru-RU" sz="1800" dirty="0" smtClean="0"/>
                  <a:t/>
                </a:r>
                <a:br>
                  <a:rPr lang="ru-RU" sz="1800" dirty="0" smtClean="0"/>
                </a:br>
                <a:r>
                  <a:rPr lang="ru-RU" sz="18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1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1800" b="1" i="1">
                            <a:latin typeface="Cambria Math"/>
                          </a:rPr>
                          <m:t>𝒂</m:t>
                        </m:r>
                        <m:r>
                          <a:rPr lang="ru-RU" sz="1800" b="1" i="1">
                            <a:latin typeface="Cambria Math"/>
                          </a:rPr>
                          <m:t>−</m:t>
                        </m:r>
                        <m:r>
                          <a:rPr lang="ru-RU" sz="1800" b="1" i="1">
                            <a:latin typeface="Cambria Math"/>
                          </a:rPr>
                          <m:t>𝟐</m:t>
                        </m:r>
                      </m:e>
                    </m:d>
                    <m:sSup>
                      <m:sSupPr>
                        <m:ctrlPr>
                          <a:rPr lang="ru-RU" sz="18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18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ru-RU" sz="18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ru-RU" sz="1800" b="1" i="1">
                        <a:latin typeface="Cambria Math"/>
                      </a:rPr>
                      <m:t>−</m:t>
                    </m:r>
                    <m:r>
                      <a:rPr lang="ru-RU" sz="1800" b="1" i="1">
                        <a:latin typeface="Cambria Math"/>
                      </a:rPr>
                      <m:t>𝟐</m:t>
                    </m:r>
                    <m:d>
                      <m:dPr>
                        <m:ctrlPr>
                          <a:rPr lang="ru-RU" sz="1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1800" b="1" i="1">
                            <a:latin typeface="Cambria Math"/>
                          </a:rPr>
                          <m:t>𝒂</m:t>
                        </m:r>
                        <m:r>
                          <a:rPr lang="ru-RU" sz="1800" b="1" i="1">
                            <a:latin typeface="Cambria Math"/>
                          </a:rPr>
                          <m:t>+</m:t>
                        </m:r>
                        <m:r>
                          <a:rPr lang="ru-RU" sz="1800" b="1" i="1">
                            <a:latin typeface="Cambria Math"/>
                          </a:rPr>
                          <m:t>𝟑</m:t>
                        </m:r>
                      </m:e>
                    </m:d>
                    <m:r>
                      <a:rPr lang="ru-RU" sz="1800" b="1" i="1">
                        <a:latin typeface="Cambria Math"/>
                      </a:rPr>
                      <m:t>𝒙</m:t>
                    </m:r>
                    <m:r>
                      <a:rPr lang="ru-RU" sz="1800" b="1" i="1">
                        <a:latin typeface="Cambria Math"/>
                      </a:rPr>
                      <m:t>+</m:t>
                    </m:r>
                    <m:r>
                      <a:rPr lang="ru-RU" sz="1800" b="1" i="1">
                        <a:latin typeface="Cambria Math"/>
                      </a:rPr>
                      <m:t>𝟒</m:t>
                    </m:r>
                    <m:r>
                      <a:rPr lang="ru-RU" sz="1800" b="1" i="1">
                        <a:latin typeface="Cambria Math"/>
                      </a:rPr>
                      <m:t>𝒂</m:t>
                    </m:r>
                    <m:r>
                      <a:rPr lang="ru-RU" sz="1800" b="1" i="1">
                        <a:latin typeface="Cambria Math"/>
                      </a:rPr>
                      <m:t>=</m:t>
                    </m:r>
                    <m:r>
                      <a:rPr lang="ru-RU" sz="1800" b="1" i="1">
                        <a:latin typeface="Cambria Math"/>
                      </a:rPr>
                      <m:t>𝟎</m:t>
                    </m:r>
                    <m:r>
                      <a:rPr lang="ru-RU" sz="1800" b="0" i="1">
                        <a:latin typeface="Cambria Math"/>
                      </a:rPr>
                      <m:t> </m:t>
                    </m:r>
                  </m:oMath>
                </a14:m>
                <a:r>
                  <a:rPr lang="ru-RU" sz="1800" dirty="0"/>
                  <a:t> удовлетворяют условию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ru-RU" sz="1800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ru-RU" sz="1800" b="1" i="1">
                        <a:latin typeface="Cambria Math"/>
                      </a:rPr>
                      <m:t>&lt;</m:t>
                    </m:r>
                    <m:r>
                      <a:rPr lang="ru-RU" sz="1800" b="1" i="1">
                        <a:latin typeface="Cambria Math"/>
                      </a:rPr>
                      <m:t>𝟐</m:t>
                    </m:r>
                    <m:r>
                      <a:rPr lang="ru-RU" sz="1800" b="1" i="1">
                        <a:latin typeface="Cambria Math"/>
                      </a:rPr>
                      <m:t>&lt;</m:t>
                    </m:r>
                    <m:r>
                      <a:rPr lang="ru-RU" sz="1800" b="1" i="1">
                        <a:latin typeface="Cambria Math"/>
                      </a:rPr>
                      <m:t>𝟑</m:t>
                    </m:r>
                    <m:r>
                      <a:rPr lang="ru-RU" sz="1800" b="1" i="1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ru-RU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ru-RU" sz="1800" b="1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ru-RU" sz="1800" b="1" i="1">
                        <a:latin typeface="Cambria Math"/>
                      </a:rPr>
                      <m:t>?</m:t>
                    </m:r>
                  </m:oMath>
                </a14:m>
                <a:r>
                  <a:rPr lang="ru-RU" sz="1800" b="1" dirty="0"/>
                  <a:t/>
                </a:r>
                <a:br>
                  <a:rPr lang="ru-RU" sz="1800" b="1" dirty="0"/>
                </a:br>
                <a:r>
                  <a:rPr lang="ru-RU" sz="1800" i="1" dirty="0" smtClean="0"/>
                  <a:t>Решение</a:t>
                </a:r>
                <a:r>
                  <a:rPr lang="ru-RU" sz="1800" dirty="0" smtClean="0"/>
                  <a:t>. </a:t>
                </a:r>
                <a:r>
                  <a:rPr lang="ru-RU" sz="1800" dirty="0" smtClean="0">
                    <a:solidFill>
                      <a:srgbClr val="0070C0"/>
                    </a:solidFill>
                  </a:rPr>
                  <a:t>Имеем пятый случай</a:t>
                </a:r>
                <a:r>
                  <a:rPr lang="ru-RU" sz="1800" b="1" dirty="0" smtClean="0">
                    <a:solidFill>
                      <a:srgbClr val="0070C0"/>
                    </a:solidFill>
                  </a:rPr>
                  <a:t>.</a:t>
                </a:r>
                <a:r>
                  <a:rPr lang="ru-RU" sz="1800" b="1" dirty="0">
                    <a:solidFill>
                      <a:srgbClr val="0070C0"/>
                    </a:solidFill>
                  </a:rPr>
                  <a:t/>
                </a:r>
                <a:br>
                  <a:rPr lang="ru-RU" sz="1800" b="1" dirty="0">
                    <a:solidFill>
                      <a:srgbClr val="0070C0"/>
                    </a:solidFill>
                  </a:rPr>
                </a:br>
                <a:endParaRPr lang="ru-RU" sz="1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476672"/>
                <a:ext cx="8352928" cy="1224136"/>
              </a:xfrm>
              <a:blipFill rotWithShape="1">
                <a:blip r:embed="rId2"/>
                <a:stretch>
                  <a:fillRect l="-6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539552" y="1556792"/>
                <a:ext cx="3657600" cy="376732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𝐷</m:t>
                            </m:r>
                            <m:r>
                              <a:rPr lang="ru-RU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&gt;0</m:t>
                            </m:r>
                          </m:e>
                          <m:e>
                            <m:d>
                              <m:dPr>
                                <m:ctrlPr>
                                  <a:rPr lang="ru-RU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ru-RU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ru-RU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−2</m:t>
                                </m:r>
                              </m:e>
                            </m:d>
                            <m:r>
                              <a:rPr lang="ru-RU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ru-RU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ru-RU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</m:d>
                            <m:r>
                              <a:rPr lang="ru-RU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&lt;0</m:t>
                            </m:r>
                          </m:e>
                          <m:e>
                            <m:d>
                              <m:dPr>
                                <m:ctrlPr>
                                  <a:rPr lang="ru-RU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ru-RU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ru-RU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−2</m:t>
                                </m:r>
                              </m:e>
                            </m:d>
                            <m:r>
                              <a:rPr lang="ru-RU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ru-RU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ru-RU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</m:d>
                            <m:r>
                              <a:rPr lang="ru-RU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&lt;0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dirty="0"/>
                  <a:t> 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</a:rPr>
                      <m:t> </m:t>
                    </m:r>
                    <m:d>
                      <m:dPr>
                        <m:begChr m:val="{"/>
                        <m:endChr m:val=""/>
                        <m:ctrlPr>
                          <a:rPr lang="ru-RU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ru-RU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ru-RU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7−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ru-RU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ru-RU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76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ru-RU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ru-RU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&lt;</m:t>
                            </m:r>
                            <m:r>
                              <a:rPr lang="ru-RU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𝑎</m:t>
                            </m:r>
                            <m:r>
                              <a:rPr lang="ru-RU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&lt;</m:t>
                            </m:r>
                            <m:f>
                              <m:fPr>
                                <m:ctrlPr>
                                  <a:rPr lang="ru-RU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ru-RU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7+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ru-RU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ru-RU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76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ru-RU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e>
                          <m:e>
                            <m:r>
                              <a:rPr lang="ru-RU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2&lt;</m:t>
                            </m:r>
                            <m:r>
                              <a:rPr lang="ru-RU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𝑎</m:t>
                            </m:r>
                            <m:r>
                              <a:rPr lang="ru-RU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&lt;5</m:t>
                            </m:r>
                          </m:e>
                          <m:e>
                            <m:r>
                              <a:rPr lang="ru-RU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2&lt;</m:t>
                            </m:r>
                            <m:r>
                              <a:rPr lang="ru-RU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𝑎</m:t>
                            </m:r>
                            <m:r>
                              <a:rPr lang="ru-RU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&lt;5</m:t>
                            </m:r>
                            <m:f>
                              <m:fPr>
                                <m:ctrlPr>
                                  <a:rPr lang="ru-RU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ru-RU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ru-RU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7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39552" y="1556792"/>
                <a:ext cx="3657600" cy="3767328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264" y="3717032"/>
            <a:ext cx="4683144" cy="1872208"/>
          </a:xfr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44008" y="1700808"/>
                <a:ext cx="2952328" cy="1467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8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800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ru-RU" sz="2800" i="1">
                                  <a:latin typeface="Cambria Math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ru-RU" sz="2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ru-RU" sz="28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ru-RU" sz="28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800" i="1">
                                  <a:latin typeface="Cambria Math"/>
                                </a:rPr>
                                <m:t>−14</m:t>
                              </m:r>
                              <m:r>
                                <a:rPr lang="ru-RU" sz="2800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ru-RU" sz="2800" i="1">
                                  <a:latin typeface="Cambria Math"/>
                                </a:rPr>
                                <m:t>−9&lt;0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ru-RU" sz="2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sz="2800" i="1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ru-RU" sz="2800" i="1">
                                      <a:latin typeface="Cambria Math"/>
                                    </a:rPr>
                                    <m:t>−2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ru-RU" sz="2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sz="2800" i="1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ru-RU" sz="2800" i="1">
                                      <a:latin typeface="Cambria Math"/>
                                    </a:rPr>
                                    <m:t>−5</m:t>
                                  </m:r>
                                </m:e>
                              </m:d>
                              <m:r>
                                <a:rPr lang="ru-RU" sz="2800" i="1">
                                  <a:latin typeface="Cambria Math"/>
                                </a:rPr>
                                <m:t>&lt;0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ru-RU" sz="2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sz="2800" i="1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ru-RU" sz="2800" i="1">
                                      <a:latin typeface="Cambria Math"/>
                                    </a:rPr>
                                    <m:t>−2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ru-RU" sz="2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sz="2800" i="1">
                                      <a:latin typeface="Cambria Math"/>
                                    </a:rPr>
                                    <m:t>7</m:t>
                                  </m:r>
                                  <m:r>
                                    <a:rPr lang="ru-RU" sz="2800" i="1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ru-RU" sz="2800" i="1">
                                      <a:latin typeface="Cambria Math"/>
                                    </a:rPr>
                                    <m:t>−36</m:t>
                                  </m:r>
                                </m:e>
                              </m:d>
                              <m:r>
                                <a:rPr lang="ru-RU" sz="2800" i="1">
                                  <a:latin typeface="Cambria Math"/>
                                </a:rPr>
                                <m:t>&lt;0</m:t>
                              </m:r>
                            </m:e>
                          </m:eqArr>
                        </m:e>
                      </m:d>
                      <m:r>
                        <a:rPr lang="ru-RU" sz="2800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1700808"/>
                <a:ext cx="2952328" cy="1467966"/>
              </a:xfrm>
              <a:prstGeom prst="rect">
                <a:avLst/>
              </a:prstGeom>
              <a:blipFill rotWithShape="1">
                <a:blip r:embed="rId6"/>
                <a:stretch>
                  <a:fillRect r="-214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971600" y="5738812"/>
                <a:ext cx="228722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000" i="1" dirty="0"/>
                  <a:t>Ответ</a:t>
                </a:r>
                <a:r>
                  <a:rPr lang="ru-RU" sz="2000" dirty="0"/>
                  <a:t>: </a:t>
                </a:r>
                <a14:m>
                  <m:oMath xmlns:m="http://schemas.openxmlformats.org/officeDocument/2006/math">
                    <m:r>
                      <a:rPr lang="ru-RU" sz="2000" b="1" i="1">
                        <a:latin typeface="Cambria Math"/>
                      </a:rPr>
                      <m:t>𝟐</m:t>
                    </m:r>
                    <m:r>
                      <a:rPr lang="ru-RU" sz="2000" b="1" i="1">
                        <a:latin typeface="Cambria Math"/>
                      </a:rPr>
                      <m:t>&lt;</m:t>
                    </m:r>
                    <m:r>
                      <a:rPr lang="en-US" sz="2000" b="1" i="1">
                        <a:latin typeface="Cambria Math"/>
                      </a:rPr>
                      <m:t>𝒂</m:t>
                    </m:r>
                    <m:r>
                      <a:rPr lang="ru-RU" sz="2000" b="1" i="1">
                        <a:latin typeface="Cambria Math"/>
                      </a:rPr>
                      <m:t>&lt;</m:t>
                    </m:r>
                    <m:r>
                      <a:rPr lang="en-US" sz="2000" b="1" i="1">
                        <a:latin typeface="Cambria Math"/>
                      </a:rPr>
                      <m:t>𝟓</m:t>
                    </m:r>
                  </m:oMath>
                </a14:m>
                <a:endParaRPr lang="ru-RU" sz="20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5738812"/>
                <a:ext cx="2287229" cy="400110"/>
              </a:xfrm>
              <a:prstGeom prst="rect">
                <a:avLst/>
              </a:prstGeom>
              <a:blipFill rotWithShape="1">
                <a:blip r:embed="rId7"/>
                <a:stretch>
                  <a:fillRect l="-2660" t="-7576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850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395536" y="476672"/>
                <a:ext cx="8208912" cy="1728192"/>
              </a:xfrm>
              <a:solidFill>
                <a:srgbClr val="CCECFF"/>
              </a:solidFill>
            </p:spPr>
            <p:txBody>
              <a:bodyPr>
                <a:normAutofit fontScale="90000"/>
              </a:bodyPr>
              <a:lstStyle/>
              <a:p>
                <a:r>
                  <a:rPr lang="ru-RU" sz="2400" dirty="0"/>
                  <a:t>Пример №4.  При каких значениях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/>
                      </a:rPr>
                      <m:t> </m:t>
                    </m:r>
                    <m:r>
                      <a:rPr lang="ru-RU" sz="2400" i="1">
                        <a:latin typeface="Cambria Math"/>
                      </a:rPr>
                      <m:t> </m:t>
                    </m:r>
                    <m:r>
                      <a:rPr lang="ru-RU" sz="2400" b="1" i="1">
                        <a:latin typeface="Cambria Math"/>
                      </a:rPr>
                      <m:t>𝒂</m:t>
                    </m:r>
                    <m:r>
                      <a:rPr lang="ru-RU" sz="2400" b="1" i="1">
                        <a:latin typeface="Cambria Math"/>
                      </a:rPr>
                      <m:t> </m:t>
                    </m:r>
                  </m:oMath>
                </a14:m>
                <a:r>
                  <a:rPr lang="ru-RU" sz="2400" dirty="0"/>
                  <a:t> корни уравнения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</a:rPr>
                      <m:t>  </m:t>
                    </m:r>
                  </m:oMath>
                </a14:m>
                <a:r>
                  <a:rPr lang="ru-RU" sz="2400" i="1" dirty="0"/>
                  <a:t/>
                </a:r>
                <a:br>
                  <a:rPr lang="ru-RU" sz="2400" i="1" dirty="0"/>
                </a:br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</a:rPr>
                      <m:t> </m:t>
                    </m:r>
                    <m:r>
                      <a:rPr lang="ru-RU" sz="2400" b="1" i="1">
                        <a:latin typeface="Cambria Math"/>
                      </a:rPr>
                      <m:t>𝒂</m:t>
                    </m:r>
                    <m:sSup>
                      <m:sSupPr>
                        <m:ctrlPr>
                          <a:rPr lang="ru-RU" sz="2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ru-RU" sz="2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ru-RU" sz="2400" b="1" i="1">
                        <a:latin typeface="Cambria Math"/>
                      </a:rPr>
                      <m:t>−</m:t>
                    </m:r>
                    <m:r>
                      <a:rPr lang="ru-RU" sz="2400" b="1" i="1">
                        <a:latin typeface="Cambria Math"/>
                      </a:rPr>
                      <m:t>𝟐</m:t>
                    </m:r>
                    <m:d>
                      <m:dPr>
                        <m:ctrlPr>
                          <a:rPr lang="ru-RU" sz="2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b="1" i="1">
                            <a:latin typeface="Cambria Math"/>
                          </a:rPr>
                          <m:t>𝟐</m:t>
                        </m:r>
                        <m:r>
                          <a:rPr lang="ru-RU" sz="2400" b="1" i="1">
                            <a:latin typeface="Cambria Math"/>
                          </a:rPr>
                          <m:t>𝒂</m:t>
                        </m:r>
                        <m:r>
                          <a:rPr lang="ru-RU" sz="2400" b="1" i="1">
                            <a:latin typeface="Cambria Math"/>
                          </a:rPr>
                          <m:t>−</m:t>
                        </m:r>
                        <m:r>
                          <a:rPr lang="ru-RU" sz="2400" b="1" i="1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ru-RU" sz="2400" b="1" i="1">
                        <a:latin typeface="Cambria Math"/>
                      </a:rPr>
                      <m:t>𝒙</m:t>
                    </m:r>
                    <m:r>
                      <a:rPr lang="ru-RU" sz="2400" b="1" i="1">
                        <a:latin typeface="Cambria Math"/>
                      </a:rPr>
                      <m:t>+</m:t>
                    </m:r>
                    <m:r>
                      <a:rPr lang="ru-RU" sz="2400" b="1" i="1">
                        <a:latin typeface="Cambria Math"/>
                      </a:rPr>
                      <m:t>𝟐</m:t>
                    </m:r>
                    <m:r>
                      <a:rPr lang="ru-RU" sz="2400" b="1" i="1">
                        <a:latin typeface="Cambria Math"/>
                      </a:rPr>
                      <m:t>−</m:t>
                    </m:r>
                    <m:r>
                      <a:rPr lang="ru-RU" sz="2400" b="1" i="1">
                        <a:latin typeface="Cambria Math"/>
                      </a:rPr>
                      <m:t>𝟑</m:t>
                    </m:r>
                    <m:r>
                      <a:rPr lang="ru-RU" sz="2400" b="1" i="1">
                        <a:latin typeface="Cambria Math"/>
                      </a:rPr>
                      <m:t>𝒂</m:t>
                    </m:r>
                    <m:r>
                      <a:rPr lang="ru-RU" sz="2400" b="1" i="1">
                        <a:latin typeface="Cambria Math"/>
                      </a:rPr>
                      <m:t>=</m:t>
                    </m:r>
                    <m:r>
                      <a:rPr lang="ru-RU" sz="2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ru-RU" sz="2400" b="1" dirty="0"/>
                  <a:t> </a:t>
                </a:r>
                <a:r>
                  <a:rPr lang="ru-RU" sz="2400" dirty="0"/>
                  <a:t>удовлетворяют условию</a:t>
                </a:r>
                <a:r>
                  <a:rPr lang="en-US" sz="2400" i="1" dirty="0" smtClean="0">
                    <a:latin typeface="Cambria Math"/>
                  </a:rPr>
                  <a:t/>
                </a:r>
                <a:br>
                  <a:rPr lang="en-US" sz="2400" i="1" dirty="0" smtClean="0"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ru-RU" sz="2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ru-RU" sz="2400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ru-RU" sz="2400" b="1" i="1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ru-RU" sz="2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ru-RU" sz="2400" b="1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ru-RU" sz="2400" b="1" i="1">
                        <a:latin typeface="Cambria Math"/>
                      </a:rPr>
                      <m:t>&gt;</m:t>
                    </m:r>
                    <m:r>
                      <a:rPr lang="ru-RU" sz="2400" b="1" i="1">
                        <a:latin typeface="Cambria Math"/>
                      </a:rPr>
                      <m:t>𝟏</m:t>
                    </m:r>
                    <m:r>
                      <a:rPr lang="ru-RU" sz="2400" b="1" i="1">
                        <a:latin typeface="Cambria Math"/>
                      </a:rPr>
                      <m:t>?</m:t>
                    </m:r>
                  </m:oMath>
                </a14:m>
                <a:r>
                  <a:rPr lang="ru-RU" sz="2400" b="1" dirty="0"/>
                  <a:t> </a:t>
                </a:r>
                <a:br>
                  <a:rPr lang="ru-RU" sz="2400" b="1" dirty="0"/>
                </a:br>
                <a:r>
                  <a:rPr lang="ru-RU" sz="2400" i="1" dirty="0"/>
                  <a:t>Решение . </a:t>
                </a:r>
                <a:r>
                  <a:rPr lang="ru-RU" sz="2400" dirty="0">
                    <a:solidFill>
                      <a:srgbClr val="0070C0"/>
                    </a:solidFill>
                  </a:rPr>
                  <a:t>Имеем  третий случай</a:t>
                </a:r>
                <a:r>
                  <a:rPr lang="ru-RU" sz="2400" dirty="0"/>
                  <a:t>.</a:t>
                </a:r>
                <a:br>
                  <a:rPr lang="ru-RU" sz="2400" dirty="0"/>
                </a:br>
                <a:endParaRPr lang="ru-RU" sz="2400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95536" y="476672"/>
                <a:ext cx="8208912" cy="1728192"/>
              </a:xfrm>
              <a:blipFill rotWithShape="1">
                <a:blip r:embed="rId2"/>
                <a:stretch>
                  <a:fillRect l="-966" t="-49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395536" y="2276872"/>
                <a:ext cx="4032448" cy="1728192"/>
              </a:xfrm>
            </p:spPr>
            <p:txBody>
              <a:bodyPr>
                <a:normAutofit fontScale="85000" lnSpcReduction="10000"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b="1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b="1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ru-RU" b="1" i="1">
                                <a:latin typeface="Cambria Math"/>
                              </a:rPr>
                              <m:t>𝑫</m:t>
                            </m:r>
                            <m:r>
                              <a:rPr lang="ru-RU" b="1" i="1">
                                <a:latin typeface="Cambria Math"/>
                              </a:rPr>
                              <m:t>≥</m:t>
                            </m:r>
                            <m:r>
                              <a:rPr lang="ru-RU" b="1" i="1">
                                <a:latin typeface="Cambria Math"/>
                              </a:rPr>
                              <m:t>𝟎</m:t>
                            </m:r>
                          </m:e>
                          <m:e>
                            <m:r>
                              <a:rPr lang="ru-RU" b="1" i="1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ru-RU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/>
                                  </a:rPr>
                                  <m:t>𝒃</m:t>
                                </m:r>
                              </m:num>
                              <m:den>
                                <m:r>
                                  <a:rPr lang="ru-RU" b="1" i="1"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ru-RU" b="1" i="1">
                                    <a:latin typeface="Cambria Math"/>
                                  </a:rPr>
                                  <m:t>𝒂</m:t>
                                </m:r>
                              </m:den>
                            </m:f>
                            <m:r>
                              <a:rPr lang="ru-RU" b="1" i="1">
                                <a:latin typeface="Cambria Math"/>
                              </a:rPr>
                              <m:t>&gt;</m:t>
                            </m:r>
                            <m:r>
                              <a:rPr lang="ru-RU" b="1" i="1">
                                <a:latin typeface="Cambria Math"/>
                              </a:rPr>
                              <m:t>𝑴</m:t>
                            </m:r>
                            <m:r>
                              <a:rPr lang="ru-RU" b="1" i="1">
                                <a:latin typeface="Cambria Math"/>
                              </a:rPr>
                              <m:t> или  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𝒂</m:t>
                            </m:r>
                            <m:sSup>
                              <m:sSupPr>
                                <m:ctrlPr>
                                  <a:rPr lang="ru-RU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𝒇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b="1" i="1">
                                <a:latin typeface="Cambria Math"/>
                              </a:rPr>
                              <m:t>(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𝑴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)&lt;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𝟎</m:t>
                            </m:r>
                          </m:e>
                          <m:e>
                            <m:r>
                              <a:rPr lang="ru-RU" b="1" i="1">
                                <a:latin typeface="Cambria Math"/>
                              </a:rPr>
                              <m:t>𝒂𝒇</m:t>
                            </m:r>
                            <m:d>
                              <m:dPr>
                                <m:ctrlPr>
                                  <a:rPr lang="ru-RU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ru-RU" b="1" i="1">
                                    <a:latin typeface="Cambria Math"/>
                                  </a:rPr>
                                  <m:t>𝑴</m:t>
                                </m:r>
                              </m:e>
                            </m:d>
                            <m:r>
                              <a:rPr lang="ru-RU" b="1" i="1">
                                <a:latin typeface="Cambria Math"/>
                              </a:rPr>
                              <m:t>&gt;</m:t>
                            </m:r>
                            <m:r>
                              <a:rPr lang="ru-RU" b="1" i="1">
                                <a:latin typeface="Cambria Math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95536" y="2276872"/>
                <a:ext cx="4032448" cy="1728192"/>
              </a:xfrm>
              <a:blipFill rotWithShape="1">
                <a:blip r:embed="rId3"/>
                <a:stretch>
                  <a:fillRect r="-4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971600" y="4005064"/>
                <a:ext cx="3024336" cy="16644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32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3200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𝐷</m:t>
                              </m:r>
                              <m:r>
                                <a:rPr lang="ru-RU" sz="3200" i="1">
                                  <a:latin typeface="Cambria Math"/>
                                </a:rPr>
                                <m:t>≥0</m:t>
                              </m:r>
                            </m:e>
                            <m:e>
                              <m:r>
                                <a:rPr lang="ru-RU" sz="3200" i="1">
                                  <a:latin typeface="Cambria Math"/>
                                </a:rPr>
                                <m:t>𝑎</m:t>
                              </m:r>
                              <m:sSup>
                                <m:sSupPr>
                                  <m:ctrlPr>
                                    <a:rPr lang="ru-RU" sz="32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ru-RU" sz="3200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ru-RU" sz="3200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ru-RU" sz="3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sz="3200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ru-RU" sz="3200" i="1">
                                  <a:latin typeface="Cambria Math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ru-RU" sz="3200" i="1">
                                  <a:latin typeface="Cambria Math"/>
                                </a:rPr>
                                <m:t>𝑎𝑓</m:t>
                              </m:r>
                              <m:d>
                                <m:dPr>
                                  <m:ctrlPr>
                                    <a:rPr lang="ru-RU" sz="3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sz="3200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ru-RU" sz="3200" i="1">
                                  <a:latin typeface="Cambria Math"/>
                                </a:rPr>
                                <m:t>&gt;0</m:t>
                              </m:r>
                            </m:e>
                          </m:eqArr>
                        </m:e>
                      </m:d>
                      <m:r>
                        <a:rPr lang="ru-RU" sz="3200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4005064"/>
                <a:ext cx="3024336" cy="166449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Объект 6"/>
          <p:cNvPicPr>
            <a:picLocks noGrp="1"/>
          </p:cNvPicPr>
          <p:nvPr>
            <p:ph sz="half" idx="2"/>
          </p:nvPr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284984"/>
            <a:ext cx="3657600" cy="264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910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77852" y="5445224"/>
            <a:ext cx="5882580" cy="899616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085184"/>
            <a:ext cx="7704856" cy="1584176"/>
          </a:xfrm>
        </p:spPr>
        <p:txBody>
          <a:bodyPr>
            <a:normAutofit/>
          </a:bodyPr>
          <a:lstStyle/>
          <a:p>
            <a:pPr algn="r"/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Изучение нового материала</a:t>
            </a:r>
            <a:b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48680"/>
            <a:ext cx="8496944" cy="4752528"/>
          </a:xfrm>
          <a:blipFill>
            <a:blip r:embed="rId2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endParaRPr lang="en-US" sz="2800" dirty="0" smtClean="0"/>
          </a:p>
          <a:p>
            <a:r>
              <a:rPr lang="ru-RU" sz="2800" dirty="0" smtClean="0"/>
              <a:t> </a:t>
            </a:r>
            <a:r>
              <a:rPr lang="ru-RU" sz="2800" dirty="0"/>
              <a:t>В классах с углубленным </a:t>
            </a:r>
            <a:r>
              <a:rPr lang="ru-RU" sz="2800" dirty="0" smtClean="0"/>
              <a:t>изучением математики </a:t>
            </a:r>
            <a:r>
              <a:rPr lang="ru-RU" sz="2800" dirty="0"/>
              <a:t>часто практикуются решение задач на выяснение расположения корней квадратного трёхчлена</a:t>
            </a:r>
            <a:r>
              <a:rPr lang="ru-RU" sz="2800" dirty="0" smtClean="0"/>
              <a:t>.</a:t>
            </a:r>
            <a:endParaRPr lang="en-US" sz="2800" dirty="0" smtClean="0"/>
          </a:p>
          <a:p>
            <a:r>
              <a:rPr lang="ru-RU" sz="2800" dirty="0" smtClean="0"/>
              <a:t>В </a:t>
            </a:r>
            <a:r>
              <a:rPr lang="ru-RU" sz="2800" dirty="0"/>
              <a:t>общеобразовательных классах эта </a:t>
            </a:r>
            <a:r>
              <a:rPr lang="ru-RU" sz="2800" dirty="0" smtClean="0"/>
              <a:t>тема  изучается </a:t>
            </a:r>
            <a:r>
              <a:rPr lang="ru-RU" sz="2800" dirty="0"/>
              <a:t>на элективных курсах. Ниже предлагается описание моего опыта </a:t>
            </a:r>
            <a:r>
              <a:rPr lang="ru-RU" sz="2800" dirty="0" smtClean="0"/>
              <a:t>работы </a:t>
            </a:r>
            <a:r>
              <a:rPr lang="ru-RU" sz="2800" dirty="0"/>
              <a:t>по данной теме в </a:t>
            </a:r>
            <a:r>
              <a:rPr lang="ru-RU" sz="2800" dirty="0" smtClean="0"/>
              <a:t>11 </a:t>
            </a:r>
            <a:r>
              <a:rPr lang="ru-RU" sz="2800" dirty="0"/>
              <a:t>классе на </a:t>
            </a:r>
            <a:r>
              <a:rPr lang="ru-RU" sz="2800" dirty="0" smtClean="0"/>
              <a:t>занятиях </a:t>
            </a:r>
            <a:r>
              <a:rPr lang="ru-RU" sz="2800" dirty="0"/>
              <a:t>элективного курса «Решение задач с параметрами</a:t>
            </a:r>
            <a:r>
              <a:rPr lang="ru-RU" sz="2800" dirty="0" smtClean="0"/>
              <a:t>».</a:t>
            </a:r>
            <a:r>
              <a:rPr lang="ru-RU" sz="2800" dirty="0"/>
              <a:t> Используются два </a:t>
            </a:r>
            <a:r>
              <a:rPr lang="ru-RU" sz="2800" dirty="0" smtClean="0"/>
              <a:t>способа: </a:t>
            </a:r>
            <a:r>
              <a:rPr lang="ru-RU" sz="2800" dirty="0"/>
              <a:t>свойства квадратного трёхчлена и применение </a:t>
            </a:r>
            <a:r>
              <a:rPr lang="ru-RU" sz="2800" dirty="0" smtClean="0"/>
              <a:t>геометрического смысла производной</a:t>
            </a:r>
            <a:r>
              <a:rPr lang="ru-RU" sz="2800" dirty="0"/>
              <a:t>. </a:t>
            </a:r>
          </a:p>
          <a:p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4185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827584" y="332656"/>
                <a:ext cx="3665984" cy="382824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32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32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ru-RU" sz="3200" i="1">
                                <a:latin typeface="Cambria Math"/>
                              </a:rPr>
                              <m:t>7</m:t>
                            </m:r>
                            <m:sSup>
                              <m:sSupPr>
                                <m:ctrlPr>
                                  <a:rPr lang="ru-RU" sz="3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ru-RU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3200" i="1">
                                <a:latin typeface="Cambria Math"/>
                              </a:rPr>
                              <m:t>−6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𝑎</m:t>
                            </m:r>
                            <m:r>
                              <a:rPr lang="ru-RU" sz="3200" i="1">
                                <a:latin typeface="Cambria Math"/>
                              </a:rPr>
                              <m:t>+1≥0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𝑎</m:t>
                            </m:r>
                            <m:d>
                              <m:dPr>
                                <m:ctrlPr>
                                  <a:rPr lang="ru-RU" sz="32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ru-RU" sz="3200" i="1">
                                    <a:latin typeface="Cambria Math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ru-RU" sz="3200" i="1">
                                <a:latin typeface="Cambria Math"/>
                              </a:rPr>
                              <m:t>&gt;0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𝑎</m:t>
                            </m:r>
                            <m:d>
                              <m:dPr>
                                <m:ctrlPr>
                                  <a:rPr lang="ru-RU" sz="32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ru-RU" sz="3200" i="1"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ru-RU" sz="3200" i="1">
                                    <a:latin typeface="Cambria Math"/>
                                  </a:rPr>
                                  <m:t>−2</m:t>
                                </m:r>
                              </m:e>
                            </m:d>
                            <m:r>
                              <a:rPr lang="ru-RU" sz="3200" i="1">
                                <a:latin typeface="Cambria Math"/>
                              </a:rPr>
                              <m:t>&lt;0</m:t>
                            </m:r>
                          </m:e>
                        </m:eqArr>
                      </m:e>
                    </m:d>
                  </m:oMath>
                </a14:m>
                <a:endParaRPr lang="ru-RU" sz="32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27584" y="332656"/>
                <a:ext cx="3665984" cy="3828249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220072" y="692696"/>
                <a:ext cx="3657600" cy="376732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>
                                <a:latin typeface="Cambria Math"/>
                              </a:rPr>
                            </m:ctrlPr>
                          </m:eqArrPr>
                          <m:e>
                            <m:d>
                              <m:dPr>
                                <m:begChr m:val="["/>
                                <m:endChr m:val=""/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ru-RU" i="1">
                                        <a:latin typeface="Cambria Math"/>
                                      </a:rPr>
                                      <m:t>𝑎</m:t>
                                    </m:r>
                                    <m:r>
                                      <a:rPr lang="ru-RU" i="1">
                                        <a:latin typeface="Cambria Math"/>
                                      </a:rPr>
                                      <m:t>≥</m:t>
                                    </m:r>
                                    <m:f>
                                      <m:fPr>
                                        <m:ctrlPr>
                                          <a:rPr lang="ru-RU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ru-RU" i="1">
                                            <a:latin typeface="Cambria Math"/>
                                          </a:rPr>
                                          <m:t>3+</m:t>
                                        </m:r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ru-RU" i="1">
                                                <a:latin typeface="Cambria Math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ru-RU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e>
                                        </m:rad>
                                      </m:num>
                                      <m:den>
                                        <m:r>
                                          <a:rPr lang="ru-RU" i="1">
                                            <a:latin typeface="Cambria Math"/>
                                          </a:rPr>
                                          <m:t>7</m:t>
                                        </m:r>
                                      </m:den>
                                    </m:f>
                                  </m:e>
                                  <m:e>
                                    <m:r>
                                      <a:rPr lang="ru-RU" i="1">
                                        <a:latin typeface="Cambria Math"/>
                                      </a:rPr>
                                      <m:t>𝑎</m:t>
                                    </m:r>
                                    <m:r>
                                      <a:rPr lang="ru-RU" i="1">
                                        <a:latin typeface="Cambria Math"/>
                                      </a:rPr>
                                      <m:t>≤</m:t>
                                    </m:r>
                                    <m:f>
                                      <m:fPr>
                                        <m:ctrlPr>
                                          <a:rPr lang="ru-RU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ru-RU" i="1">
                                            <a:latin typeface="Cambria Math"/>
                                          </a:rPr>
                                          <m:t>3−</m:t>
                                        </m:r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ru-RU" i="1">
                                                <a:latin typeface="Cambria Math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ru-RU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e>
                                        </m:rad>
                                      </m:num>
                                      <m:den>
                                        <m:r>
                                          <a:rPr lang="ru-RU" i="1">
                                            <a:latin typeface="Cambria Math"/>
                                          </a:rPr>
                                          <m:t>7</m:t>
                                        </m:r>
                                      </m:den>
                                    </m:f>
                                  </m:e>
                                </m:eqArr>
                              </m:e>
                            </m:d>
                          </m:e>
                          <m:e>
                            <m:d>
                              <m:dPr>
                                <m:begChr m:val="["/>
                                <m:endChr m:val=""/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ru-RU" i="1">
                                        <a:latin typeface="Cambria Math"/>
                                      </a:rPr>
                                      <m:t>𝑎</m:t>
                                    </m:r>
                                    <m:r>
                                      <a:rPr lang="ru-RU" i="1">
                                        <a:latin typeface="Cambria Math"/>
                                      </a:rPr>
                                      <m:t>&gt;1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𝑎</m:t>
                                    </m:r>
                                    <m:r>
                                      <a:rPr lang="ru-RU" i="1">
                                        <a:latin typeface="Cambria Math"/>
                                      </a:rPr>
                                      <m:t>&lt;0</m:t>
                                    </m:r>
                                  </m:e>
                                </m:eqArr>
                              </m:e>
                            </m:d>
                          </m:e>
                          <m:e>
                            <m:r>
                              <a:rPr lang="ru-RU" i="1">
                                <a:latin typeface="Cambria Math"/>
                              </a:rPr>
                              <m:t>0&lt;</m:t>
                            </m:r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  <m:r>
                              <a:rPr lang="ru-RU" i="1">
                                <a:latin typeface="Cambria Math"/>
                              </a:rPr>
                              <m:t>&lt;</m:t>
                            </m:r>
                            <m:f>
                              <m:f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ru-RU" i="1">
                                    <a:latin typeface="Cambria Math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ru-RU" i="1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220072" y="692696"/>
                <a:ext cx="3657600" cy="3767328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05064"/>
            <a:ext cx="4920518" cy="1965997"/>
          </a:xfr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6" name="Прямоугольник 5"/>
          <p:cNvSpPr/>
          <p:nvPr/>
        </p:nvSpPr>
        <p:spPr>
          <a:xfrm>
            <a:off x="5796136" y="5661248"/>
            <a:ext cx="2297552" cy="461665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ru-RU" sz="2400" dirty="0" smtClean="0"/>
              <a:t> </a:t>
            </a:r>
            <a:r>
              <a:rPr lang="ru-RU" sz="2400" b="1" dirty="0"/>
              <a:t>ни при каких.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17669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476672"/>
            <a:ext cx="8064896" cy="648072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1556792"/>
            <a:ext cx="2714600" cy="14904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716016" y="5694422"/>
            <a:ext cx="3643002" cy="44388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739676" y="404664"/>
                <a:ext cx="8296820" cy="1296144"/>
              </a:xfrm>
            </p:spPr>
            <p:txBody>
              <a:bodyPr>
                <a:normAutofit/>
              </a:bodyPr>
              <a:lstStyle/>
              <a:p>
                <a:r>
                  <a:rPr lang="ru-RU" sz="1800" dirty="0" smtClean="0"/>
                  <a:t>Пример №</a:t>
                </a:r>
                <a:r>
                  <a:rPr lang="ru-RU" sz="1800" dirty="0"/>
                  <a:t>4</a:t>
                </a:r>
                <a:r>
                  <a:rPr lang="ru-RU" sz="1800" dirty="0" smtClean="0"/>
                  <a:t>.  </a:t>
                </a:r>
                <a:r>
                  <a:rPr lang="ru-RU" sz="1800" dirty="0"/>
                  <a:t>При каких</a:t>
                </a:r>
                <a:r>
                  <a:rPr lang="ru-RU" sz="1800" dirty="0" smtClean="0"/>
                  <a:t> значениях</a:t>
                </a:r>
                <a14:m>
                  <m:oMath xmlns:m="http://schemas.openxmlformats.org/officeDocument/2006/math">
                    <m:r>
                      <a:rPr lang="ru-RU" sz="1800" b="0" i="0" smtClean="0">
                        <a:latin typeface="Cambria Math"/>
                      </a:rPr>
                      <m:t> </m:t>
                    </m:r>
                    <m:r>
                      <a:rPr lang="ru-RU" sz="1800" b="0" i="1">
                        <a:latin typeface="Cambria Math"/>
                      </a:rPr>
                      <m:t> </m:t>
                    </m:r>
                    <m:r>
                      <a:rPr lang="ru-RU" sz="1800" b="1" i="1">
                        <a:latin typeface="Cambria Math"/>
                      </a:rPr>
                      <m:t>𝒂</m:t>
                    </m:r>
                    <m:r>
                      <a:rPr lang="ru-RU" sz="1800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ru-RU" sz="1800" dirty="0"/>
                  <a:t> корни уравнения</a:t>
                </a:r>
                <a14:m>
                  <m:oMath xmlns:m="http://schemas.openxmlformats.org/officeDocument/2006/math">
                    <m:r>
                      <a:rPr lang="ru-RU" sz="1800" b="0" i="1">
                        <a:latin typeface="Cambria Math"/>
                      </a:rPr>
                      <m:t>  </m:t>
                    </m:r>
                  </m:oMath>
                </a14:m>
                <a:r>
                  <a:rPr lang="ru-RU" sz="1800" b="0" i="1" dirty="0" smtClean="0"/>
                  <a:t/>
                </a:r>
                <a:br>
                  <a:rPr lang="ru-RU" sz="1800" b="0" i="1" dirty="0" smtClean="0"/>
                </a:br>
                <a14:m>
                  <m:oMath xmlns:m="http://schemas.openxmlformats.org/officeDocument/2006/math">
                    <m:r>
                      <a:rPr lang="ru-RU" sz="1800" b="0" i="1">
                        <a:latin typeface="Cambria Math"/>
                      </a:rPr>
                      <m:t> </m:t>
                    </m:r>
                    <m:r>
                      <a:rPr lang="ru-RU" sz="1800" b="1" i="1">
                        <a:latin typeface="Cambria Math"/>
                      </a:rPr>
                      <m:t>𝒂</m:t>
                    </m:r>
                    <m:sSup>
                      <m:sSupPr>
                        <m:ctrlPr>
                          <a:rPr lang="ru-RU" sz="18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18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ru-RU" sz="18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ru-RU" sz="1800" b="1" i="1">
                        <a:latin typeface="Cambria Math"/>
                      </a:rPr>
                      <m:t>−</m:t>
                    </m:r>
                    <m:r>
                      <a:rPr lang="ru-RU" sz="1800" b="1" i="1">
                        <a:latin typeface="Cambria Math"/>
                      </a:rPr>
                      <m:t>𝟐</m:t>
                    </m:r>
                    <m:d>
                      <m:dPr>
                        <m:ctrlPr>
                          <a:rPr lang="ru-RU" sz="1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1800" b="1" i="1">
                            <a:latin typeface="Cambria Math"/>
                          </a:rPr>
                          <m:t>𝟐</m:t>
                        </m:r>
                        <m:r>
                          <a:rPr lang="ru-RU" sz="1800" b="1" i="1">
                            <a:latin typeface="Cambria Math"/>
                          </a:rPr>
                          <m:t>𝒂</m:t>
                        </m:r>
                        <m:r>
                          <a:rPr lang="ru-RU" sz="1800" b="1" i="1">
                            <a:latin typeface="Cambria Math"/>
                          </a:rPr>
                          <m:t>−</m:t>
                        </m:r>
                        <m:r>
                          <a:rPr lang="ru-RU" sz="1800" b="1" i="1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ru-RU" sz="1800" b="1" i="1">
                        <a:latin typeface="Cambria Math"/>
                      </a:rPr>
                      <m:t>𝒙</m:t>
                    </m:r>
                    <m:r>
                      <a:rPr lang="ru-RU" sz="1800" b="1" i="1">
                        <a:latin typeface="Cambria Math"/>
                      </a:rPr>
                      <m:t>+</m:t>
                    </m:r>
                    <m:r>
                      <a:rPr lang="ru-RU" sz="1800" b="1" i="1">
                        <a:latin typeface="Cambria Math"/>
                      </a:rPr>
                      <m:t>𝟐</m:t>
                    </m:r>
                    <m:r>
                      <a:rPr lang="ru-RU" sz="1800" b="1" i="1">
                        <a:latin typeface="Cambria Math"/>
                      </a:rPr>
                      <m:t>−</m:t>
                    </m:r>
                    <m:r>
                      <a:rPr lang="ru-RU" sz="1800" b="1" i="1">
                        <a:latin typeface="Cambria Math"/>
                      </a:rPr>
                      <m:t>𝟑</m:t>
                    </m:r>
                    <m:r>
                      <a:rPr lang="ru-RU" sz="1800" b="1" i="1">
                        <a:latin typeface="Cambria Math"/>
                      </a:rPr>
                      <m:t>𝒂</m:t>
                    </m:r>
                    <m:r>
                      <a:rPr lang="ru-RU" sz="1800" b="1" i="1">
                        <a:latin typeface="Cambria Math"/>
                      </a:rPr>
                      <m:t>=</m:t>
                    </m:r>
                    <m:r>
                      <a:rPr lang="ru-RU" sz="1800" b="1" i="1">
                        <a:latin typeface="Cambria Math"/>
                      </a:rPr>
                      <m:t>𝟎</m:t>
                    </m:r>
                  </m:oMath>
                </a14:m>
                <a:r>
                  <a:rPr lang="ru-RU" sz="1800" b="1" dirty="0"/>
                  <a:t> </a:t>
                </a:r>
                <a:r>
                  <a:rPr lang="ru-RU" sz="1800" dirty="0" smtClean="0"/>
                  <a:t>удовлетворяют </a:t>
                </a:r>
                <a:r>
                  <a:rPr lang="ru-RU" sz="1800" dirty="0"/>
                  <a:t>условию</a:t>
                </a:r>
                <a14:m>
                  <m:oMath xmlns:m="http://schemas.openxmlformats.org/officeDocument/2006/math">
                    <m:r>
                      <a:rPr lang="ru-RU" sz="1800" b="0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ru-RU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ru-RU" sz="1800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ru-RU" sz="1800" b="1" i="1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ru-RU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ru-RU" sz="1800" b="1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ru-RU" sz="1800" b="1" i="1">
                        <a:latin typeface="Cambria Math"/>
                      </a:rPr>
                      <m:t>&gt;</m:t>
                    </m:r>
                    <m:r>
                      <a:rPr lang="ru-RU" sz="1800" b="1" i="1">
                        <a:latin typeface="Cambria Math"/>
                      </a:rPr>
                      <m:t>𝟏</m:t>
                    </m:r>
                    <m:r>
                      <a:rPr lang="ru-RU" sz="1800" b="1" i="1">
                        <a:latin typeface="Cambria Math"/>
                      </a:rPr>
                      <m:t>?</m:t>
                    </m:r>
                  </m:oMath>
                </a14:m>
                <a:r>
                  <a:rPr lang="ru-RU" sz="1800" b="1" dirty="0"/>
                  <a:t> </a:t>
                </a:r>
                <a:br>
                  <a:rPr lang="ru-RU" sz="1800" b="1" dirty="0"/>
                </a:br>
                <a:r>
                  <a:rPr lang="ru-RU" sz="1800" i="1" dirty="0"/>
                  <a:t>Решение . </a:t>
                </a:r>
                <a:r>
                  <a:rPr lang="ru-RU" sz="1800" dirty="0">
                    <a:solidFill>
                      <a:srgbClr val="0070C0"/>
                    </a:solidFill>
                  </a:rPr>
                  <a:t>Имеем  третий случай</a:t>
                </a:r>
                <a:r>
                  <a:rPr lang="ru-RU" sz="1800" dirty="0"/>
                  <a:t>.</a:t>
                </a:r>
                <a:br>
                  <a:rPr lang="ru-RU" sz="1800" dirty="0"/>
                </a:br>
                <a:endParaRPr lang="ru-RU" sz="1800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39676" y="404664"/>
                <a:ext cx="8296820" cy="1296144"/>
              </a:xfrm>
              <a:blipFill rotWithShape="1">
                <a:blip r:embed="rId2"/>
                <a:stretch>
                  <a:fillRect l="-5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827584" y="1628800"/>
                <a:ext cx="3960440" cy="4536504"/>
              </a:xfrm>
            </p:spPr>
            <p:txBody>
              <a:bodyPr>
                <a:normAutofit fontScale="70000" lnSpcReduction="20000"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33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33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3300" i="1">
                                <a:latin typeface="Cambria Math"/>
                              </a:rPr>
                              <m:t>𝐷</m:t>
                            </m:r>
                            <m:r>
                              <a:rPr lang="ru-RU" sz="3300" i="1">
                                <a:latin typeface="Cambria Math"/>
                              </a:rPr>
                              <m:t>≥0</m:t>
                            </m:r>
                          </m:e>
                          <m:e>
                            <m:r>
                              <a:rPr lang="ru-RU" sz="3300" i="1">
                                <a:latin typeface="Cambria Math"/>
                              </a:rPr>
                              <m:t>𝑎</m:t>
                            </m:r>
                            <m:sSup>
                              <m:sSupPr>
                                <m:ctrlPr>
                                  <a:rPr lang="ru-RU" sz="33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sz="3300" i="1">
                                    <a:latin typeface="Cambria Math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ru-RU" sz="3300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ru-RU" sz="33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ru-RU" sz="33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ru-RU" sz="3300" i="1">
                                <a:latin typeface="Cambria Math"/>
                              </a:rPr>
                              <m:t>&lt;0</m:t>
                            </m:r>
                          </m:e>
                          <m:e>
                            <m:r>
                              <a:rPr lang="ru-RU" sz="3300" i="1">
                                <a:latin typeface="Cambria Math"/>
                              </a:rPr>
                              <m:t>𝑎𝑓</m:t>
                            </m:r>
                            <m:d>
                              <m:dPr>
                                <m:ctrlPr>
                                  <a:rPr lang="ru-RU" sz="33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ru-RU" sz="33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ru-RU" sz="3300" i="1">
                                <a:latin typeface="Cambria Math"/>
                              </a:rPr>
                              <m:t>&gt;0</m:t>
                            </m:r>
                          </m:e>
                        </m:eqArr>
                      </m:e>
                    </m:d>
                    <m:r>
                      <a:rPr lang="ru-RU" sz="3300" i="1">
                        <a:latin typeface="Cambria Math"/>
                      </a:rPr>
                      <m:t> </m:t>
                    </m:r>
                  </m:oMath>
                </a14:m>
                <a:endParaRPr lang="ru-RU" sz="3300" dirty="0" smtClean="0"/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33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3300" i="1">
                                <a:latin typeface="Cambria Math"/>
                              </a:rPr>
                            </m:ctrlPr>
                          </m:eqArrPr>
                          <m:e>
                            <m:d>
                              <m:dPr>
                                <m:begChr m:val="["/>
                                <m:endChr m:val=""/>
                                <m:ctrlPr>
                                  <a:rPr lang="ru-RU" sz="3300" i="1">
                                    <a:latin typeface="Cambria Math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ru-RU" sz="3300" i="1"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ru-RU" sz="3300" i="1">
                                        <a:latin typeface="Cambria Math"/>
                                      </a:rPr>
                                      <m:t>𝑎</m:t>
                                    </m:r>
                                    <m:r>
                                      <a:rPr lang="ru-RU" sz="3300" i="1">
                                        <a:latin typeface="Cambria Math"/>
                                      </a:rPr>
                                      <m:t>≥</m:t>
                                    </m:r>
                                    <m:f>
                                      <m:fPr>
                                        <m:ctrlPr>
                                          <a:rPr lang="ru-RU" sz="3300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ru-RU" sz="3300" i="1">
                                            <a:latin typeface="Cambria Math"/>
                                          </a:rPr>
                                          <m:t>3+</m:t>
                                        </m:r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ru-RU" sz="3300" i="1">
                                                <a:latin typeface="Cambria Math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ru-RU" sz="3300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e>
                                        </m:rad>
                                      </m:num>
                                      <m:den>
                                        <m:r>
                                          <a:rPr lang="ru-RU" sz="3300" i="1">
                                            <a:latin typeface="Cambria Math"/>
                                          </a:rPr>
                                          <m:t>7</m:t>
                                        </m:r>
                                      </m:den>
                                    </m:f>
                                  </m:e>
                                  <m:e>
                                    <m:r>
                                      <a:rPr lang="ru-RU" sz="3300" i="1">
                                        <a:latin typeface="Cambria Math"/>
                                      </a:rPr>
                                      <m:t>𝑎</m:t>
                                    </m:r>
                                    <m:r>
                                      <a:rPr lang="ru-RU" sz="3300" i="1">
                                        <a:latin typeface="Cambria Math"/>
                                      </a:rPr>
                                      <m:t>≤</m:t>
                                    </m:r>
                                    <m:f>
                                      <m:fPr>
                                        <m:ctrlPr>
                                          <a:rPr lang="ru-RU" sz="3300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ru-RU" sz="3300" i="1">
                                            <a:latin typeface="Cambria Math"/>
                                          </a:rPr>
                                          <m:t>3−</m:t>
                                        </m:r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ru-RU" sz="3300" i="1">
                                                <a:latin typeface="Cambria Math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ru-RU" sz="3300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e>
                                        </m:rad>
                                      </m:num>
                                      <m:den>
                                        <m:r>
                                          <a:rPr lang="ru-RU" sz="3300" i="1">
                                            <a:latin typeface="Cambria Math"/>
                                          </a:rPr>
                                          <m:t>7</m:t>
                                        </m:r>
                                      </m:den>
                                    </m:f>
                                  </m:e>
                                </m:eqArr>
                              </m:e>
                            </m:d>
                          </m:e>
                          <m:e>
                            <m:d>
                              <m:dPr>
                                <m:begChr m:val="["/>
                                <m:endChr m:val=""/>
                                <m:ctrlPr>
                                  <a:rPr lang="ru-RU" sz="3300" i="1">
                                    <a:latin typeface="Cambria Math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ru-RU" sz="3300" i="1"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ru-RU" sz="3300" i="1">
                                        <a:latin typeface="Cambria Math"/>
                                      </a:rPr>
                                      <m:t>𝑎</m:t>
                                    </m:r>
                                    <m:r>
                                      <a:rPr lang="ru-RU" sz="3300" i="1">
                                        <a:latin typeface="Cambria Math"/>
                                      </a:rPr>
                                      <m:t>&gt;1</m:t>
                                    </m:r>
                                  </m:e>
                                  <m:e>
                                    <m:r>
                                      <a:rPr lang="en-US" sz="3300" i="1">
                                        <a:latin typeface="Cambria Math"/>
                                      </a:rPr>
                                      <m:t>𝑎</m:t>
                                    </m:r>
                                    <m:r>
                                      <a:rPr lang="ru-RU" sz="3300" i="1">
                                        <a:latin typeface="Cambria Math"/>
                                      </a:rPr>
                                      <m:t>&lt;0</m:t>
                                    </m:r>
                                  </m:e>
                                </m:eqArr>
                              </m:e>
                            </m:d>
                          </m:e>
                          <m:e>
                            <m:r>
                              <a:rPr lang="ru-RU" sz="3300" i="1">
                                <a:latin typeface="Cambria Math"/>
                              </a:rPr>
                              <m:t>0&lt;</m:t>
                            </m:r>
                            <m:r>
                              <a:rPr lang="en-US" sz="3300" i="1">
                                <a:latin typeface="Cambria Math"/>
                              </a:rPr>
                              <m:t>𝑎</m:t>
                            </m:r>
                            <m:r>
                              <a:rPr lang="ru-RU" sz="3300" i="1">
                                <a:latin typeface="Cambria Math"/>
                              </a:rPr>
                              <m:t>&lt;</m:t>
                            </m:r>
                            <m:f>
                              <m:fPr>
                                <m:ctrlPr>
                                  <a:rPr lang="ru-RU" sz="33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ru-RU" sz="3300" i="1">
                                    <a:latin typeface="Cambria Math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ru-RU" sz="3300" i="1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endParaRPr lang="ru-RU" sz="3300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27584" y="1628800"/>
                <a:ext cx="3960440" cy="4536504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356992"/>
            <a:ext cx="4920518" cy="1965997"/>
          </a:xfr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55976" y="1628800"/>
                <a:ext cx="3873028" cy="1271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4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7</m:t>
                              </m:r>
                              <m:sSup>
                                <m:sSup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ru-RU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400" i="1">
                                  <a:latin typeface="Cambria Math"/>
                                </a:rPr>
                                <m:t>−6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ru-RU" sz="2400" i="1">
                                  <a:latin typeface="Cambria Math"/>
                                </a:rPr>
                                <m:t>+1≥0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𝑎</m:t>
                              </m:r>
                              <m:d>
                                <m:d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ru-RU" sz="2400" i="1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ru-RU" sz="2400" i="1">
                                  <a:latin typeface="Cambria Math"/>
                                </a:rPr>
                                <m:t>&gt;0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𝑎</m:t>
                              </m:r>
                              <m:d>
                                <m:d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sz="2400" i="1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ru-RU" sz="2400" i="1">
                                      <a:latin typeface="Cambria Math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ru-RU" sz="2400" i="1">
                                  <a:latin typeface="Cambria Math"/>
                                </a:rPr>
                                <m:t>&lt;0</m:t>
                              </m:r>
                            </m:e>
                          </m:eqArr>
                        </m:e>
                      </m:d>
                      <m:r>
                        <a:rPr lang="en-US" sz="240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1628800"/>
                <a:ext cx="3873028" cy="127143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/>
          <p:cNvSpPr/>
          <p:nvPr/>
        </p:nvSpPr>
        <p:spPr>
          <a:xfrm>
            <a:off x="5178459" y="5694422"/>
            <a:ext cx="27181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/>
              <a:t>Ответ</a:t>
            </a:r>
            <a:r>
              <a:rPr lang="ru-RU" sz="2000" dirty="0"/>
              <a:t>: </a:t>
            </a:r>
            <a:r>
              <a:rPr lang="ru-RU" sz="2000" b="1" dirty="0"/>
              <a:t>ни при каких.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264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323528" y="476672"/>
                <a:ext cx="8208912" cy="1656184"/>
              </a:xfrm>
              <a:solidFill>
                <a:srgbClr val="CCECFF"/>
              </a:solidFill>
            </p:spPr>
            <p:txBody>
              <a:bodyPr>
                <a:normAutofit/>
              </a:bodyPr>
              <a:lstStyle/>
              <a:p>
                <a:r>
                  <a:rPr lang="ru-RU" sz="2000" dirty="0"/>
                  <a:t>№5. При  каких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  </m:t>
                    </m:r>
                    <m:r>
                      <a:rPr lang="ru-RU" sz="2000" b="1" i="1">
                        <a:latin typeface="Cambria Math"/>
                      </a:rPr>
                      <m:t>𝒂</m:t>
                    </m:r>
                  </m:oMath>
                </a14:m>
                <a:r>
                  <a:rPr lang="ru-RU" sz="2000" dirty="0"/>
                  <a:t>  все решения уравнения </a:t>
                </a: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ru-RU" sz="2000" dirty="0" smtClean="0"/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/>
                          </a:rPr>
                          <m:t>𝒂</m:t>
                        </m:r>
                        <m:r>
                          <a:rPr lang="ru-RU" sz="2000" b="1" i="1">
                            <a:latin typeface="Cambria Math"/>
                          </a:rPr>
                          <m:t>−</m:t>
                        </m:r>
                        <m:r>
                          <a:rPr lang="ru-RU" sz="2000" b="1" i="1">
                            <a:latin typeface="Cambria Math"/>
                          </a:rPr>
                          <m:t>𝟏</m:t>
                        </m:r>
                      </m:e>
                    </m:d>
                    <m:sSup>
                      <m:sSupPr>
                        <m:ctrlPr>
                          <a:rPr lang="ru-RU" sz="20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0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ru-RU" sz="20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ru-RU" sz="2000" b="1" i="1"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ru-RU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000" b="1" i="1">
                            <a:latin typeface="Cambria Math"/>
                          </a:rPr>
                          <m:t>𝒂</m:t>
                        </m:r>
                        <m:r>
                          <a:rPr lang="ru-RU" sz="2000" b="1" i="1">
                            <a:latin typeface="Cambria Math"/>
                          </a:rPr>
                          <m:t>+</m:t>
                        </m:r>
                        <m:r>
                          <a:rPr lang="ru-RU" sz="2000" b="1" i="1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ru-RU" sz="2000" b="1" i="1">
                        <a:latin typeface="Cambria Math"/>
                      </a:rPr>
                      <m:t>𝒙</m:t>
                    </m:r>
                    <m:r>
                      <a:rPr lang="ru-RU" sz="2000" b="1" i="1">
                        <a:latin typeface="Cambria Math"/>
                      </a:rPr>
                      <m:t>+</m:t>
                    </m:r>
                    <m:r>
                      <a:rPr lang="ru-RU" sz="2000" b="1" i="1">
                        <a:latin typeface="Cambria Math"/>
                      </a:rPr>
                      <m:t>𝒂</m:t>
                    </m:r>
                    <m:r>
                      <a:rPr lang="ru-RU" sz="2000" b="1" i="1">
                        <a:latin typeface="Cambria Math"/>
                      </a:rPr>
                      <m:t>=</m:t>
                    </m:r>
                    <m:r>
                      <a:rPr lang="ru-RU" sz="2000" b="1" i="1">
                        <a:latin typeface="Cambria Math"/>
                      </a:rPr>
                      <m:t>𝟎</m:t>
                    </m:r>
                    <m:r>
                      <a:rPr lang="ru-RU" sz="2000" b="1" i="1">
                        <a:latin typeface="Cambria Math"/>
                      </a:rPr>
                      <m:t> </m:t>
                    </m:r>
                  </m:oMath>
                </a14:m>
                <a:r>
                  <a:rPr lang="ru-RU" sz="2000" b="1" dirty="0"/>
                  <a:t> </a:t>
                </a:r>
                <a:r>
                  <a:rPr lang="ru-RU" sz="2000" dirty="0"/>
                  <a:t>удовлетворяют условию  </a:t>
                </a:r>
                <a14:m>
                  <m:oMath xmlns:m="http://schemas.openxmlformats.org/officeDocument/2006/math">
                    <m:r>
                      <a:rPr lang="ru-RU" sz="2000" b="1" i="1">
                        <a:latin typeface="Cambria Math"/>
                      </a:rPr>
                      <m:t>𝟎</m:t>
                    </m:r>
                    <m:r>
                      <a:rPr lang="ru-RU" sz="2000" b="1" i="1">
                        <a:latin typeface="Cambria Math"/>
                      </a:rPr>
                      <m:t>&lt;</m:t>
                    </m:r>
                    <m:r>
                      <a:rPr lang="en-US" sz="2000" b="1" i="1">
                        <a:latin typeface="Cambria Math"/>
                      </a:rPr>
                      <m:t>𝒙</m:t>
                    </m:r>
                    <m:r>
                      <a:rPr lang="ru-RU" sz="2000" b="1" i="1">
                        <a:latin typeface="Cambria Math"/>
                      </a:rPr>
                      <m:t>&lt;</m:t>
                    </m:r>
                    <m:r>
                      <a:rPr lang="ru-RU" sz="2000" b="1" i="1">
                        <a:latin typeface="Cambria Math"/>
                      </a:rPr>
                      <m:t>𝟑</m:t>
                    </m:r>
                  </m:oMath>
                </a14:m>
                <a:r>
                  <a:rPr lang="ru-RU" sz="2000" dirty="0" smtClean="0"/>
                  <a:t>?</a:t>
                </a: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ru-RU" sz="2000" dirty="0"/>
                  <a:t/>
                </a:r>
                <a:br>
                  <a:rPr lang="ru-RU" sz="2000" dirty="0"/>
                </a:br>
                <a:r>
                  <a:rPr lang="ru-RU" sz="2000" i="1" dirty="0"/>
                  <a:t>Решение</a:t>
                </a:r>
                <a:r>
                  <a:rPr lang="ru-RU" sz="2000" i="1" dirty="0">
                    <a:solidFill>
                      <a:srgbClr val="0070C0"/>
                    </a:solidFill>
                  </a:rPr>
                  <a:t>.</a:t>
                </a:r>
                <a:r>
                  <a:rPr lang="ru-RU" sz="2000" dirty="0">
                    <a:solidFill>
                      <a:srgbClr val="0070C0"/>
                    </a:solidFill>
                  </a:rPr>
                  <a:t> Имеет место четвёртый случай.</a:t>
                </a:r>
                <a:br>
                  <a:rPr lang="ru-RU" sz="2000" dirty="0">
                    <a:solidFill>
                      <a:srgbClr val="0070C0"/>
                    </a:solidFill>
                  </a:rPr>
                </a:br>
                <a:endParaRPr lang="ru-RU" sz="2000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23528" y="476672"/>
                <a:ext cx="8208912" cy="1656184"/>
              </a:xfrm>
              <a:blipFill rotWithShape="1">
                <a:blip r:embed="rId2"/>
                <a:stretch>
                  <a:fillRect l="-7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11560" y="2420888"/>
                <a:ext cx="3888432" cy="4055360"/>
              </a:xfrm>
            </p:spPr>
            <p:txBody>
              <a:bodyPr>
                <a:normAutofit fontScale="85000" lnSpcReduction="10000"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b="1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b="1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ru-RU" b="1" i="1">
                                <a:latin typeface="Cambria Math"/>
                              </a:rPr>
                              <m:t>𝑫</m:t>
                            </m:r>
                            <m:r>
                              <a:rPr lang="ru-RU" b="1" i="1">
                                <a:latin typeface="Cambria Math"/>
                              </a:rPr>
                              <m:t>≥</m:t>
                            </m:r>
                            <m:r>
                              <a:rPr lang="ru-RU" b="1" i="1">
                                <a:latin typeface="Cambria Math"/>
                              </a:rPr>
                              <m:t>𝟎</m:t>
                            </m:r>
                          </m:e>
                          <m:e>
                            <m:r>
                              <a:rPr lang="ru-RU" b="1" i="1">
                                <a:latin typeface="Cambria Math"/>
                              </a:rPr>
                              <m:t>𝒂𝒇</m:t>
                            </m:r>
                            <m:d>
                              <m:dPr>
                                <m:ctrlPr>
                                  <a:rPr lang="ru-RU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ru-RU" b="1" i="1">
                                    <a:latin typeface="Cambria Math"/>
                                  </a:rPr>
                                  <m:t>𝑴</m:t>
                                </m:r>
                              </m:e>
                            </m:d>
                            <m:r>
                              <a:rPr lang="ru-RU" b="1" i="1">
                                <a:latin typeface="Cambria Math"/>
                              </a:rPr>
                              <m:t>&gt;</m:t>
                            </m:r>
                            <m:r>
                              <a:rPr lang="ru-RU" b="1" i="1">
                                <a:latin typeface="Cambria Math"/>
                              </a:rPr>
                              <m:t>𝟎</m:t>
                            </m:r>
                          </m:e>
                          <m:e>
                            <m:r>
                              <a:rPr lang="ru-RU" b="1" i="1">
                                <a:latin typeface="Cambria Math"/>
                              </a:rPr>
                              <m:t> 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𝒂𝒇</m:t>
                            </m:r>
                            <m:r>
                              <a:rPr lang="ru-RU" b="1" i="1">
                                <a:latin typeface="Cambria Math"/>
                              </a:rPr>
                              <m:t>(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𝑵</m:t>
                            </m:r>
                            <m:r>
                              <a:rPr lang="ru-RU" b="1" i="1">
                                <a:latin typeface="Cambria Math"/>
                              </a:rPr>
                              <m:t>)&gt;</m:t>
                            </m:r>
                            <m:r>
                              <a:rPr lang="ru-RU" b="1" i="1">
                                <a:latin typeface="Cambria Math"/>
                              </a:rPr>
                              <m:t>𝟎</m:t>
                            </m:r>
                          </m:e>
                          <m:e>
                            <m:r>
                              <a:rPr lang="en-US" b="1" i="1">
                                <a:latin typeface="Cambria Math"/>
                              </a:rPr>
                              <m:t>𝒂</m:t>
                            </m:r>
                            <m:sSup>
                              <m:sSupPr>
                                <m:ctrlPr>
                                  <a:rPr lang="ru-RU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𝒇</m:t>
                                </m:r>
                              </m:e>
                              <m:sup>
                                <m:r>
                                  <a:rPr lang="ru-RU" b="1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ru-RU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𝑵</m:t>
                                </m:r>
                              </m:e>
                            </m:d>
                            <m:r>
                              <a:rPr lang="ru-RU" b="1" i="1">
                                <a:latin typeface="Cambria Math"/>
                              </a:rPr>
                              <m:t>&gt;</m:t>
                            </m:r>
                            <m:r>
                              <a:rPr lang="ru-RU" b="1" i="1">
                                <a:latin typeface="Cambria Math"/>
                              </a:rPr>
                              <m:t>𝟎</m:t>
                            </m:r>
                          </m:e>
                          <m:e>
                            <m:r>
                              <a:rPr lang="ru-RU" b="1" i="1">
                                <a:latin typeface="Cambria Math"/>
                              </a:rPr>
                              <m:t> </m:t>
                            </m:r>
                            <m:r>
                              <a:rPr lang="ru-RU" b="1" i="1">
                                <a:latin typeface="Cambria Math"/>
                              </a:rPr>
                              <m:t>𝒂</m:t>
                            </m:r>
                            <m:sSup>
                              <m:sSupPr>
                                <m:ctrlPr>
                                  <a:rPr lang="ru-RU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b="1" i="1">
                                    <a:latin typeface="Cambria Math"/>
                                  </a:rPr>
                                  <m:t>𝒇</m:t>
                                </m:r>
                              </m:e>
                              <m:sup>
                                <m:r>
                                  <a:rPr lang="ru-RU" b="1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ru-RU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ru-RU" b="1" i="1">
                                    <a:latin typeface="Cambria Math"/>
                                  </a:rPr>
                                  <m:t>𝑴</m:t>
                                </m:r>
                              </m:e>
                            </m:d>
                            <m:r>
                              <a:rPr lang="ru-RU" b="1" i="1">
                                <a:latin typeface="Cambria Math"/>
                              </a:rPr>
                              <m:t>&lt;</m:t>
                            </m:r>
                            <m:r>
                              <a:rPr lang="ru-RU" b="1" i="1">
                                <a:latin typeface="Cambria Math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b="1" dirty="0"/>
                  <a:t>  </a:t>
                </a:r>
                <a:endParaRPr lang="ru-RU" dirty="0"/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>
                                <a:latin typeface="Cambria Math"/>
                              </a:rPr>
                            </m:ctrlPr>
                          </m:eqArrPr>
                          <m:e>
                            <m:eqArr>
                              <m:eqArr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eqArr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𝐷</m:t>
                                </m:r>
                                <m:r>
                                  <a:rPr lang="ru-RU" i="1">
                                    <a:latin typeface="Cambria Math"/>
                                  </a:rPr>
                                  <m:t>≥0</m:t>
                                </m:r>
                              </m:e>
                              <m:e>
                                <m:d>
                                  <m:d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i="1">
                                        <a:latin typeface="Cambria Math"/>
                                      </a:rPr>
                                      <m:t>𝑎</m:t>
                                    </m:r>
                                    <m:r>
                                      <a:rPr lang="ru-RU" i="1">
                                        <a:latin typeface="Cambria Math"/>
                                      </a:rPr>
                                      <m:t>−1</m:t>
                                    </m:r>
                                  </m:e>
                                </m:d>
                                <m:r>
                                  <a:rPr lang="ru-RU" i="1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d>
                                <m:r>
                                  <a:rPr lang="ru-RU" i="1">
                                    <a:latin typeface="Cambria Math"/>
                                  </a:rPr>
                                  <m:t>&gt;0</m:t>
                                </m:r>
                              </m:e>
                              <m:e>
                                <m:d>
                                  <m:d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i="1">
                                        <a:latin typeface="Cambria Math"/>
                                      </a:rPr>
                                      <m:t>𝑎</m:t>
                                    </m:r>
                                    <m:r>
                                      <a:rPr lang="ru-RU" i="1">
                                        <a:latin typeface="Cambria Math"/>
                                      </a:rPr>
                                      <m:t>−1</m:t>
                                    </m:r>
                                  </m:e>
                                </m:d>
                                <m:r>
                                  <a:rPr lang="ru-RU" i="1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i="1">
                                        <a:latin typeface="Cambria Math"/>
                                      </a:rPr>
                                      <m:t>3</m:t>
                                    </m:r>
                                  </m:e>
                                </m:d>
                                <m:r>
                                  <a:rPr lang="ru-RU" i="1">
                                    <a:latin typeface="Cambria Math"/>
                                  </a:rPr>
                                  <m:t>&gt;0</m:t>
                                </m:r>
                              </m:e>
                              <m:e>
                                <m:d>
                                  <m:d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i="1">
                                        <a:latin typeface="Cambria Math"/>
                                      </a:rPr>
                                      <m:t>𝑎</m:t>
                                    </m:r>
                                    <m:r>
                                      <a:rPr lang="ru-RU" i="1">
                                        <a:latin typeface="Cambria Math"/>
                                      </a:rPr>
                                      <m:t>−1</m:t>
                                    </m:r>
                                  </m:e>
                                </m:d>
                                <m:sSup>
                                  <m:sSup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i="1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ru-RU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d>
                                <m:r>
                                  <a:rPr lang="ru-RU" i="1">
                                    <a:latin typeface="Cambria Math"/>
                                  </a:rPr>
                                  <m:t>&lt;0</m:t>
                                </m:r>
                              </m:e>
                              <m:e>
                                <m:d>
                                  <m:d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i="1">
                                        <a:latin typeface="Cambria Math"/>
                                      </a:rPr>
                                      <m:t>𝑎</m:t>
                                    </m:r>
                                    <m:r>
                                      <a:rPr lang="ru-RU" i="1">
                                        <a:latin typeface="Cambria Math"/>
                                      </a:rPr>
                                      <m:t>−1</m:t>
                                    </m:r>
                                  </m:e>
                                </m:d>
                                <m:sSup>
                                  <m:sSup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i="1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ru-RU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i="1">
                                        <a:latin typeface="Cambria Math"/>
                                      </a:rPr>
                                      <m:t>3</m:t>
                                    </m:r>
                                  </m:e>
                                </m:d>
                                <m:r>
                                  <a:rPr lang="ru-RU" i="1">
                                    <a:latin typeface="Cambria Math"/>
                                  </a:rPr>
                                  <m:t>&gt;0</m:t>
                                </m:r>
                              </m:e>
                            </m:eqArr>
                          </m:e>
                        </m:eqArr>
                      </m:e>
                    </m:d>
                  </m:oMath>
                </a14:m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11560" y="2420888"/>
                <a:ext cx="3888432" cy="4055360"/>
              </a:xfrm>
              <a:blipFill rotWithShape="1">
                <a:blip r:embed="rId3"/>
                <a:stretch>
                  <a:fillRect t="-51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Объект 6"/>
          <p:cNvPicPr>
            <a:picLocks noGrp="1"/>
          </p:cNvPicPr>
          <p:nvPr>
            <p:ph sz="half" idx="2"/>
          </p:nvPr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780928"/>
            <a:ext cx="3657600" cy="26419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55976" y="5877272"/>
            <a:ext cx="4608512" cy="769441"/>
          </a:xfrm>
          <a:prstGeom prst="rect">
            <a:avLst/>
          </a:prstGeom>
          <a:solidFill>
            <a:srgbClr val="CCECFF"/>
          </a:solidFill>
          <a:effectLst/>
          <a:scene3d>
            <a:camera prst="perspectiveRight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Самостоятельно</a:t>
            </a:r>
          </a:p>
        </p:txBody>
      </p:sp>
    </p:spTree>
    <p:extLst>
      <p:ext uri="{BB962C8B-B14F-4D97-AF65-F5344CB8AC3E}">
        <p14:creationId xmlns:p14="http://schemas.microsoft.com/office/powerpoint/2010/main" val="2069893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395536" y="0"/>
                <a:ext cx="4320480" cy="3767328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ru-RU" i="1">
                                <a:latin typeface="Cambria Math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ru-RU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i="1">
                                <a:latin typeface="Cambria Math"/>
                              </a:rPr>
                              <m:t>−6</m:t>
                            </m:r>
                            <m:r>
                              <a:rPr lang="ru-RU" i="1">
                                <a:latin typeface="Cambria Math"/>
                              </a:rPr>
                              <m:t>𝑎</m:t>
                            </m:r>
                            <m:r>
                              <a:rPr lang="ru-RU" i="1">
                                <a:latin typeface="Cambria Math"/>
                              </a:rPr>
                              <m:t>−1≤0</m:t>
                            </m:r>
                          </m:e>
                          <m:e>
                            <m:r>
                              <a:rPr lang="ru-RU" i="1">
                                <a:latin typeface="Cambria Math"/>
                              </a:rPr>
                              <m:t>𝑎</m:t>
                            </m:r>
                            <m:d>
                              <m:d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ru-RU" i="1">
                                    <a:latin typeface="Cambria Math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ru-RU" i="1">
                                <a:latin typeface="Cambria Math"/>
                              </a:rPr>
                              <m:t>&gt;0</m:t>
                            </m:r>
                          </m:e>
                          <m:e>
                            <m:d>
                              <m:d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ru-RU" i="1">
                                    <a:latin typeface="Cambria Math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ru-RU" i="1">
                                <a:latin typeface="Cambria Math"/>
                              </a:rPr>
                              <m:t>(7</m:t>
                            </m:r>
                            <m:r>
                              <a:rPr lang="ru-RU" i="1">
                                <a:latin typeface="Cambria Math"/>
                              </a:rPr>
                              <m:t>𝑎</m:t>
                            </m:r>
                            <m:r>
                              <a:rPr lang="ru-RU" i="1">
                                <a:latin typeface="Cambria Math"/>
                              </a:rPr>
                              <m:t>−12)&gt;0</m:t>
                            </m:r>
                          </m:e>
                          <m:e>
                            <m:d>
                              <m:d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ru-RU" i="1">
                                    <a:latin typeface="Cambria Math"/>
                                  </a:rPr>
                                  <m:t>−1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ru-RU" i="1">
                                    <a:latin typeface="Cambria Math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ru-RU" i="1">
                                <a:latin typeface="Cambria Math"/>
                              </a:rPr>
                              <m:t>&gt;0</m:t>
                            </m:r>
                          </m:e>
                          <m:e>
                            <m:d>
                              <m:d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ru-RU" i="1">
                                    <a:latin typeface="Cambria Math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ru-RU" i="1">
                                <a:latin typeface="Cambria Math"/>
                              </a:rPr>
                              <m:t>(5</m:t>
                            </m:r>
                            <m:r>
                              <a:rPr lang="ru-RU" i="1">
                                <a:latin typeface="Cambria Math"/>
                              </a:rPr>
                              <m:t>𝑎</m:t>
                            </m:r>
                            <m:r>
                              <a:rPr lang="ru-RU" i="1">
                                <a:latin typeface="Cambria Math"/>
                              </a:rPr>
                              <m:t>−7)&gt;0</m:t>
                            </m:r>
                          </m:e>
                        </m:eqArr>
                      </m:e>
                    </m:d>
                  </m:oMath>
                </a14:m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95536" y="0"/>
                <a:ext cx="4320480" cy="3767328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004048" y="1052318"/>
                <a:ext cx="3657600" cy="3767328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>
                                <a:latin typeface="Cambria Math"/>
                              </a:rPr>
                            </m:ctrlPr>
                          </m:eqArrPr>
                          <m:e>
                            <m:eqArr>
                              <m:eqArr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eqArrPr>
                              <m:e>
                                <m:f>
                                  <m:f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i="1">
                                        <a:latin typeface="Cambria Math"/>
                                      </a:rPr>
                                      <m:t>3−2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ru-RU" i="1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ru-RU" i="1">
                                            <a:latin typeface="Cambria Math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ru-RU" i="1">
                                        <a:latin typeface="Cambria Math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ru-RU" i="1">
                                    <a:latin typeface="Cambria Math"/>
                                  </a:rPr>
                                  <m:t>≤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ru-RU" i="1">
                                    <a:latin typeface="Cambria Math"/>
                                  </a:rPr>
                                  <m:t>≤</m:t>
                                </m:r>
                                <m:f>
                                  <m:f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i="1">
                                        <a:latin typeface="Cambria Math"/>
                                      </a:rPr>
                                      <m:t>3+2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ru-RU" i="1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ru-RU" i="1">
                                            <a:latin typeface="Cambria Math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ru-RU" i="1">
                                        <a:latin typeface="Cambria Math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  <m:e>
                                <m:d>
                                  <m:dPr>
                                    <m:begChr m:val="["/>
                                    <m:endChr m:val=""/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lang="ru-RU" i="1">
                                            <a:latin typeface="Cambria Math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ru-RU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  <m:r>
                                          <a:rPr lang="ru-RU" i="1">
                                            <a:latin typeface="Cambria Math"/>
                                          </a:rPr>
                                          <m:t>&lt;0</m:t>
                                        </m:r>
                                      </m:e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  <m:r>
                                          <a:rPr lang="ru-RU" i="1">
                                            <a:latin typeface="Cambria Math"/>
                                          </a:rPr>
                                          <m:t>&gt;1</m:t>
                                        </m:r>
                                      </m:e>
                                    </m:eqArr>
                                  </m:e>
                                </m:d>
                              </m:e>
                              <m:e>
                                <m:d>
                                  <m:dPr>
                                    <m:begChr m:val="["/>
                                    <m:endChr m:val=""/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lang="ru-RU" i="1">
                                            <a:latin typeface="Cambria Math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ru-RU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  <m:r>
                                          <a:rPr lang="ru-RU" i="1">
                                            <a:latin typeface="Cambria Math"/>
                                          </a:rPr>
                                          <m:t>&gt;1</m:t>
                                        </m:r>
                                        <m:f>
                                          <m:fPr>
                                            <m:ctrlPr>
                                              <a:rPr lang="ru-RU" i="1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ru-RU" i="1">
                                                <a:latin typeface="Cambria Math"/>
                                              </a:rPr>
                                              <m:t>5</m:t>
                                            </m:r>
                                          </m:num>
                                          <m:den>
                                            <m:r>
                                              <a:rPr lang="ru-RU" i="1">
                                                <a:latin typeface="Cambria Math"/>
                                              </a:rPr>
                                              <m:t>7</m:t>
                                            </m:r>
                                          </m:den>
                                        </m:f>
                                      </m:e>
                                      <m:e>
                                        <m:r>
                                          <a:rPr lang="ru-RU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  <m:r>
                                          <a:rPr lang="ru-RU" i="1">
                                            <a:latin typeface="Cambria Math"/>
                                          </a:rPr>
                                          <m:t>&lt;1 </m:t>
                                        </m:r>
                                      </m:e>
                                    </m:eqArr>
                                    <m:r>
                                      <a:rPr lang="ru-RU" i="1">
                                        <a:latin typeface="Cambria Math"/>
                                      </a:rPr>
                                      <m:t>  </m:t>
                                    </m:r>
                                  </m:e>
                                </m:d>
                              </m:e>
                            </m:eqArr>
                          </m:e>
                          <m:e>
                            <m:d>
                              <m:dPr>
                                <m:begChr m:val="["/>
                                <m:endChr m:val=""/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ru-RU" i="1">
                                        <a:latin typeface="Cambria Math"/>
                                      </a:rPr>
                                      <m:t>𝑎</m:t>
                                    </m:r>
                                    <m:r>
                                      <a:rPr lang="ru-RU" i="1">
                                        <a:latin typeface="Cambria Math"/>
                                      </a:rPr>
                                      <m:t>&gt;1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𝑎</m:t>
                                    </m:r>
                                    <m:r>
                                      <a:rPr lang="ru-RU" i="1">
                                        <a:latin typeface="Cambria Math"/>
                                      </a:rPr>
                                      <m:t>&lt;−1</m:t>
                                    </m:r>
                                  </m:e>
                                </m:eqArr>
                              </m:e>
                            </m:d>
                          </m:e>
                          <m:e>
                            <m:d>
                              <m:dPr>
                                <m:begChr m:val="["/>
                                <m:endChr m:val=""/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ru-RU" i="1">
                                        <a:latin typeface="Cambria Math"/>
                                      </a:rPr>
                                      <m:t>𝑎</m:t>
                                    </m:r>
                                    <m:r>
                                      <a:rPr lang="ru-RU" i="1">
                                        <a:latin typeface="Cambria Math"/>
                                      </a:rPr>
                                      <m:t>&gt;1,4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𝑎</m:t>
                                    </m:r>
                                    <m:r>
                                      <a:rPr lang="ru-RU" i="1">
                                        <a:latin typeface="Cambria Math"/>
                                      </a:rPr>
                                      <m:t>&lt;1</m:t>
                                    </m:r>
                                  </m:e>
                                </m:eqAr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ru-RU" dirty="0"/>
                  <a:t> 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004048" y="1052318"/>
                <a:ext cx="3657600" cy="3767328"/>
              </a:xfrm>
              <a:blipFill rotWithShape="1">
                <a:blip r:embed="rId3"/>
                <a:stretch>
                  <a:fillRect t="-108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Объект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68" y="3212976"/>
            <a:ext cx="5150146" cy="206121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5580112" y="5001182"/>
                <a:ext cx="289810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000" dirty="0" smtClean="0"/>
                  <a:t>Если 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𝑎</m:t>
                    </m:r>
                    <m:r>
                      <a:rPr lang="ru-RU" sz="2000" i="1">
                        <a:latin typeface="Cambria Math"/>
                      </a:rPr>
                      <m:t>−1=0,  </m:t>
                    </m:r>
                    <m:r>
                      <a:rPr lang="ru-RU" sz="2000" i="1">
                        <a:latin typeface="Cambria Math"/>
                      </a:rPr>
                      <m:t>𝑎</m:t>
                    </m:r>
                    <m:r>
                      <a:rPr lang="ru-RU" sz="2000" i="1">
                        <a:latin typeface="Cambria Math"/>
                      </a:rPr>
                      <m:t>=1,  </m:t>
                    </m:r>
                  </m:oMath>
                </a14:m>
                <a:endParaRPr lang="en-US" sz="200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>
                          <a:latin typeface="Cambria Math"/>
                        </a:rPr>
                        <m:t>𝑥</m:t>
                      </m:r>
                      <m:r>
                        <a:rPr lang="ru-RU" sz="2000" i="1">
                          <a:latin typeface="Cambria Math"/>
                        </a:rPr>
                        <m:t>=0,5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5001182"/>
                <a:ext cx="2898101" cy="707886"/>
              </a:xfrm>
              <a:prstGeom prst="rect">
                <a:avLst/>
              </a:prstGeom>
              <a:blipFill rotWithShape="1">
                <a:blip r:embed="rId6"/>
                <a:stretch>
                  <a:fillRect l="-2101" t="-42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801812" y="5538412"/>
                <a:ext cx="2978100" cy="587533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000" b="1" i="1">
                        <a:latin typeface="Cambria Math"/>
                      </a:rPr>
                      <m:t>𝒂</m:t>
                    </m:r>
                    <m:r>
                      <a:rPr lang="ru-RU" sz="2000" b="1" i="1">
                        <a:latin typeface="Cambria Math"/>
                      </a:rPr>
                      <m:t>=</m:t>
                    </m:r>
                    <m:r>
                      <a:rPr lang="ru-RU" sz="2000" b="1" i="1">
                        <a:latin typeface="Cambria Math"/>
                      </a:rPr>
                      <m:t>𝟏</m:t>
                    </m:r>
                    <m:r>
                      <a:rPr lang="ru-RU" sz="2000" b="1" i="1">
                        <a:latin typeface="Cambria Math"/>
                      </a:rPr>
                      <m:t>,    </m:t>
                    </m:r>
                    <m:r>
                      <a:rPr lang="ru-RU" sz="2000" b="1" i="1">
                        <a:latin typeface="Cambria Math"/>
                      </a:rPr>
                      <m:t>𝟏</m:t>
                    </m:r>
                    <m:f>
                      <m:fPr>
                        <m:ctrlPr>
                          <a:rPr lang="ru-RU" sz="20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b="1" i="1"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ru-RU" sz="2000" b="1" i="1">
                            <a:latin typeface="Cambria Math"/>
                          </a:rPr>
                          <m:t>𝟕</m:t>
                        </m:r>
                      </m:den>
                    </m:f>
                    <m:r>
                      <a:rPr lang="ru-RU" sz="2000" b="1" i="1">
                        <a:latin typeface="Cambria Math"/>
                      </a:rPr>
                      <m:t>&lt;</m:t>
                    </m:r>
                    <m:r>
                      <a:rPr lang="ru-RU" sz="2000" b="1" i="1">
                        <a:latin typeface="Cambria Math"/>
                      </a:rPr>
                      <m:t>𝒂</m:t>
                    </m:r>
                    <m:r>
                      <a:rPr lang="ru-RU" sz="2000" b="1" i="1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ru-RU" sz="20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>
                            <a:latin typeface="Cambria Math"/>
                          </a:rPr>
                          <m:t>𝟑</m:t>
                        </m:r>
                        <m:r>
                          <a:rPr lang="ru-RU" sz="2000" b="1" i="1">
                            <a:latin typeface="Cambria Math"/>
                          </a:rPr>
                          <m:t>+</m:t>
                        </m:r>
                        <m:r>
                          <a:rPr lang="en-US" sz="2000" b="1" i="1">
                            <a:latin typeface="Cambria Math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ru-RU" sz="2000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2000" b="1" i="1"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ru-RU" sz="2000" b="1" dirty="0" smtClean="0"/>
                  <a:t>.</a:t>
                </a:r>
                <a:endParaRPr lang="ru-RU" sz="20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812" y="5538412"/>
                <a:ext cx="2978100" cy="587533"/>
              </a:xfrm>
              <a:prstGeom prst="rect">
                <a:avLst/>
              </a:prstGeom>
              <a:blipFill rotWithShape="1">
                <a:blip r:embed="rId7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3657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04664"/>
            <a:ext cx="8191792" cy="576064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1323256"/>
            <a:ext cx="3744416" cy="18897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67543" y="332656"/>
                <a:ext cx="8191793" cy="1224136"/>
              </a:xfrm>
            </p:spPr>
            <p:txBody>
              <a:bodyPr>
                <a:noAutofit/>
              </a:bodyPr>
              <a:lstStyle/>
              <a:p>
                <a:r>
                  <a:rPr lang="ru-RU" sz="1800" dirty="0"/>
                  <a:t>№5. При  </a:t>
                </a:r>
                <a:r>
                  <a:rPr lang="ru-RU" sz="1800" dirty="0" smtClean="0"/>
                  <a:t>каких</a:t>
                </a:r>
                <a14:m>
                  <m:oMath xmlns:m="http://schemas.openxmlformats.org/officeDocument/2006/math">
                    <m:r>
                      <a:rPr lang="ru-RU" sz="1800" b="0" i="1">
                        <a:latin typeface="Cambria Math"/>
                      </a:rPr>
                      <m:t>  </m:t>
                    </m:r>
                    <m:r>
                      <a:rPr lang="ru-RU" sz="1800" b="1" i="1">
                        <a:latin typeface="Cambria Math"/>
                      </a:rPr>
                      <m:t>𝒂</m:t>
                    </m:r>
                  </m:oMath>
                </a14:m>
                <a:r>
                  <a:rPr lang="ru-RU" sz="1800" dirty="0"/>
                  <a:t>  </a:t>
                </a:r>
                <a:r>
                  <a:rPr lang="ru-RU" sz="1800" dirty="0" smtClean="0"/>
                  <a:t>все </a:t>
                </a:r>
                <a:r>
                  <a:rPr lang="ru-RU" sz="1800" dirty="0"/>
                  <a:t>решения уравнения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1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1" i="1">
                            <a:latin typeface="Cambria Math"/>
                          </a:rPr>
                          <m:t>𝒂</m:t>
                        </m:r>
                        <m:r>
                          <a:rPr lang="ru-RU" sz="1800" b="1" i="1">
                            <a:latin typeface="Cambria Math"/>
                          </a:rPr>
                          <m:t>−</m:t>
                        </m:r>
                        <m:r>
                          <a:rPr lang="ru-RU" sz="1800" b="1" i="1">
                            <a:latin typeface="Cambria Math"/>
                          </a:rPr>
                          <m:t>𝟏</m:t>
                        </m:r>
                      </m:e>
                    </m:d>
                    <m:sSup>
                      <m:sSupPr>
                        <m:ctrlPr>
                          <a:rPr lang="ru-RU" sz="18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18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ru-RU" sz="18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ru-RU" sz="1800" b="1" i="1"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ru-RU" sz="1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1800" b="1" i="1">
                            <a:latin typeface="Cambria Math"/>
                          </a:rPr>
                          <m:t>𝒂</m:t>
                        </m:r>
                        <m:r>
                          <a:rPr lang="ru-RU" sz="1800" b="1" i="1">
                            <a:latin typeface="Cambria Math"/>
                          </a:rPr>
                          <m:t>+</m:t>
                        </m:r>
                        <m:r>
                          <a:rPr lang="ru-RU" sz="1800" b="1" i="1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ru-RU" sz="1800" b="1" i="1">
                        <a:latin typeface="Cambria Math"/>
                      </a:rPr>
                      <m:t>𝒙</m:t>
                    </m:r>
                    <m:r>
                      <a:rPr lang="ru-RU" sz="1800" b="1" i="1">
                        <a:latin typeface="Cambria Math"/>
                      </a:rPr>
                      <m:t>+</m:t>
                    </m:r>
                    <m:r>
                      <a:rPr lang="ru-RU" sz="1800" b="1" i="1">
                        <a:latin typeface="Cambria Math"/>
                      </a:rPr>
                      <m:t>𝒂</m:t>
                    </m:r>
                    <m:r>
                      <a:rPr lang="ru-RU" sz="1800" b="1" i="1">
                        <a:latin typeface="Cambria Math"/>
                      </a:rPr>
                      <m:t>=</m:t>
                    </m:r>
                    <m:r>
                      <a:rPr lang="ru-RU" sz="1800" b="1" i="1">
                        <a:latin typeface="Cambria Math"/>
                      </a:rPr>
                      <m:t>𝟎</m:t>
                    </m:r>
                    <m:r>
                      <a:rPr lang="ru-RU" sz="1800" b="1" i="1">
                        <a:latin typeface="Cambria Math"/>
                      </a:rPr>
                      <m:t> </m:t>
                    </m:r>
                  </m:oMath>
                </a14:m>
                <a:r>
                  <a:rPr lang="ru-RU" sz="1800" b="1" dirty="0"/>
                  <a:t> </a:t>
                </a:r>
                <a:r>
                  <a:rPr lang="ru-RU" sz="1800" dirty="0"/>
                  <a:t>удовлетворяют </a:t>
                </a:r>
                <a:r>
                  <a:rPr lang="ru-RU" sz="1800" dirty="0" smtClean="0"/>
                  <a:t>условию  </a:t>
                </a:r>
                <a14:m>
                  <m:oMath xmlns:m="http://schemas.openxmlformats.org/officeDocument/2006/math">
                    <m:r>
                      <a:rPr lang="ru-RU" sz="1800" b="1" i="1">
                        <a:latin typeface="Cambria Math"/>
                      </a:rPr>
                      <m:t>𝟎</m:t>
                    </m:r>
                    <m:r>
                      <a:rPr lang="ru-RU" sz="1800" b="1" i="1">
                        <a:latin typeface="Cambria Math"/>
                      </a:rPr>
                      <m:t>&lt;</m:t>
                    </m:r>
                    <m:r>
                      <a:rPr lang="en-US" sz="1800" b="1" i="1">
                        <a:latin typeface="Cambria Math"/>
                      </a:rPr>
                      <m:t>𝒙</m:t>
                    </m:r>
                    <m:r>
                      <a:rPr lang="ru-RU" sz="1800" b="1" i="1">
                        <a:latin typeface="Cambria Math"/>
                      </a:rPr>
                      <m:t>&lt;</m:t>
                    </m:r>
                    <m:r>
                      <a:rPr lang="ru-RU" sz="1800" b="1" i="1">
                        <a:latin typeface="Cambria Math"/>
                      </a:rPr>
                      <m:t>𝟑</m:t>
                    </m:r>
                  </m:oMath>
                </a14:m>
                <a:r>
                  <a:rPr lang="ru-RU" sz="1800" dirty="0"/>
                  <a:t>?</a:t>
                </a:r>
                <a:br>
                  <a:rPr lang="ru-RU" sz="1800" dirty="0"/>
                </a:br>
                <a:r>
                  <a:rPr lang="ru-RU" sz="1800" i="1" dirty="0"/>
                  <a:t>Решение</a:t>
                </a:r>
                <a:r>
                  <a:rPr lang="ru-RU" sz="1800" i="1" dirty="0">
                    <a:solidFill>
                      <a:srgbClr val="0070C0"/>
                    </a:solidFill>
                  </a:rPr>
                  <a:t>.</a:t>
                </a:r>
                <a:r>
                  <a:rPr lang="ru-RU" sz="1800" dirty="0">
                    <a:solidFill>
                      <a:srgbClr val="0070C0"/>
                    </a:solidFill>
                  </a:rPr>
                  <a:t> Имеет место четвёртый случай.</a:t>
                </a:r>
                <a:br>
                  <a:rPr lang="ru-RU" sz="1800" dirty="0">
                    <a:solidFill>
                      <a:srgbClr val="0070C0"/>
                    </a:solidFill>
                  </a:rPr>
                </a:br>
                <a:endParaRPr lang="ru-RU" sz="1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3" y="332656"/>
                <a:ext cx="8191793" cy="1224136"/>
              </a:xfrm>
              <a:blipFill rotWithShape="1">
                <a:blip r:embed="rId2"/>
                <a:stretch>
                  <a:fillRect l="-6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251520" y="1412776"/>
                <a:ext cx="3303470" cy="5362376"/>
              </a:xfrm>
            </p:spPr>
            <p:txBody>
              <a:bodyPr>
                <a:normAutofit fontScale="77500" lnSpcReduction="20000"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>
                                <a:latin typeface="Cambria Math"/>
                              </a:rPr>
                            </m:ctrlPr>
                          </m:eqArrPr>
                          <m:e>
                            <m:eqArr>
                              <m:eqArr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eqArr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𝐷</m:t>
                                </m:r>
                                <m:r>
                                  <a:rPr lang="ru-RU" i="1">
                                    <a:latin typeface="Cambria Math"/>
                                  </a:rPr>
                                  <m:t>≥0</m:t>
                                </m:r>
                              </m:e>
                              <m:e>
                                <m:d>
                                  <m:d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i="1">
                                        <a:latin typeface="Cambria Math"/>
                                      </a:rPr>
                                      <m:t>𝑎</m:t>
                                    </m:r>
                                    <m:r>
                                      <a:rPr lang="ru-RU" i="1">
                                        <a:latin typeface="Cambria Math"/>
                                      </a:rPr>
                                      <m:t>−1</m:t>
                                    </m:r>
                                  </m:e>
                                </m:d>
                                <m:r>
                                  <a:rPr lang="ru-RU" i="1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d>
                                <m:r>
                                  <a:rPr lang="ru-RU" i="1">
                                    <a:latin typeface="Cambria Math"/>
                                  </a:rPr>
                                  <m:t>&gt;0</m:t>
                                </m:r>
                              </m:e>
                              <m:e>
                                <m:d>
                                  <m:d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i="1">
                                        <a:latin typeface="Cambria Math"/>
                                      </a:rPr>
                                      <m:t>𝑎</m:t>
                                    </m:r>
                                    <m:r>
                                      <a:rPr lang="ru-RU" i="1">
                                        <a:latin typeface="Cambria Math"/>
                                      </a:rPr>
                                      <m:t>−1</m:t>
                                    </m:r>
                                  </m:e>
                                </m:d>
                                <m:r>
                                  <a:rPr lang="ru-RU" i="1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i="1">
                                        <a:latin typeface="Cambria Math"/>
                                      </a:rPr>
                                      <m:t>3</m:t>
                                    </m:r>
                                  </m:e>
                                </m:d>
                                <m:r>
                                  <a:rPr lang="ru-RU" i="1">
                                    <a:latin typeface="Cambria Math"/>
                                  </a:rPr>
                                  <m:t>&gt;0</m:t>
                                </m:r>
                              </m:e>
                              <m:e>
                                <m:d>
                                  <m:d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i="1">
                                        <a:latin typeface="Cambria Math"/>
                                      </a:rPr>
                                      <m:t>𝑎</m:t>
                                    </m:r>
                                    <m:r>
                                      <a:rPr lang="ru-RU" i="1">
                                        <a:latin typeface="Cambria Math"/>
                                      </a:rPr>
                                      <m:t>−1</m:t>
                                    </m:r>
                                  </m:e>
                                </m:d>
                                <m:sSup>
                                  <m:sSup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i="1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ru-RU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d>
                                <m:r>
                                  <a:rPr lang="ru-RU" i="1">
                                    <a:latin typeface="Cambria Math"/>
                                  </a:rPr>
                                  <m:t>&lt;0</m:t>
                                </m:r>
                              </m:e>
                              <m:e>
                                <m:d>
                                  <m:d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i="1">
                                        <a:latin typeface="Cambria Math"/>
                                      </a:rPr>
                                      <m:t>𝑎</m:t>
                                    </m:r>
                                    <m:r>
                                      <a:rPr lang="ru-RU" i="1">
                                        <a:latin typeface="Cambria Math"/>
                                      </a:rPr>
                                      <m:t>−1</m:t>
                                    </m:r>
                                  </m:e>
                                </m:d>
                                <m:sSup>
                                  <m:sSup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i="1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ru-RU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i="1">
                                        <a:latin typeface="Cambria Math"/>
                                      </a:rPr>
                                      <m:t>3</m:t>
                                    </m:r>
                                  </m:e>
                                </m:d>
                                <m:r>
                                  <a:rPr lang="ru-RU" i="1">
                                    <a:latin typeface="Cambria Math"/>
                                  </a:rPr>
                                  <m:t>&gt;0</m:t>
                                </m:r>
                              </m:e>
                            </m:eqArr>
                          </m:e>
                        </m:eqArr>
                      </m:e>
                    </m:d>
                  </m:oMath>
                </a14:m>
                <a:endParaRPr lang="ru-RU" dirty="0" smtClean="0"/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9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900" i="1">
                                <a:latin typeface="Cambria Math"/>
                              </a:rPr>
                            </m:ctrlPr>
                          </m:eqArrPr>
                          <m:e>
                            <m:eqArr>
                              <m:eqArrPr>
                                <m:ctrlPr>
                                  <a:rPr lang="ru-RU" sz="2900" i="1">
                                    <a:latin typeface="Cambria Math"/>
                                  </a:rPr>
                                </m:ctrlPr>
                              </m:eqArrPr>
                              <m:e>
                                <m:f>
                                  <m:fPr>
                                    <m:ctrlPr>
                                      <a:rPr lang="ru-RU" sz="29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900" i="1">
                                        <a:latin typeface="Cambria Math"/>
                                      </a:rPr>
                                      <m:t>3−2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ru-RU" sz="2900" i="1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ru-RU" sz="2900" i="1">
                                            <a:latin typeface="Cambria Math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ru-RU" sz="2900" i="1">
                                        <a:latin typeface="Cambria Math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ru-RU" sz="2900" i="1">
                                    <a:latin typeface="Cambria Math"/>
                                  </a:rPr>
                                  <m:t>≤</m:t>
                                </m:r>
                                <m:r>
                                  <a:rPr lang="en-US" sz="2900" i="1"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ru-RU" sz="2900" i="1">
                                    <a:latin typeface="Cambria Math"/>
                                  </a:rPr>
                                  <m:t>≤</m:t>
                                </m:r>
                                <m:f>
                                  <m:fPr>
                                    <m:ctrlPr>
                                      <a:rPr lang="ru-RU" sz="29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900" i="1">
                                        <a:latin typeface="Cambria Math"/>
                                      </a:rPr>
                                      <m:t>3+2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ru-RU" sz="2900" i="1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ru-RU" sz="2900" i="1">
                                            <a:latin typeface="Cambria Math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ru-RU" sz="2900" i="1">
                                        <a:latin typeface="Cambria Math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  <m:e>
                                <m:d>
                                  <m:dPr>
                                    <m:begChr m:val="["/>
                                    <m:endChr m:val=""/>
                                    <m:ctrlPr>
                                      <a:rPr lang="ru-RU" sz="29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lang="ru-RU" sz="2900" i="1">
                                            <a:latin typeface="Cambria Math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ru-RU" sz="2900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  <m:r>
                                          <a:rPr lang="ru-RU" sz="2900" i="1">
                                            <a:latin typeface="Cambria Math"/>
                                          </a:rPr>
                                          <m:t>&lt;0</m:t>
                                        </m:r>
                                      </m:e>
                                      <m:e>
                                        <m:r>
                                          <a:rPr lang="en-US" sz="2900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  <m:r>
                                          <a:rPr lang="ru-RU" sz="2900" i="1">
                                            <a:latin typeface="Cambria Math"/>
                                          </a:rPr>
                                          <m:t>&gt;1</m:t>
                                        </m:r>
                                      </m:e>
                                    </m:eqArr>
                                  </m:e>
                                </m:d>
                              </m:e>
                              <m:e>
                                <m:d>
                                  <m:dPr>
                                    <m:begChr m:val="["/>
                                    <m:endChr m:val=""/>
                                    <m:ctrlPr>
                                      <a:rPr lang="ru-RU" sz="29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lang="ru-RU" sz="2900" i="1">
                                            <a:latin typeface="Cambria Math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ru-RU" sz="2900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  <m:r>
                                          <a:rPr lang="ru-RU" sz="2900" i="1">
                                            <a:latin typeface="Cambria Math"/>
                                          </a:rPr>
                                          <m:t>&gt;1</m:t>
                                        </m:r>
                                        <m:f>
                                          <m:fPr>
                                            <m:ctrlPr>
                                              <a:rPr lang="ru-RU" sz="2900" i="1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ru-RU" sz="2900" i="1">
                                                <a:latin typeface="Cambria Math"/>
                                              </a:rPr>
                                              <m:t>5</m:t>
                                            </m:r>
                                          </m:num>
                                          <m:den>
                                            <m:r>
                                              <a:rPr lang="ru-RU" sz="2900" i="1">
                                                <a:latin typeface="Cambria Math"/>
                                              </a:rPr>
                                              <m:t>7</m:t>
                                            </m:r>
                                          </m:den>
                                        </m:f>
                                      </m:e>
                                      <m:e>
                                        <m:r>
                                          <a:rPr lang="ru-RU" sz="2900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  <m:r>
                                          <a:rPr lang="ru-RU" sz="2900" i="1">
                                            <a:latin typeface="Cambria Math"/>
                                          </a:rPr>
                                          <m:t>&lt;1 </m:t>
                                        </m:r>
                                      </m:e>
                                    </m:eqArr>
                                    <m:r>
                                      <a:rPr lang="ru-RU" sz="2900" i="1">
                                        <a:latin typeface="Cambria Math"/>
                                      </a:rPr>
                                      <m:t>  </m:t>
                                    </m:r>
                                  </m:e>
                                </m:d>
                              </m:e>
                            </m:eqArr>
                          </m:e>
                          <m:e>
                            <m:d>
                              <m:dPr>
                                <m:begChr m:val="["/>
                                <m:endChr m:val=""/>
                                <m:ctrlPr>
                                  <a:rPr lang="ru-RU" sz="2900" i="1">
                                    <a:latin typeface="Cambria Math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ru-RU" sz="2900" i="1"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ru-RU" sz="2900" i="1">
                                        <a:latin typeface="Cambria Math"/>
                                      </a:rPr>
                                      <m:t>𝑎</m:t>
                                    </m:r>
                                    <m:r>
                                      <a:rPr lang="ru-RU" sz="2900" i="1">
                                        <a:latin typeface="Cambria Math"/>
                                      </a:rPr>
                                      <m:t>&gt;1</m:t>
                                    </m:r>
                                  </m:e>
                                  <m:e>
                                    <m:r>
                                      <a:rPr lang="en-US" sz="2900" i="1">
                                        <a:latin typeface="Cambria Math"/>
                                      </a:rPr>
                                      <m:t>𝑎</m:t>
                                    </m:r>
                                    <m:r>
                                      <a:rPr lang="ru-RU" sz="2900" i="1">
                                        <a:latin typeface="Cambria Math"/>
                                      </a:rPr>
                                      <m:t>&lt;−1</m:t>
                                    </m:r>
                                  </m:e>
                                </m:eqArr>
                              </m:e>
                            </m:d>
                          </m:e>
                          <m:e>
                            <m:d>
                              <m:dPr>
                                <m:begChr m:val="["/>
                                <m:endChr m:val=""/>
                                <m:ctrlPr>
                                  <a:rPr lang="ru-RU" sz="2900" i="1">
                                    <a:latin typeface="Cambria Math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ru-RU" sz="2900" i="1"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ru-RU" sz="2900" i="1">
                                        <a:latin typeface="Cambria Math"/>
                                      </a:rPr>
                                      <m:t>𝑎</m:t>
                                    </m:r>
                                    <m:r>
                                      <a:rPr lang="ru-RU" sz="2900" i="1">
                                        <a:latin typeface="Cambria Math"/>
                                      </a:rPr>
                                      <m:t>&gt;1,4</m:t>
                                    </m:r>
                                  </m:e>
                                  <m:e>
                                    <m:r>
                                      <a:rPr lang="en-US" sz="2900" i="1">
                                        <a:latin typeface="Cambria Math"/>
                                      </a:rPr>
                                      <m:t>𝑎</m:t>
                                    </m:r>
                                    <m:r>
                                      <a:rPr lang="ru-RU" sz="2900" i="1">
                                        <a:latin typeface="Cambria Math"/>
                                      </a:rPr>
                                      <m:t>&lt;1</m:t>
                                    </m:r>
                                  </m:e>
                                </m:eqAr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ru-RU" dirty="0"/>
                  <a:t> </a:t>
                </a:r>
              </a:p>
              <a:p>
                <a:endParaRPr lang="ru-RU" dirty="0" smtClean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51520" y="1412776"/>
                <a:ext cx="3303470" cy="5362376"/>
              </a:xfrm>
              <a:blipFill rotWithShape="1">
                <a:blip r:embed="rId3"/>
                <a:stretch>
                  <a:fillRect t="-9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ик 10"/>
          <p:cNvSpPr/>
          <p:nvPr/>
        </p:nvSpPr>
        <p:spPr>
          <a:xfrm>
            <a:off x="4941912" y="6237312"/>
            <a:ext cx="3888431" cy="5378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932040" y="155679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72000" y="1323256"/>
                <a:ext cx="3600400" cy="1983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ru-RU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400" i="1">
                                  <a:latin typeface="Cambria Math"/>
                                </a:rPr>
                                <m:t>−6</m:t>
                              </m:r>
                              <m:r>
                                <a:rPr lang="ru-RU" sz="2400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ru-RU" sz="2400" i="1">
                                  <a:latin typeface="Cambria Math"/>
                                </a:rPr>
                                <m:t>−1≤0</m:t>
                              </m:r>
                            </m:e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𝑎</m:t>
                              </m:r>
                              <m:d>
                                <m:d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sz="2400" i="1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ru-RU" sz="2400" i="1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ru-RU" sz="2400" i="1">
                                  <a:latin typeface="Cambria Math"/>
                                </a:rPr>
                                <m:t>&gt;0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sz="2400" i="1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ru-RU" sz="2400" i="1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ru-RU" sz="2400" i="1">
                                  <a:latin typeface="Cambria Math"/>
                                </a:rPr>
                                <m:t>(7</m:t>
                              </m:r>
                              <m:r>
                                <a:rPr lang="ru-RU" sz="2400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ru-RU" sz="2400" i="1">
                                  <a:latin typeface="Cambria Math"/>
                                </a:rPr>
                                <m:t>−12)&gt;0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sz="2400" i="1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ru-RU" sz="2400" i="1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sz="2400" i="1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ru-RU" sz="2400" i="1">
                                      <a:latin typeface="Cambria Math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a:rPr lang="ru-RU" sz="2400" i="1">
                                  <a:latin typeface="Cambria Math"/>
                                </a:rPr>
                                <m:t>&gt;0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sz="2400" i="1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ru-RU" sz="2400" i="1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ru-RU" sz="2400" i="1">
                                  <a:latin typeface="Cambria Math"/>
                                </a:rPr>
                                <m:t>(5</m:t>
                              </m:r>
                              <m:r>
                                <a:rPr lang="ru-RU" sz="2400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ru-RU" sz="2400" i="1">
                                  <a:latin typeface="Cambria Math"/>
                                </a:rPr>
                                <m:t>−7)&gt;0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323256"/>
                <a:ext cx="3600400" cy="198374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4408612" y="3432017"/>
                <a:ext cx="376378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000" dirty="0"/>
                  <a:t>Если 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𝑎</m:t>
                    </m:r>
                    <m:r>
                      <a:rPr lang="ru-RU" sz="2000" i="1">
                        <a:latin typeface="Cambria Math"/>
                      </a:rPr>
                      <m:t>−1=0,  </m:t>
                    </m:r>
                    <m:r>
                      <a:rPr lang="ru-RU" sz="2000" i="1">
                        <a:latin typeface="Cambria Math"/>
                      </a:rPr>
                      <m:t>𝑎</m:t>
                    </m:r>
                    <m:r>
                      <a:rPr lang="ru-RU" sz="2000" i="1">
                        <a:latin typeface="Cambria Math"/>
                      </a:rPr>
                      <m:t>=1,  </m:t>
                    </m:r>
                    <m:r>
                      <a:rPr lang="ru-RU" sz="2000" i="1">
                        <a:latin typeface="Cambria Math"/>
                      </a:rPr>
                      <m:t>𝑥</m:t>
                    </m:r>
                    <m:r>
                      <a:rPr lang="ru-RU" sz="2000" i="1">
                        <a:latin typeface="Cambria Math"/>
                      </a:rPr>
                      <m:t>=0,5.</m:t>
                    </m:r>
                  </m:oMath>
                </a14:m>
                <a:endParaRPr lang="ru-RU" sz="20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8612" y="3432017"/>
                <a:ext cx="3763787" cy="400110"/>
              </a:xfrm>
              <a:prstGeom prst="rect">
                <a:avLst/>
              </a:prstGeom>
              <a:blipFill rotWithShape="1">
                <a:blip r:embed="rId7"/>
                <a:stretch>
                  <a:fillRect l="-1618" t="-7576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5112917" y="6237312"/>
                <a:ext cx="3546420" cy="5378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i="1" dirty="0"/>
                  <a:t>Ответ:</a:t>
                </a:r>
                <a:r>
                  <a:rPr lang="ru-RU" dirty="0"/>
                  <a:t>  </a:t>
                </a:r>
                <a14:m>
                  <m:oMath xmlns:m="http://schemas.openxmlformats.org/officeDocument/2006/math">
                    <m:r>
                      <a:rPr lang="ru-RU" b="1" i="1">
                        <a:latin typeface="Cambria Math"/>
                      </a:rPr>
                      <m:t>𝒂</m:t>
                    </m:r>
                    <m:r>
                      <a:rPr lang="ru-RU" b="1" i="1">
                        <a:latin typeface="Cambria Math"/>
                      </a:rPr>
                      <m:t>=</m:t>
                    </m:r>
                    <m:r>
                      <a:rPr lang="ru-RU" b="1" i="1">
                        <a:latin typeface="Cambria Math"/>
                      </a:rPr>
                      <m:t>𝟏</m:t>
                    </m:r>
                    <m:r>
                      <a:rPr lang="ru-RU" b="1" i="1">
                        <a:latin typeface="Cambria Math"/>
                      </a:rPr>
                      <m:t>,    </m:t>
                    </m:r>
                    <m:r>
                      <a:rPr lang="ru-RU" b="1" i="1">
                        <a:latin typeface="Cambria Math"/>
                      </a:rPr>
                      <m:t>𝟏</m:t>
                    </m:r>
                    <m:f>
                      <m:fPr>
                        <m:ctrlPr>
                          <a:rPr lang="ru-RU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b="1" i="1"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ru-RU" b="1" i="1">
                            <a:latin typeface="Cambria Math"/>
                          </a:rPr>
                          <m:t>𝟕</m:t>
                        </m:r>
                      </m:den>
                    </m:f>
                    <m:r>
                      <a:rPr lang="ru-RU" b="1" i="1">
                        <a:latin typeface="Cambria Math"/>
                      </a:rPr>
                      <m:t>&lt;</m:t>
                    </m:r>
                    <m:r>
                      <a:rPr lang="ru-RU" b="1" i="1">
                        <a:latin typeface="Cambria Math"/>
                      </a:rPr>
                      <m:t>𝒂</m:t>
                    </m:r>
                    <m:r>
                      <a:rPr lang="ru-RU" b="1" i="1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ru-RU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𝟑</m:t>
                        </m:r>
                        <m:r>
                          <a:rPr lang="ru-RU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ru-RU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ru-RU" b="1" dirty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917" y="6237312"/>
                <a:ext cx="3546420" cy="537840"/>
              </a:xfrm>
              <a:prstGeom prst="rect">
                <a:avLst/>
              </a:prstGeom>
              <a:blipFill rotWithShape="1">
                <a:blip r:embed="rId8"/>
                <a:stretch>
                  <a:fillRect l="-1549" r="-688" b="-56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Объект 6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032083"/>
            <a:ext cx="5150146" cy="206121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416531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5517232"/>
            <a:ext cx="8208912" cy="864096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517232"/>
            <a:ext cx="7914456" cy="1224136"/>
          </a:xfrm>
        </p:spPr>
        <p:txBody>
          <a:bodyPr>
            <a:normAutofit/>
          </a:bodyPr>
          <a:lstStyle/>
          <a:p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Упражнения для домашнего задания</a:t>
            </a:r>
            <a:b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476672"/>
                <a:ext cx="8064896" cy="4752528"/>
              </a:xfrm>
              <a:blipFill>
                <a:blip r:embed="rId2"/>
                <a:tile tx="0" ty="0" sx="100000" sy="100000" flip="none" algn="tl"/>
              </a:blipFill>
              <a:ln>
                <a:solidFill>
                  <a:srgbClr val="C00000"/>
                </a:solidFill>
              </a:ln>
            </p:spPr>
            <p:txBody>
              <a:bodyPr>
                <a:noAutofit/>
              </a:bodyPr>
              <a:lstStyle/>
              <a:p>
                <a:r>
                  <a:rPr lang="ru-RU" sz="2200" b="1" dirty="0" smtClean="0">
                    <a:solidFill>
                      <a:schemeClr val="tx1"/>
                    </a:solidFill>
                  </a:rPr>
                  <a:t>№1.</a:t>
                </a:r>
                <a:r>
                  <a:rPr lang="ru-RU" sz="2200" dirty="0" smtClean="0">
                    <a:solidFill>
                      <a:schemeClr val="tx1"/>
                    </a:solidFill>
                  </a:rPr>
                  <a:t> </a:t>
                </a:r>
                <a:r>
                  <a:rPr lang="ru-RU" sz="2200" dirty="0" smtClean="0"/>
                  <a:t>При</a:t>
                </a:r>
                <a14:m>
                  <m:oMath xmlns:m="http://schemas.openxmlformats.org/officeDocument/2006/math">
                    <m:r>
                      <a:rPr lang="ru-RU" sz="2200" i="1">
                        <a:latin typeface="Cambria Math"/>
                      </a:rPr>
                      <m:t> </m:t>
                    </m:r>
                  </m:oMath>
                </a14:m>
                <a:r>
                  <a:rPr lang="ru-RU" sz="2200" dirty="0"/>
                  <a:t> каких</a:t>
                </a:r>
                <a14:m>
                  <m:oMath xmlns:m="http://schemas.openxmlformats.org/officeDocument/2006/math">
                    <m:r>
                      <a:rPr lang="ru-RU" sz="2200" i="1">
                        <a:latin typeface="Cambria Math"/>
                      </a:rPr>
                      <m:t>  с</m:t>
                    </m:r>
                  </m:oMath>
                </a14:m>
                <a:r>
                  <a:rPr lang="ru-RU" sz="2200" dirty="0" smtClean="0"/>
                  <a:t> </a:t>
                </a:r>
                <a:r>
                  <a:rPr lang="ru-RU" sz="2200" dirty="0"/>
                  <a:t> оба  корня уравнения</a:t>
                </a:r>
                <a14:m>
                  <m:oMath xmlns:m="http://schemas.openxmlformats.org/officeDocument/2006/math">
                    <m:r>
                      <a:rPr lang="ru-RU" sz="2200" i="1">
                        <a:latin typeface="Cambria Math"/>
                      </a:rPr>
                      <m:t> </m:t>
                    </m:r>
                  </m:oMath>
                </a14:m>
                <a:endParaRPr lang="ru-RU" sz="2200" i="1" dirty="0" smtClean="0"/>
              </a:p>
              <a:p>
                <a:pPr marL="0" indent="0">
                  <a:buNone/>
                </a:pPr>
                <a:r>
                  <a:rPr lang="ru-RU" sz="2200" dirty="0" smtClean="0"/>
                  <a:t>    </a:t>
                </a:r>
                <a14:m>
                  <m:oMath xmlns:m="http://schemas.openxmlformats.org/officeDocument/2006/math">
                    <m:r>
                      <a:rPr lang="ru-RU" sz="2200" i="1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ru-RU" sz="22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ru-RU" sz="2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2200" i="1">
                        <a:latin typeface="Cambria Math"/>
                      </a:rPr>
                      <m:t>+4</m:t>
                    </m:r>
                    <m:r>
                      <a:rPr lang="ru-RU" sz="2200" i="1">
                        <a:latin typeface="Cambria Math"/>
                      </a:rPr>
                      <m:t>𝑐𝑥</m:t>
                    </m:r>
                    <m:r>
                      <a:rPr lang="ru-RU" sz="2200" i="1">
                        <a:latin typeface="Cambria Math"/>
                      </a:rPr>
                      <m:t>+1−2</m:t>
                    </m:r>
                    <m:r>
                      <a:rPr lang="ru-RU" sz="2200" i="1">
                        <a:latin typeface="Cambria Math"/>
                      </a:rPr>
                      <m:t>𝑐</m:t>
                    </m:r>
                    <m:r>
                      <a:rPr lang="ru-RU" sz="2200" i="1">
                        <a:latin typeface="Cambria Math"/>
                      </a:rPr>
                      <m:t>+4</m:t>
                    </m:r>
                    <m:sSup>
                      <m:sSupPr>
                        <m:ctrlPr>
                          <a:rPr lang="ru-RU" sz="22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200" i="1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ru-RU" sz="2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2200" i="1">
                        <a:latin typeface="Cambria Math"/>
                      </a:rPr>
                      <m:t>=0</m:t>
                    </m:r>
                  </m:oMath>
                </a14:m>
                <a:r>
                  <a:rPr lang="ru-RU" sz="2200" dirty="0"/>
                  <a:t>  меньше</a:t>
                </a:r>
                <a14:m>
                  <m:oMath xmlns:m="http://schemas.openxmlformats.org/officeDocument/2006/math">
                    <m:r>
                      <a:rPr lang="ru-RU" sz="2200" i="1">
                        <a:latin typeface="Cambria Math"/>
                      </a:rPr>
                      <m:t>  −1</m:t>
                    </m:r>
                  </m:oMath>
                </a14:m>
                <a:r>
                  <a:rPr lang="ru-RU" sz="2200" dirty="0"/>
                  <a:t>?</a:t>
                </a:r>
              </a:p>
              <a:p>
                <a:r>
                  <a:rPr lang="ru-RU" sz="2200" b="1" dirty="0"/>
                  <a:t>№2</a:t>
                </a:r>
                <a:r>
                  <a:rPr lang="ru-RU" sz="2200" dirty="0"/>
                  <a:t>. При каких</a:t>
                </a:r>
                <a14:m>
                  <m:oMath xmlns:m="http://schemas.openxmlformats.org/officeDocument/2006/math">
                    <m:r>
                      <a:rPr lang="ru-RU" sz="2200" i="1">
                        <a:latin typeface="Cambria Math"/>
                      </a:rPr>
                      <m:t>  </m:t>
                    </m:r>
                    <m:r>
                      <a:rPr lang="ru-RU" sz="2200" i="1">
                        <a:latin typeface="Cambria Math"/>
                      </a:rPr>
                      <m:t>𝑎</m:t>
                    </m:r>
                  </m:oMath>
                </a14:m>
                <a:r>
                  <a:rPr lang="ru-RU" sz="2200" dirty="0" smtClean="0"/>
                  <a:t> </a:t>
                </a:r>
                <a:r>
                  <a:rPr lang="ru-RU" sz="2200" dirty="0"/>
                  <a:t> оба  корня уравнения </a:t>
                </a:r>
                <a:endParaRPr lang="ru-RU" sz="2200" dirty="0" smtClean="0"/>
              </a:p>
              <a:p>
                <a:pPr marL="0" indent="0">
                  <a:buNone/>
                </a:pPr>
                <a:r>
                  <a:rPr lang="ru-RU" sz="2200" dirty="0" smtClean="0"/>
                  <a:t>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200" i="1">
                            <a:latin typeface="Cambria Math"/>
                          </a:rPr>
                          <m:t>𝑎</m:t>
                        </m:r>
                        <m:r>
                          <a:rPr lang="ru-RU" sz="2200" i="1">
                            <a:latin typeface="Cambria Math"/>
                          </a:rPr>
                          <m:t>+1</m:t>
                        </m:r>
                      </m:e>
                    </m:d>
                    <m:sSup>
                      <m:sSupPr>
                        <m:ctrlPr>
                          <a:rPr lang="ru-RU" sz="22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ru-RU" sz="2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2200" i="1">
                        <a:latin typeface="Cambria Math"/>
                      </a:rPr>
                      <m:t>−3</m:t>
                    </m:r>
                    <m:r>
                      <a:rPr lang="ru-RU" sz="2200" i="1">
                        <a:latin typeface="Cambria Math"/>
                      </a:rPr>
                      <m:t>𝑎𝑥</m:t>
                    </m:r>
                    <m:r>
                      <a:rPr lang="ru-RU" sz="2200" i="1">
                        <a:latin typeface="Cambria Math"/>
                      </a:rPr>
                      <m:t>+4=0</m:t>
                    </m:r>
                  </m:oMath>
                </a14:m>
                <a:r>
                  <a:rPr lang="ru-RU" sz="2200" dirty="0"/>
                  <a:t> больше  </a:t>
                </a:r>
                <a14:m>
                  <m:oMath xmlns:m="http://schemas.openxmlformats.org/officeDocument/2006/math">
                    <m:r>
                      <a:rPr lang="ru-RU" sz="2200" i="1">
                        <a:latin typeface="Cambria Math"/>
                      </a:rPr>
                      <m:t>1</m:t>
                    </m:r>
                  </m:oMath>
                </a14:m>
                <a:r>
                  <a:rPr lang="ru-RU" sz="2200" dirty="0"/>
                  <a:t>?</a:t>
                </a:r>
              </a:p>
              <a:p>
                <a:r>
                  <a:rPr lang="ru-RU" sz="2200" b="1" dirty="0"/>
                  <a:t>№3. </a:t>
                </a:r>
                <a:r>
                  <a:rPr lang="ru-RU" sz="2200" dirty="0"/>
                  <a:t>При каких  </a:t>
                </a:r>
                <a14:m>
                  <m:oMath xmlns:m="http://schemas.openxmlformats.org/officeDocument/2006/math">
                    <m:r>
                      <a:rPr lang="ru-RU" sz="2200" i="1">
                        <a:latin typeface="Cambria Math"/>
                      </a:rPr>
                      <m:t>𝑎</m:t>
                    </m:r>
                    <m:r>
                      <a:rPr lang="ru-RU" sz="2200" b="0" i="1" smtClean="0">
                        <a:latin typeface="Cambria Math"/>
                      </a:rPr>
                      <m:t> </m:t>
                    </m:r>
                    <m:r>
                      <a:rPr lang="ru-RU" sz="2200" i="1">
                        <a:latin typeface="Cambria Math"/>
                      </a:rPr>
                      <m:t> </m:t>
                    </m:r>
                  </m:oMath>
                </a14:m>
                <a:r>
                  <a:rPr lang="ru-RU" sz="2200" dirty="0"/>
                  <a:t>один из корней уравнения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2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ru-RU" sz="2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2200" i="1"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ru-RU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200" i="1">
                            <a:latin typeface="Cambria Math"/>
                          </a:rPr>
                          <m:t>3</m:t>
                        </m:r>
                        <m:r>
                          <a:rPr lang="ru-RU" sz="2200" i="1">
                            <a:latin typeface="Cambria Math"/>
                          </a:rPr>
                          <m:t>𝑎</m:t>
                        </m:r>
                        <m:r>
                          <a:rPr lang="ru-RU" sz="2200" i="1">
                            <a:latin typeface="Cambria Math"/>
                          </a:rPr>
                          <m:t>+2</m:t>
                        </m:r>
                      </m:e>
                    </m:d>
                    <m:r>
                      <a:rPr lang="ru-RU" sz="2200" i="1">
                        <a:latin typeface="Cambria Math"/>
                      </a:rPr>
                      <m:t>𝑥</m:t>
                    </m:r>
                    <m:r>
                      <a:rPr lang="ru-RU" sz="2200" i="1">
                        <a:latin typeface="Cambria Math"/>
                      </a:rPr>
                      <m:t>+2</m:t>
                    </m:r>
                    <m:r>
                      <a:rPr lang="ru-RU" sz="2200" i="1">
                        <a:latin typeface="Cambria Math"/>
                      </a:rPr>
                      <m:t>𝑎</m:t>
                    </m:r>
                    <m:r>
                      <a:rPr lang="ru-RU" sz="2200" i="1">
                        <a:latin typeface="Cambria Math"/>
                      </a:rPr>
                      <m:t>−1=0  </m:t>
                    </m:r>
                  </m:oMath>
                </a14:m>
                <a:r>
                  <a:rPr lang="ru-RU" sz="2200" dirty="0"/>
                  <a:t>больше </a:t>
                </a:r>
                <a14:m>
                  <m:oMath xmlns:m="http://schemas.openxmlformats.org/officeDocument/2006/math">
                    <m:r>
                      <a:rPr lang="ru-RU" sz="2200" i="1">
                        <a:latin typeface="Cambria Math"/>
                      </a:rPr>
                      <m:t> 1</m:t>
                    </m:r>
                  </m:oMath>
                </a14:m>
                <a:r>
                  <a:rPr lang="ru-RU" sz="2200" dirty="0"/>
                  <a:t>, </a:t>
                </a:r>
                <a:r>
                  <a:rPr lang="en-US" sz="2200" dirty="0" smtClean="0"/>
                  <a:t> </a:t>
                </a:r>
                <a:r>
                  <a:rPr lang="ru-RU" sz="2200" dirty="0" smtClean="0"/>
                  <a:t>а </a:t>
                </a:r>
                <a:r>
                  <a:rPr lang="ru-RU" sz="2200" dirty="0"/>
                  <a:t>другой меньше </a:t>
                </a:r>
                <a14:m>
                  <m:oMath xmlns:m="http://schemas.openxmlformats.org/officeDocument/2006/math">
                    <m:r>
                      <a:rPr lang="ru-RU" sz="2200" i="1">
                        <a:latin typeface="Cambria Math"/>
                      </a:rPr>
                      <m:t> 1</m:t>
                    </m:r>
                  </m:oMath>
                </a14:m>
                <a:r>
                  <a:rPr lang="ru-RU" sz="2200" dirty="0"/>
                  <a:t>?</a:t>
                </a:r>
              </a:p>
              <a:p>
                <a:r>
                  <a:rPr lang="ru-RU" sz="2200" b="1" dirty="0"/>
                  <a:t>№4</a:t>
                </a:r>
                <a:r>
                  <a:rPr lang="ru-RU" sz="2200" dirty="0"/>
                  <a:t>. Найти все значения  </a:t>
                </a:r>
                <a14:m>
                  <m:oMath xmlns:m="http://schemas.openxmlformats.org/officeDocument/2006/math">
                    <m:r>
                      <a:rPr lang="ru-RU" sz="2200" i="1">
                        <a:latin typeface="Cambria Math"/>
                      </a:rPr>
                      <m:t>𝑎</m:t>
                    </m:r>
                    <m:r>
                      <a:rPr lang="ru-RU" sz="2200" i="1">
                        <a:latin typeface="Cambria Math"/>
                      </a:rPr>
                      <m:t> , </m:t>
                    </m:r>
                  </m:oMath>
                </a14:m>
                <a:r>
                  <a:rPr lang="ru-RU" sz="2200" dirty="0"/>
                  <a:t>для которых один  корень  уравнения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2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200" i="1">
                            <a:latin typeface="Cambria Math"/>
                          </a:rPr>
                          <m:t>2</m:t>
                        </m:r>
                        <m:r>
                          <a:rPr lang="ru-RU" sz="2200" i="1">
                            <a:latin typeface="Cambria Math"/>
                          </a:rPr>
                          <m:t>𝑎𝑥</m:t>
                        </m:r>
                      </m:e>
                      <m:sup>
                        <m:r>
                          <a:rPr lang="ru-RU" sz="2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2200" i="1">
                        <a:latin typeface="Cambria Math"/>
                      </a:rPr>
                      <m:t>−2</m:t>
                    </m:r>
                    <m:r>
                      <a:rPr lang="ru-RU" sz="2200" i="1">
                        <a:latin typeface="Cambria Math"/>
                      </a:rPr>
                      <m:t>𝑥</m:t>
                    </m:r>
                    <m:r>
                      <a:rPr lang="ru-RU" sz="2200" i="1">
                        <a:latin typeface="Cambria Math"/>
                      </a:rPr>
                      <m:t>−3</m:t>
                    </m:r>
                    <m:r>
                      <a:rPr lang="ru-RU" sz="2200" i="1">
                        <a:latin typeface="Cambria Math"/>
                      </a:rPr>
                      <m:t>𝑎</m:t>
                    </m:r>
                    <m:r>
                      <a:rPr lang="ru-RU" sz="2200" i="1">
                        <a:latin typeface="Cambria Math"/>
                      </a:rPr>
                      <m:t>−2=0  </m:t>
                    </m:r>
                  </m:oMath>
                </a14:m>
                <a:r>
                  <a:rPr lang="ru-RU" sz="2200" dirty="0"/>
                  <a:t>больше </a:t>
                </a:r>
                <a14:m>
                  <m:oMath xmlns:m="http://schemas.openxmlformats.org/officeDocument/2006/math">
                    <m:r>
                      <a:rPr lang="ru-RU" sz="2200" i="1">
                        <a:latin typeface="Cambria Math"/>
                      </a:rPr>
                      <m:t> 1</m:t>
                    </m:r>
                  </m:oMath>
                </a14:m>
                <a:r>
                  <a:rPr lang="ru-RU" sz="2200" dirty="0"/>
                  <a:t>, а другой меньше </a:t>
                </a:r>
                <a14:m>
                  <m:oMath xmlns:m="http://schemas.openxmlformats.org/officeDocument/2006/math">
                    <m:r>
                      <a:rPr lang="ru-RU" sz="2200" i="1">
                        <a:latin typeface="Cambria Math"/>
                      </a:rPr>
                      <m:t> 1</m:t>
                    </m:r>
                  </m:oMath>
                </a14:m>
                <a:r>
                  <a:rPr lang="ru-RU" sz="2200" dirty="0"/>
                  <a:t>?</a:t>
                </a:r>
              </a:p>
              <a:p>
                <a:r>
                  <a:rPr lang="ru-RU" sz="2200" b="1" dirty="0"/>
                  <a:t>№5. </a:t>
                </a:r>
                <a:r>
                  <a:rPr lang="ru-RU" sz="2200" dirty="0"/>
                  <a:t>При каких</a:t>
                </a:r>
                <a14:m>
                  <m:oMath xmlns:m="http://schemas.openxmlformats.org/officeDocument/2006/math">
                    <m:r>
                      <a:rPr lang="ru-RU" sz="2200" i="1">
                        <a:latin typeface="Cambria Math"/>
                      </a:rPr>
                      <m:t>  </m:t>
                    </m:r>
                    <m:r>
                      <a:rPr lang="ru-RU" sz="2200" i="1">
                        <a:latin typeface="Cambria Math"/>
                      </a:rPr>
                      <m:t>𝑎</m:t>
                    </m:r>
                  </m:oMath>
                </a14:m>
                <a:r>
                  <a:rPr lang="ru-RU" sz="2200" dirty="0" smtClean="0"/>
                  <a:t> </a:t>
                </a:r>
                <a:r>
                  <a:rPr lang="ru-RU" sz="2200" dirty="0"/>
                  <a:t> существует единственный корень уравнения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2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ru-RU" sz="2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2200" i="1">
                        <a:latin typeface="Cambria Math"/>
                      </a:rPr>
                      <m:t>−</m:t>
                    </m:r>
                    <m:r>
                      <a:rPr lang="ru-RU" sz="2200" i="1">
                        <a:latin typeface="Cambria Math"/>
                      </a:rPr>
                      <m:t>𝑎𝑥</m:t>
                    </m:r>
                    <m:r>
                      <a:rPr lang="ru-RU" sz="2200" i="1">
                        <a:latin typeface="Cambria Math"/>
                      </a:rPr>
                      <m:t>+2=0</m:t>
                    </m:r>
                  </m:oMath>
                </a14:m>
                <a:r>
                  <a:rPr lang="ru-RU" sz="2200" dirty="0"/>
                  <a:t> , удовлетворяющий  условию </a:t>
                </a:r>
                <a14:m>
                  <m:oMath xmlns:m="http://schemas.openxmlformats.org/officeDocument/2006/math">
                    <m:r>
                      <a:rPr lang="ru-RU" sz="2200" i="1">
                        <a:latin typeface="Cambria Math"/>
                      </a:rPr>
                      <m:t>1&lt;</m:t>
                    </m:r>
                    <m:r>
                      <a:rPr lang="ru-RU" sz="2200" i="1">
                        <a:latin typeface="Cambria Math"/>
                      </a:rPr>
                      <m:t>𝑥</m:t>
                    </m:r>
                    <m:r>
                      <a:rPr lang="ru-RU" sz="2200" i="1">
                        <a:latin typeface="Cambria Math"/>
                      </a:rPr>
                      <m:t>&lt;3?</m:t>
                    </m:r>
                  </m:oMath>
                </a14:m>
                <a:endParaRPr lang="ru-RU" sz="2200" dirty="0"/>
              </a:p>
              <a:p>
                <a:endParaRPr lang="ru-RU" sz="22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476672"/>
                <a:ext cx="8064896" cy="4752528"/>
              </a:xfrm>
              <a:blipFill rotWithShape="1">
                <a:blip r:embed="rId3"/>
                <a:stretch>
                  <a:fillRect l="-830" r="-1660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949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4967808"/>
            <a:ext cx="7920880" cy="1440160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809171" y="5101456"/>
                <a:ext cx="7776864" cy="1282104"/>
              </a:xfrm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>
                <a:normAutofit/>
              </a:bodyPr>
              <a:lstStyle/>
              <a:p>
                <a:r>
                  <a:rPr lang="ru-RU" sz="2400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Рассмотрим   все    возможные   пять   случаев расположения   корней   квадратного   трёхчлена</a:t>
                </a:r>
                <a14:m>
                  <m:oMath xmlns:m="http://schemas.openxmlformats.org/officeDocument/2006/math">
                    <m:r>
                      <a:rPr lang="ru-RU" sz="2400" b="0" i="1"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  <a:latin typeface="Cambria Math"/>
                      </a:rPr>
                      <m:t> </m:t>
                    </m:r>
                    <m:r>
                      <a:rPr lang="ru-RU" sz="2400" b="0" i="1">
                        <a:latin typeface="Cambria Math"/>
                      </a:rPr>
                      <m:t> </m:t>
                    </m:r>
                    <m:r>
                      <a:rPr lang="en-US" sz="2400" b="0" i="1">
                        <a:latin typeface="Cambria Math"/>
                      </a:rPr>
                      <m:t> </m:t>
                    </m:r>
                  </m:oMath>
                </a14:m>
                <a:r>
                  <a:rPr lang="ru-RU" sz="2400" b="0" i="1" dirty="0" smtClean="0">
                    <a:latin typeface="Cambria Math"/>
                  </a:rPr>
                  <a:t/>
                </a:r>
                <a:br>
                  <a:rPr lang="ru-RU" sz="2400" b="0" i="1" dirty="0" smtClean="0"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ru-RU" sz="2400" b="0" i="1" smtClean="0">
                        <a:latin typeface="Cambria Math"/>
                      </a:rPr>
                      <m:t>                                    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ru-RU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latin typeface="Cambria Math"/>
                      </a:rPr>
                      <m:t>+</m:t>
                    </m:r>
                    <m:r>
                      <a:rPr lang="ru-RU" sz="2400" i="1">
                        <a:latin typeface="Cambria Math"/>
                      </a:rPr>
                      <m:t>𝑏𝑥</m:t>
                    </m:r>
                    <m:r>
                      <a:rPr lang="ru-RU" sz="2400" i="1">
                        <a:latin typeface="Cambria Math"/>
                      </a:rPr>
                      <m:t>+</m:t>
                    </m:r>
                    <m:r>
                      <a:rPr lang="ru-RU" sz="2400" i="1">
                        <a:latin typeface="Cambria Math"/>
                      </a:rPr>
                      <m:t>𝑐</m:t>
                    </m:r>
                  </m:oMath>
                </a14:m>
                <a:r>
                  <a:rPr lang="ru-RU" sz="2800" dirty="0"/>
                  <a:t>.</a:t>
                </a: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09171" y="5101456"/>
                <a:ext cx="7776864" cy="1282104"/>
              </a:xfrm>
              <a:blipFill rotWithShape="1">
                <a:blip r:embed="rId2"/>
                <a:stretch>
                  <a:fillRect l="-1171" t="-463" b="-115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Объект 5"/>
          <p:cNvPicPr>
            <a:picLocks noGrp="1"/>
          </p:cNvPicPr>
          <p:nvPr>
            <p:ph idx="1"/>
          </p:nvPr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548680"/>
            <a:ext cx="2520280" cy="2016224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548680"/>
            <a:ext cx="2592288" cy="2016224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48680"/>
            <a:ext cx="2494508" cy="2016224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852936"/>
            <a:ext cx="2520280" cy="1872208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8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852936"/>
            <a:ext cx="2592288" cy="18722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6238924" y="3501008"/>
                <a:ext cx="2483768" cy="92333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square">
                <a:spAutoFit/>
              </a:bodyPr>
              <a:lstStyle/>
              <a:p>
                <a:r>
                  <a:rPr lang="ru-RU" i="1" dirty="0" smtClean="0"/>
                  <a:t>Замечание. </a:t>
                </a:r>
                <a:r>
                  <a:rPr lang="ru-RU" b="1" dirty="0"/>
                  <a:t>Следует </a:t>
                </a:r>
                <a:r>
                  <a:rPr lang="ru-RU" b="1" dirty="0" smtClean="0"/>
                  <a:t>отдельно </a:t>
                </a:r>
                <a:r>
                  <a:rPr lang="ru-RU" b="1" dirty="0"/>
                  <a:t>рассмотреть случай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𝒂</m:t>
                    </m:r>
                    <m:r>
                      <a:rPr lang="ru-RU" b="1" i="1">
                        <a:latin typeface="Cambria Math"/>
                      </a:rPr>
                      <m:t>=</m:t>
                    </m:r>
                    <m:r>
                      <a:rPr lang="ru-RU" b="1" i="1">
                        <a:latin typeface="Cambria Math"/>
                      </a:rPr>
                      <m:t>𝟎</m:t>
                    </m:r>
                    <m:r>
                      <a:rPr lang="ru-RU" b="1" i="1">
                        <a:latin typeface="Cambria Math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8924" y="3501008"/>
                <a:ext cx="2483768" cy="923330"/>
              </a:xfrm>
              <a:prstGeom prst="rect">
                <a:avLst/>
              </a:prstGeom>
              <a:blipFill rotWithShape="1">
                <a:blip r:embed="rId9"/>
                <a:stretch>
                  <a:fillRect l="-1456" t="-1923" r="-2913" b="-76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814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548680"/>
            <a:ext cx="7920880" cy="864096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2060848"/>
            <a:ext cx="4104456" cy="21602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5085184"/>
            <a:ext cx="2880320" cy="1161256"/>
          </a:xfrm>
        </p:spPr>
        <p:txBody>
          <a:bodyPr>
            <a:normAutofit/>
          </a:bodyPr>
          <a:lstStyle/>
          <a:p>
            <a:pPr algn="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 случай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42392" y="538560"/>
                <a:ext cx="4449688" cy="731168"/>
              </a:xfrm>
            </p:spPr>
            <p:txBody>
              <a:bodyPr/>
              <a:lstStyle/>
              <a:p>
                <a:r>
                  <a:rPr lang="ru-RU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Оба  корня  меньше </a:t>
                </a:r>
                <a14:m>
                  <m:oMath xmlns:m="http://schemas.openxmlformats.org/officeDocument/2006/math">
                    <m:r>
                      <a:rPr lang="ru-RU" b="1" i="0" smtClean="0">
                        <a:latin typeface="Cambria Math"/>
                      </a:rPr>
                      <m:t>   </m:t>
                    </m:r>
                    <m:r>
                      <a:rPr lang="ru-RU" i="1">
                        <a:latin typeface="Cambria Math"/>
                      </a:rPr>
                      <m:t>𝑀</m:t>
                    </m:r>
                    <m:r>
                      <a:rPr lang="ru-RU" b="0" i="1" smtClean="0">
                        <a:latin typeface="Cambria Math"/>
                      </a:rPr>
                      <m:t>,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42392" y="538560"/>
                <a:ext cx="4449688" cy="731168"/>
              </a:xfrm>
              <a:blipFill rotWithShape="1">
                <a:blip r:embed="rId2"/>
                <a:stretch>
                  <a:fillRect l="-3014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23528" y="2348880"/>
                <a:ext cx="4093024" cy="2232248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3400" b="1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3400" b="1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ru-RU" sz="3400" b="1" i="1">
                                  <a:latin typeface="Cambria Math"/>
                                </a:rPr>
                                <m:t>𝑫</m:t>
                              </m:r>
                              <m:r>
                                <a:rPr lang="ru-RU" sz="3400" b="1" i="1">
                                  <a:latin typeface="Cambria Math"/>
                                </a:rPr>
                                <m:t>≥</m:t>
                              </m:r>
                              <m:r>
                                <a:rPr lang="ru-RU" sz="3400" b="1" i="1">
                                  <a:latin typeface="Cambria Math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ru-RU" sz="3400" b="1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ru-RU" sz="3400" b="1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3400" b="1" i="1">
                                      <a:latin typeface="Cambria Math"/>
                                    </a:rPr>
                                    <m:t>𝒃</m:t>
                                  </m:r>
                                </m:num>
                                <m:den>
                                  <m:r>
                                    <a:rPr lang="ru-RU" sz="3400" b="1" i="1">
                                      <a:latin typeface="Cambria Math"/>
                                    </a:rPr>
                                    <m:t>𝟐</m:t>
                                  </m:r>
                                  <m:r>
                                    <a:rPr lang="ru-RU" sz="3400" b="1" i="1">
                                      <a:latin typeface="Cambria Math"/>
                                    </a:rPr>
                                    <m:t>𝒂</m:t>
                                  </m:r>
                                </m:den>
                              </m:f>
                              <m:r>
                                <a:rPr lang="ru-RU" sz="3400" b="1" i="1">
                                  <a:latin typeface="Cambria Math"/>
                                </a:rPr>
                                <m:t>&lt;</m:t>
                              </m:r>
                              <m:r>
                                <a:rPr lang="ru-RU" sz="3400" b="1" i="1">
                                  <a:latin typeface="Cambria Math"/>
                                </a:rPr>
                                <m:t>𝑴</m:t>
                              </m:r>
                              <m:r>
                                <a:rPr lang="ru-RU" sz="3400" b="1" i="1">
                                  <a:latin typeface="Cambria Math"/>
                                </a:rPr>
                                <m:t> или  </m:t>
                              </m:r>
                              <m:r>
                                <a:rPr lang="en-US" sz="3400" b="1" i="1">
                                  <a:latin typeface="Cambria Math"/>
                                </a:rPr>
                                <m:t>𝒂</m:t>
                              </m:r>
                              <m:sSup>
                                <m:sSupPr>
                                  <m:ctrlPr>
                                    <a:rPr lang="ru-RU" sz="34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400" b="1" i="1">
                                      <a:latin typeface="Cambria Math"/>
                                    </a:rPr>
                                    <m:t>𝒇</m:t>
                                  </m:r>
                                </m:e>
                                <m:sup>
                                  <m:r>
                                    <a:rPr lang="en-US" sz="3400" b="1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3400" b="1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3400" b="1" i="1">
                                  <a:latin typeface="Cambria Math"/>
                                </a:rPr>
                                <m:t>𝑴</m:t>
                              </m:r>
                              <m:r>
                                <a:rPr lang="en-US" sz="3400" b="1" i="1">
                                  <a:latin typeface="Cambria Math"/>
                                </a:rPr>
                                <m:t>)&gt;</m:t>
                              </m:r>
                              <m:r>
                                <a:rPr lang="en-US" sz="3400" b="1" i="1">
                                  <a:latin typeface="Cambria Math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ru-RU" sz="3400" b="1" i="1">
                                  <a:latin typeface="Cambria Math"/>
                                </a:rPr>
                                <m:t>𝒂𝒇</m:t>
                              </m:r>
                              <m:r>
                                <a:rPr lang="ru-RU" sz="3400" b="1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ru-RU" sz="3400" b="1" i="1">
                                  <a:latin typeface="Cambria Math"/>
                                </a:rPr>
                                <m:t>𝑴</m:t>
                              </m:r>
                              <m:r>
                                <a:rPr lang="ru-RU" sz="3400" b="1" i="1">
                                  <a:latin typeface="Cambria Math"/>
                                </a:rPr>
                                <m:t>)&gt;</m:t>
                              </m:r>
                              <m:r>
                                <a:rPr lang="ru-RU" sz="3400" b="1" i="1">
                                  <a:latin typeface="Cambria Math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3400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23528" y="2348880"/>
                <a:ext cx="4093024" cy="2232248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Текст 4"/>
              <p:cNvSpPr>
                <a:spLocks noGrp="1"/>
              </p:cNvSpPr>
              <p:nvPr>
                <p:ph type="body" sz="quarter" idx="3"/>
              </p:nvPr>
            </p:nvSpPr>
            <p:spPr>
              <a:xfrm>
                <a:off x="4946848" y="660847"/>
                <a:ext cx="3657600" cy="639762"/>
              </a:xfrm>
            </p:spPr>
            <p:txBody>
              <a:bodyPr/>
              <a:lstStyle/>
              <a:p>
                <a:r>
                  <a:rPr lang="ru-RU" b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ru-RU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ru-RU" b="1" i="1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ru-RU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ru-RU" b="1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ru-RU" b="1" i="1">
                        <a:latin typeface="Cambria Math"/>
                      </a:rPr>
                      <m:t>&lt;</m:t>
                    </m:r>
                    <m:r>
                      <a:rPr lang="ru-RU" b="1" i="1">
                        <a:latin typeface="Cambria Math"/>
                      </a:rPr>
                      <m:t>𝑴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5" name="Текс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xfrm>
                <a:off x="4946848" y="660847"/>
                <a:ext cx="3657600" cy="639762"/>
              </a:xfr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Объект 6"/>
          <p:cNvPicPr>
            <a:picLocks noGrp="1"/>
          </p:cNvPicPr>
          <p:nvPr>
            <p:ph sz="quarter" idx="4"/>
          </p:nvPr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844824"/>
            <a:ext cx="3657600" cy="33357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9512" y="4437112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Два способа решения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3346468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67544" y="1916832"/>
            <a:ext cx="3852428" cy="23762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548680"/>
            <a:ext cx="7992888" cy="936104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 случай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99592" y="620688"/>
                <a:ext cx="4680520" cy="864096"/>
              </a:xfrm>
            </p:spPr>
            <p:txBody>
              <a:bodyPr/>
              <a:lstStyle/>
              <a:p>
                <a:r>
                  <a:rPr lang="ru-RU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   Один   корень    меньше</a:t>
                </a:r>
                <a:r>
                  <a:rPr lang="ru-RU" b="1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,</a:t>
                </a:r>
              </a:p>
              <a:p>
                <a:r>
                  <a:rPr lang="ru-RU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    а    другой    </a:t>
                </a:r>
                <a:r>
                  <a:rPr lang="ru-RU" b="1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больше  </a:t>
                </a:r>
                <a:r>
                  <a:rPr lang="ru-RU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   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𝑀</m:t>
                    </m:r>
                  </m:oMath>
                </a14:m>
                <a:r>
                  <a:rPr lang="ru-RU" dirty="0" smtClean="0"/>
                  <a:t>,</a:t>
                </a:r>
                <a:endParaRPr lang="ru-RU" dirty="0"/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99592" y="620688"/>
                <a:ext cx="4680520" cy="864096"/>
              </a:xfrm>
              <a:blipFill rotWithShape="1">
                <a:blip r:embed="rId2"/>
                <a:stretch>
                  <a:fillRect t="-28169" b="-218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62372" y="2564904"/>
                <a:ext cx="3657600" cy="144016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3600" b="1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3600" b="1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3600" b="1" i="1">
                                  <a:latin typeface="Cambria Math"/>
                                </a:rPr>
                                <m:t>𝑫</m:t>
                              </m:r>
                              <m:r>
                                <a:rPr lang="en-US" sz="3600" b="1" i="1">
                                  <a:latin typeface="Cambria Math"/>
                                </a:rPr>
                                <m:t>&gt;</m:t>
                              </m:r>
                              <m:r>
                                <a:rPr lang="en-US" sz="3600" b="1" i="1">
                                  <a:latin typeface="Cambria Math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3600" b="1" i="1">
                                  <a:latin typeface="Cambria Math"/>
                                </a:rPr>
                                <m:t>𝒂𝒇</m:t>
                              </m:r>
                              <m:r>
                                <a:rPr lang="en-US" sz="3600" b="1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3600" b="1" i="1">
                                  <a:latin typeface="Cambria Math"/>
                                </a:rPr>
                                <m:t>𝑴</m:t>
                              </m:r>
                              <m:r>
                                <a:rPr lang="en-US" sz="3600" b="1" i="1">
                                  <a:latin typeface="Cambria Math"/>
                                </a:rPr>
                                <m:t>)&lt;</m:t>
                              </m:r>
                              <m:r>
                                <a:rPr lang="en-US" sz="3600" b="1" i="1">
                                  <a:latin typeface="Cambria Math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3600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62372" y="2564904"/>
                <a:ext cx="3657600" cy="1440160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Текст 4"/>
              <p:cNvSpPr>
                <a:spLocks noGrp="1"/>
              </p:cNvSpPr>
              <p:nvPr>
                <p:ph type="body" sz="quarter" idx="3"/>
              </p:nvPr>
            </p:nvSpPr>
            <p:spPr>
              <a:xfrm>
                <a:off x="5454724" y="944724"/>
                <a:ext cx="3657600" cy="1080120"/>
              </a:xfrm>
            </p:spPr>
            <p:txBody>
              <a:bodyPr/>
              <a:lstStyle/>
              <a:p>
                <a:r>
                  <a:rPr lang="ru-RU" b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ru-RU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ru-RU" b="1" i="1">
                        <a:latin typeface="Cambria Math"/>
                      </a:rPr>
                      <m:t>&lt;</m:t>
                    </m:r>
                    <m:r>
                      <a:rPr lang="ru-RU" b="1" i="1">
                        <a:latin typeface="Cambria Math"/>
                      </a:rPr>
                      <m:t>𝑴</m:t>
                    </m:r>
                    <m:r>
                      <a:rPr lang="ru-RU" b="1" i="1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ru-RU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ru-RU" b="1" i="1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5" name="Текс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xfrm>
                <a:off x="5454724" y="944724"/>
                <a:ext cx="3657600" cy="1080120"/>
              </a:xfr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Объект 6"/>
          <p:cNvPicPr>
            <a:picLocks noGrp="1"/>
          </p:cNvPicPr>
          <p:nvPr>
            <p:ph sz="quarter" idx="4"/>
          </p:nvPr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816" y="1772816"/>
            <a:ext cx="3657600" cy="341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321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48680" y="2060848"/>
            <a:ext cx="4104456" cy="25202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548680"/>
            <a:ext cx="8064896" cy="792088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 случай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770384" y="692696"/>
                <a:ext cx="4089648" cy="504056"/>
              </a:xfrm>
            </p:spPr>
            <p:txBody>
              <a:bodyPr/>
              <a:lstStyle/>
              <a:p>
                <a:r>
                  <a:rPr lang="ru-RU" b="1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О</a:t>
                </a:r>
                <a:r>
                  <a:rPr lang="ru-RU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ба   корня   больше   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𝑀</m:t>
                    </m:r>
                  </m:oMath>
                </a14:m>
                <a:r>
                  <a:rPr lang="ru-RU" dirty="0"/>
                  <a:t>, </a:t>
                </a:r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70384" y="692696"/>
                <a:ext cx="4089648" cy="504056"/>
              </a:xfrm>
              <a:blipFill rotWithShape="1">
                <a:blip r:embed="rId2"/>
                <a:stretch>
                  <a:fillRect l="-3279" t="-19512" b="-390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34960" y="2528900"/>
                <a:ext cx="4093024" cy="201622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b="1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ru-RU" b="1" i="1">
                                  <a:latin typeface="Cambria Math"/>
                                </a:rPr>
                                <m:t>𝑫</m:t>
                              </m:r>
                              <m:r>
                                <a:rPr lang="ru-RU" b="1" i="1">
                                  <a:latin typeface="Cambria Math"/>
                                </a:rPr>
                                <m:t>≥</m:t>
                              </m:r>
                              <m:r>
                                <a:rPr lang="ru-RU" b="1" i="1">
                                  <a:latin typeface="Cambria Math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ru-RU" b="1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ru-RU" b="1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>
                                      <a:latin typeface="Cambria Math"/>
                                    </a:rPr>
                                    <m:t>𝒃</m:t>
                                  </m:r>
                                </m:num>
                                <m:den>
                                  <m:r>
                                    <a:rPr lang="ru-RU" b="1" i="1">
                                      <a:latin typeface="Cambria Math"/>
                                    </a:rPr>
                                    <m:t>𝟐</m:t>
                                  </m:r>
                                  <m:r>
                                    <a:rPr lang="ru-RU" b="1" i="1">
                                      <a:latin typeface="Cambria Math"/>
                                    </a:rPr>
                                    <m:t>𝒂</m:t>
                                  </m:r>
                                </m:den>
                              </m:f>
                              <m:r>
                                <a:rPr lang="ru-RU" b="1" i="1">
                                  <a:latin typeface="Cambria Math"/>
                                </a:rPr>
                                <m:t>&gt;</m:t>
                              </m:r>
                              <m:r>
                                <a:rPr lang="ru-RU" b="1" i="1">
                                  <a:latin typeface="Cambria Math"/>
                                </a:rPr>
                                <m:t>𝑴</m:t>
                              </m:r>
                              <m:r>
                                <a:rPr lang="ru-RU" b="1" i="1">
                                  <a:latin typeface="Cambria Math"/>
                                </a:rPr>
                                <m:t> или  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  <m:sSup>
                                <m:sSupPr>
                                  <m:ctrlPr>
                                    <a:rPr lang="ru-RU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𝒇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1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𝑴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)&lt;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ru-RU" b="1" i="1">
                                  <a:latin typeface="Cambria Math"/>
                                </a:rPr>
                                <m:t>𝒂𝒇</m:t>
                              </m:r>
                              <m:r>
                                <a:rPr lang="ru-RU" b="1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ru-RU" b="1" i="1">
                                  <a:latin typeface="Cambria Math"/>
                                </a:rPr>
                                <m:t>𝑴</m:t>
                              </m:r>
                              <m:r>
                                <a:rPr lang="ru-RU" b="1" i="1">
                                  <a:latin typeface="Cambria Math"/>
                                </a:rPr>
                                <m:t>)&gt;</m:t>
                              </m:r>
                              <m:r>
                                <a:rPr lang="ru-RU" b="1" i="1">
                                  <a:latin typeface="Cambria Math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34960" y="2528900"/>
                <a:ext cx="4093024" cy="2016224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Текст 4"/>
              <p:cNvSpPr>
                <a:spLocks noGrp="1"/>
              </p:cNvSpPr>
              <p:nvPr>
                <p:ph type="body" sz="quarter" idx="3"/>
              </p:nvPr>
            </p:nvSpPr>
            <p:spPr>
              <a:xfrm>
                <a:off x="4427984" y="656692"/>
                <a:ext cx="3657600" cy="576064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>
                          <a:latin typeface="Cambria Math"/>
                        </a:rPr>
                        <m:t>𝑴</m:t>
                      </m:r>
                      <m:r>
                        <a:rPr lang="ru-RU" b="1" i="1">
                          <a:latin typeface="Cambria Math"/>
                        </a:rPr>
                        <m:t>&lt;</m:t>
                      </m:r>
                      <m:sSub>
                        <m:sSubPr>
                          <m:ctrlPr>
                            <a:rPr lang="ru-RU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ru-RU" b="1" i="1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ru-RU" b="1" i="1">
                          <a:latin typeface="Cambria Math"/>
                        </a:rPr>
                        <m:t>≤</m:t>
                      </m:r>
                      <m:sSub>
                        <m:sSubPr>
                          <m:ctrlPr>
                            <a:rPr lang="ru-RU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ru-RU" b="1" i="1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Текс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xfrm>
                <a:off x="4427984" y="656692"/>
                <a:ext cx="3657600" cy="576064"/>
              </a:xfr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Объект 6"/>
          <p:cNvPicPr>
            <a:picLocks noGrp="1"/>
          </p:cNvPicPr>
          <p:nvPr>
            <p:ph sz="quarter" idx="4"/>
          </p:nvPr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844824"/>
            <a:ext cx="3657600" cy="34093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9552" y="4797152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/>
              <a:t>Два способа решения</a:t>
            </a:r>
          </a:p>
        </p:txBody>
      </p:sp>
    </p:spTree>
    <p:extLst>
      <p:ext uri="{BB962C8B-B14F-4D97-AF65-F5344CB8AC3E}">
        <p14:creationId xmlns:p14="http://schemas.microsoft.com/office/powerpoint/2010/main" val="3605945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86532" y="1564308"/>
            <a:ext cx="3960440" cy="460851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16744" y="476672"/>
            <a:ext cx="8037536" cy="936104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54416" cy="1593304"/>
          </a:xfrm>
        </p:spPr>
        <p:txBody>
          <a:bodyPr>
            <a:normAutofit/>
          </a:bodyPr>
          <a:lstStyle/>
          <a:p>
            <a:pPr algn="r"/>
            <a:r>
              <a:rPr lang="ru-RU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 случай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27584" y="589360"/>
                <a:ext cx="4248472" cy="792088"/>
              </a:xfrm>
            </p:spPr>
            <p:txBody>
              <a:bodyPr/>
              <a:lstStyle/>
              <a:p>
                <a:r>
                  <a:rPr lang="ru-RU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Оба    </a:t>
                </a:r>
                <a:r>
                  <a:rPr lang="ru-RU" b="1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корня </a:t>
                </a:r>
                <a:r>
                  <a:rPr lang="ru-RU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  внутри </a:t>
                </a:r>
                <a:r>
                  <a:rPr lang="ru-RU" b="1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интервала    </a:t>
                </a:r>
                <a14:m>
                  <m:oMath xmlns:m="http://schemas.openxmlformats.org/officeDocument/2006/math">
                    <m:r>
                      <a:rPr lang="ru-RU" b="1" i="0" smtClean="0">
                        <a:latin typeface="Cambria Math"/>
                      </a:rPr>
                      <m:t>   </m:t>
                    </m:r>
                    <m:r>
                      <a:rPr lang="ru-RU" i="1">
                        <a:latin typeface="Cambria Math"/>
                      </a:rPr>
                      <m:t>(</m:t>
                    </m:r>
                    <m:r>
                      <a:rPr lang="ru-RU" i="1">
                        <a:latin typeface="Cambria Math"/>
                      </a:rPr>
                      <m:t>𝑀</m:t>
                    </m:r>
                    <m:r>
                      <a:rPr lang="ru-RU" i="1">
                        <a:latin typeface="Cambria Math"/>
                      </a:rPr>
                      <m:t>;</m:t>
                    </m:r>
                    <m:r>
                      <a:rPr lang="ru-RU" i="1">
                        <a:latin typeface="Cambria Math"/>
                      </a:rPr>
                      <m:t>𝑁</m:t>
                    </m:r>
                    <m:r>
                      <a:rPr lang="ru-RU" i="1">
                        <a:latin typeface="Cambria Math"/>
                      </a:rPr>
                      <m:t>)</m:t>
                    </m:r>
                  </m:oMath>
                </a14:m>
                <a:r>
                  <a:rPr lang="ru-RU" dirty="0"/>
                  <a:t>,</a:t>
                </a:r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27584" y="589360"/>
                <a:ext cx="4248472" cy="792088"/>
              </a:xfrm>
              <a:blipFill rotWithShape="1">
                <a:blip r:embed="rId2"/>
                <a:stretch>
                  <a:fillRect l="-3300" t="-29231" b="-238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7544" y="1700808"/>
                <a:ext cx="3917032" cy="446449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b="1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b="1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ru-RU" b="1" i="1">
                                <a:latin typeface="Cambria Math"/>
                              </a:rPr>
                              <m:t>𝑫</m:t>
                            </m:r>
                            <m:r>
                              <a:rPr lang="ru-RU" b="1" i="1">
                                <a:latin typeface="Cambria Math"/>
                              </a:rPr>
                              <m:t>≥</m:t>
                            </m:r>
                            <m:r>
                              <a:rPr lang="ru-RU" b="1" i="1">
                                <a:latin typeface="Cambria Math"/>
                              </a:rPr>
                              <m:t>𝟎</m:t>
                            </m:r>
                          </m:e>
                          <m:e>
                            <m:r>
                              <a:rPr lang="ru-RU" b="1" i="1">
                                <a:latin typeface="Cambria Math"/>
                              </a:rPr>
                              <m:t>𝒂𝒇</m:t>
                            </m:r>
                            <m:d>
                              <m:dPr>
                                <m:ctrlPr>
                                  <a:rPr lang="ru-RU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ru-RU" b="1" i="1">
                                    <a:latin typeface="Cambria Math"/>
                                  </a:rPr>
                                  <m:t>𝑴</m:t>
                                </m:r>
                              </m:e>
                            </m:d>
                            <m:r>
                              <a:rPr lang="ru-RU" b="1" i="1">
                                <a:latin typeface="Cambria Math"/>
                              </a:rPr>
                              <m:t>&gt;</m:t>
                            </m:r>
                            <m:r>
                              <a:rPr lang="ru-RU" b="1" i="1">
                                <a:latin typeface="Cambria Math"/>
                              </a:rPr>
                              <m:t>𝟎</m:t>
                            </m:r>
                          </m:e>
                          <m:e>
                            <m:r>
                              <a:rPr lang="ru-RU" b="1" i="1">
                                <a:latin typeface="Cambria Math"/>
                              </a:rPr>
                              <m:t> 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𝒂𝒇</m:t>
                            </m:r>
                            <m:r>
                              <a:rPr lang="ru-RU" b="1" i="1">
                                <a:latin typeface="Cambria Math"/>
                              </a:rPr>
                              <m:t>(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𝑵</m:t>
                            </m:r>
                            <m:r>
                              <a:rPr lang="ru-RU" b="1" i="1">
                                <a:latin typeface="Cambria Math"/>
                              </a:rPr>
                              <m:t>)&gt;</m:t>
                            </m:r>
                            <m:r>
                              <a:rPr lang="ru-RU" b="1" i="1">
                                <a:latin typeface="Cambria Math"/>
                              </a:rPr>
                              <m:t>𝟎</m:t>
                            </m:r>
                          </m:e>
                          <m:e>
                            <m:r>
                              <a:rPr lang="ru-RU" b="1" i="1">
                                <a:latin typeface="Cambria Math"/>
                              </a:rPr>
                              <m:t>𝑴</m:t>
                            </m:r>
                            <m:r>
                              <a:rPr lang="ru-RU" b="1" i="1">
                                <a:latin typeface="Cambria Math"/>
                              </a:rPr>
                              <m:t>&lt;−</m:t>
                            </m:r>
                            <m:f>
                              <m:fPr>
                                <m:ctrlPr>
                                  <a:rPr lang="ru-RU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/>
                                  </a:rPr>
                                  <m:t>𝒃</m:t>
                                </m:r>
                              </m:num>
                              <m:den>
                                <m:r>
                                  <a:rPr lang="ru-RU" b="1" i="1"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ru-RU" b="1" i="1">
                                    <a:latin typeface="Cambria Math"/>
                                  </a:rPr>
                                  <m:t>𝒂</m:t>
                                </m:r>
                              </m:den>
                            </m:f>
                            <m:r>
                              <a:rPr lang="ru-RU" b="1" i="1">
                                <a:latin typeface="Cambria Math"/>
                              </a:rPr>
                              <m:t>&lt;</m:t>
                            </m:r>
                            <m:r>
                              <a:rPr lang="ru-RU" b="1" i="1">
                                <a:latin typeface="Cambria Math"/>
                              </a:rPr>
                              <m:t>𝑵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b="1" dirty="0"/>
                  <a:t> </a:t>
                </a:r>
                <a:r>
                  <a:rPr lang="ru-RU" b="1" dirty="0" smtClean="0"/>
                  <a:t> </a:t>
                </a:r>
              </a:p>
              <a:p>
                <a:pPr marL="0" indent="0">
                  <a:buNone/>
                </a:pPr>
                <a:r>
                  <a:rPr lang="ru-RU" b="1" dirty="0" smtClean="0"/>
                  <a:t>                              или</a:t>
                </a:r>
              </a:p>
              <a:p>
                <a:pPr marL="0" indent="0">
                  <a:buNone/>
                </a:pPr>
                <a:r>
                  <a:rPr lang="ru-RU" b="1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b="1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b="1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ru-RU" b="1" i="1">
                                <a:latin typeface="Cambria Math"/>
                              </a:rPr>
                              <m:t>𝑫</m:t>
                            </m:r>
                            <m:r>
                              <a:rPr lang="ru-RU" b="1" i="1">
                                <a:latin typeface="Cambria Math"/>
                              </a:rPr>
                              <m:t>≥</m:t>
                            </m:r>
                            <m:r>
                              <a:rPr lang="ru-RU" b="1" i="1">
                                <a:latin typeface="Cambria Math"/>
                              </a:rPr>
                              <m:t>𝟎</m:t>
                            </m:r>
                          </m:e>
                          <m:e>
                            <m:r>
                              <a:rPr lang="ru-RU" b="1" i="1">
                                <a:latin typeface="Cambria Math"/>
                              </a:rPr>
                              <m:t>𝒂𝒇</m:t>
                            </m:r>
                            <m:d>
                              <m:dPr>
                                <m:ctrlPr>
                                  <a:rPr lang="ru-RU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ru-RU" b="1" i="1">
                                    <a:latin typeface="Cambria Math"/>
                                  </a:rPr>
                                  <m:t>𝑴</m:t>
                                </m:r>
                              </m:e>
                            </m:d>
                            <m:r>
                              <a:rPr lang="ru-RU" b="1" i="1">
                                <a:latin typeface="Cambria Math"/>
                              </a:rPr>
                              <m:t>&gt;</m:t>
                            </m:r>
                            <m:r>
                              <a:rPr lang="ru-RU" b="1" i="1">
                                <a:latin typeface="Cambria Math"/>
                              </a:rPr>
                              <m:t>𝟎</m:t>
                            </m:r>
                          </m:e>
                          <m:e>
                            <m:r>
                              <a:rPr lang="ru-RU" b="1" i="1">
                                <a:latin typeface="Cambria Math"/>
                              </a:rPr>
                              <m:t> 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𝒂𝒇</m:t>
                            </m:r>
                            <m:r>
                              <a:rPr lang="ru-RU" b="1" i="1">
                                <a:latin typeface="Cambria Math"/>
                              </a:rPr>
                              <m:t>(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𝑵</m:t>
                            </m:r>
                            <m:r>
                              <a:rPr lang="ru-RU" b="1" i="1">
                                <a:latin typeface="Cambria Math"/>
                              </a:rPr>
                              <m:t>)&gt;</m:t>
                            </m:r>
                            <m:r>
                              <a:rPr lang="ru-RU" b="1" i="1">
                                <a:latin typeface="Cambria Math"/>
                              </a:rPr>
                              <m:t>𝟎</m:t>
                            </m:r>
                          </m:e>
                          <m:e>
                            <m:r>
                              <a:rPr lang="en-US" b="1" i="1">
                                <a:latin typeface="Cambria Math"/>
                              </a:rPr>
                              <m:t>𝒂</m:t>
                            </m:r>
                            <m:sSup>
                              <m:sSupPr>
                                <m:ctrlPr>
                                  <a:rPr lang="ru-RU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𝒇</m:t>
                                </m:r>
                              </m:e>
                              <m:sup>
                                <m:r>
                                  <a:rPr lang="ru-RU" b="1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ru-RU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𝑵</m:t>
                                </m:r>
                              </m:e>
                            </m:d>
                            <m:r>
                              <a:rPr lang="ru-RU" b="1" i="1">
                                <a:latin typeface="Cambria Math"/>
                              </a:rPr>
                              <m:t>&gt;</m:t>
                            </m:r>
                            <m:r>
                              <a:rPr lang="ru-RU" b="1" i="1">
                                <a:latin typeface="Cambria Math"/>
                              </a:rPr>
                              <m:t>𝟎</m:t>
                            </m:r>
                          </m:e>
                          <m:e>
                            <m:r>
                              <a:rPr lang="ru-RU" b="1" i="1">
                                <a:latin typeface="Cambria Math"/>
                              </a:rPr>
                              <m:t> </m:t>
                            </m:r>
                            <m:r>
                              <a:rPr lang="ru-RU" b="1" i="1">
                                <a:latin typeface="Cambria Math"/>
                              </a:rPr>
                              <m:t>𝒂</m:t>
                            </m:r>
                            <m:sSup>
                              <m:sSupPr>
                                <m:ctrlPr>
                                  <a:rPr lang="ru-RU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b="1" i="1">
                                    <a:latin typeface="Cambria Math"/>
                                  </a:rPr>
                                  <m:t>𝒇</m:t>
                                </m:r>
                              </m:e>
                              <m:sup>
                                <m:r>
                                  <a:rPr lang="ru-RU" b="1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ru-RU" b="1" i="1">
                                <a:latin typeface="Cambria Math"/>
                              </a:rPr>
                              <m:t>(</m:t>
                            </m:r>
                            <m:r>
                              <a:rPr lang="ru-RU" b="1" i="1">
                                <a:latin typeface="Cambria Math"/>
                              </a:rPr>
                              <m:t>𝑴</m:t>
                            </m:r>
                            <m:r>
                              <a:rPr lang="ru-RU" b="1" i="1">
                                <a:latin typeface="Cambria Math"/>
                              </a:rPr>
                              <m:t>)&lt;</m:t>
                            </m:r>
                            <m:r>
                              <a:rPr lang="ru-RU" b="1" i="1">
                                <a:latin typeface="Cambria Math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b="1" dirty="0"/>
                  <a:t>  </a:t>
                </a:r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7544" y="1700808"/>
                <a:ext cx="3917032" cy="4464496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Текст 4"/>
              <p:cNvSpPr>
                <a:spLocks noGrp="1"/>
              </p:cNvSpPr>
              <p:nvPr>
                <p:ph type="body" sz="quarter" idx="3"/>
              </p:nvPr>
            </p:nvSpPr>
            <p:spPr>
              <a:xfrm>
                <a:off x="4522924" y="548680"/>
                <a:ext cx="3657600" cy="1152128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𝑴</m:t>
                      </m:r>
                      <m:r>
                        <a:rPr lang="ru-RU" b="1" i="1">
                          <a:latin typeface="Cambria Math"/>
                        </a:rPr>
                        <m:t>&lt;</m:t>
                      </m:r>
                      <m:sSub>
                        <m:sSubPr>
                          <m:ctrlPr>
                            <a:rPr lang="ru-RU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ru-RU" b="1" i="1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ru-RU" b="1" i="1">
                          <a:latin typeface="Cambria Math"/>
                        </a:rPr>
                        <m:t>≤</m:t>
                      </m:r>
                      <m:sSub>
                        <m:sSubPr>
                          <m:ctrlPr>
                            <a:rPr lang="ru-RU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ru-RU" b="1" i="1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ru-RU" b="1" i="1">
                          <a:latin typeface="Cambria Math"/>
                        </a:rPr>
                        <m:t>&lt;</m:t>
                      </m:r>
                      <m:r>
                        <a:rPr lang="ru-RU" b="1" i="1">
                          <a:latin typeface="Cambria Math"/>
                        </a:rPr>
                        <m:t>𝑵</m:t>
                      </m:r>
                    </m:oMath>
                  </m:oMathPara>
                </a14:m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5" name="Текс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xfrm>
                <a:off x="4522924" y="548680"/>
                <a:ext cx="3657600" cy="1152128"/>
              </a:xfr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Объект 6"/>
          <p:cNvPicPr>
            <a:picLocks noGrp="1"/>
          </p:cNvPicPr>
          <p:nvPr>
            <p:ph sz="quarter" idx="4"/>
          </p:nvPr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72816"/>
            <a:ext cx="3657600" cy="355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398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97868" y="548680"/>
            <a:ext cx="7990556" cy="720080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7868" y="2132856"/>
            <a:ext cx="3995278" cy="25922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54416" cy="1737320"/>
          </a:xfrm>
        </p:spPr>
        <p:txBody>
          <a:bodyPr>
            <a:normAutofit/>
          </a:bodyPr>
          <a:lstStyle/>
          <a:p>
            <a:pPr algn="r"/>
            <a:r>
              <a:rPr lang="ru-RU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 случай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331640" y="2486816"/>
                <a:ext cx="3061506" cy="2100392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800" b="1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800" b="1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800" b="1" i="1">
                                <a:latin typeface="Cambria Math"/>
                              </a:rPr>
                              <m:t>𝑫</m:t>
                            </m:r>
                            <m:r>
                              <a:rPr lang="ru-RU" sz="2800" b="1" i="1">
                                <a:latin typeface="Cambria Math"/>
                              </a:rPr>
                              <m:t>&gt;</m:t>
                            </m:r>
                            <m:r>
                              <a:rPr lang="ru-RU" sz="2800" b="1" i="1">
                                <a:latin typeface="Cambria Math"/>
                              </a:rPr>
                              <m:t>𝟎</m:t>
                            </m:r>
                          </m:e>
                          <m:e>
                            <m:r>
                              <a:rPr lang="en-US" sz="2800" b="1" i="1">
                                <a:latin typeface="Cambria Math"/>
                              </a:rPr>
                              <m:t>𝒂𝒇</m:t>
                            </m:r>
                            <m:r>
                              <a:rPr lang="ru-RU" sz="2800" b="1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2800" b="1" i="1">
                                <a:latin typeface="Cambria Math"/>
                              </a:rPr>
                              <m:t>𝑴</m:t>
                            </m:r>
                            <m:r>
                              <a:rPr lang="ru-RU" sz="2800" b="1" i="1">
                                <a:latin typeface="Cambria Math"/>
                              </a:rPr>
                              <m:t>)&lt;</m:t>
                            </m:r>
                            <m:r>
                              <a:rPr lang="ru-RU" sz="2800" b="1" i="1">
                                <a:latin typeface="Cambria Math"/>
                              </a:rPr>
                              <m:t>𝟎</m:t>
                            </m:r>
                          </m:e>
                          <m:e>
                            <m:r>
                              <a:rPr lang="en-US" sz="2800" b="1" i="1">
                                <a:latin typeface="Cambria Math"/>
                              </a:rPr>
                              <m:t>𝒂𝒇</m:t>
                            </m:r>
                            <m:r>
                              <a:rPr lang="ru-RU" sz="2800" b="1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2800" b="1" i="1">
                                <a:latin typeface="Cambria Math"/>
                              </a:rPr>
                              <m:t>𝑵</m:t>
                            </m:r>
                            <m:r>
                              <a:rPr lang="ru-RU" sz="2800" b="1" i="1">
                                <a:latin typeface="Cambria Math"/>
                              </a:rPr>
                              <m:t>)&lt;</m:t>
                            </m:r>
                            <m:r>
                              <a:rPr lang="ru-RU" sz="2800" b="1" i="1">
                                <a:latin typeface="Cambria Math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b="1" dirty="0"/>
                  <a:t>  </a:t>
                </a:r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331640" y="2486816"/>
                <a:ext cx="3061506" cy="2100392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Текст 4"/>
              <p:cNvSpPr>
                <a:spLocks noGrp="1"/>
              </p:cNvSpPr>
              <p:nvPr>
                <p:ph type="body" sz="quarter" idx="3"/>
              </p:nvPr>
            </p:nvSpPr>
            <p:spPr>
              <a:xfrm>
                <a:off x="2915816" y="548680"/>
                <a:ext cx="3657600" cy="1163216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ru-RU" b="1" i="1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ru-RU" b="1" i="1">
                          <a:latin typeface="Cambria Math"/>
                        </a:rPr>
                        <m:t>&lt;</m:t>
                      </m:r>
                      <m:r>
                        <a:rPr lang="ru-RU" b="1" i="1">
                          <a:latin typeface="Cambria Math"/>
                        </a:rPr>
                        <m:t>𝑴</m:t>
                      </m:r>
                      <m:r>
                        <a:rPr lang="ru-RU" b="1" i="1">
                          <a:latin typeface="Cambria Math"/>
                        </a:rPr>
                        <m:t>&lt;</m:t>
                      </m:r>
                      <m:r>
                        <a:rPr lang="ru-RU" b="1" i="1">
                          <a:latin typeface="Cambria Math"/>
                        </a:rPr>
                        <m:t>𝑵</m:t>
                      </m:r>
                      <m:r>
                        <a:rPr lang="ru-RU" b="1" i="1">
                          <a:latin typeface="Cambria Math"/>
                        </a:rPr>
                        <m:t>&lt;</m:t>
                      </m:r>
                      <m:sSub>
                        <m:sSubPr>
                          <m:ctrlPr>
                            <a:rPr lang="ru-RU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ru-RU" b="1" i="1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5" name="Текс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xfrm>
                <a:off x="2915816" y="548680"/>
                <a:ext cx="3657600" cy="1163216"/>
              </a:xfr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Объект 6"/>
          <p:cNvPicPr>
            <a:picLocks noGrp="1"/>
          </p:cNvPicPr>
          <p:nvPr>
            <p:ph sz="quarter" idx="4"/>
          </p:nvPr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00808"/>
            <a:ext cx="3657600" cy="355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449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0788" y="3984600"/>
            <a:ext cx="8262540" cy="1800200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4704"/>
            <a:ext cx="7543800" cy="403244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92D050"/>
                </a:solidFill>
              </a:rPr>
              <a:t>Тренировочные</a:t>
            </a:r>
            <a:r>
              <a:rPr lang="ru-RU" dirty="0" smtClean="0"/>
              <a:t> 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упражнения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2428" y="3984600"/>
            <a:ext cx="8280920" cy="1800200"/>
          </a:xfrm>
        </p:spPr>
        <p:txBody>
          <a:bodyPr>
            <a:noAutofit/>
          </a:bodyPr>
          <a:lstStyle/>
          <a:p>
            <a:r>
              <a:rPr lang="ru-RU" sz="2400" dirty="0" smtClean="0"/>
              <a:t>Рассмотрим </a:t>
            </a:r>
            <a:r>
              <a:rPr lang="ru-RU" sz="2400" dirty="0"/>
              <a:t>примеры применения рассмотренного учебного </a:t>
            </a:r>
            <a:r>
              <a:rPr lang="ru-RU" sz="2400" dirty="0" smtClean="0"/>
              <a:t>материала.</a:t>
            </a:r>
            <a:r>
              <a:rPr lang="en-US" sz="2400" dirty="0" smtClean="0"/>
              <a:t> </a:t>
            </a:r>
            <a:r>
              <a:rPr lang="ru-RU" sz="2400" dirty="0" smtClean="0"/>
              <a:t>Используем  </a:t>
            </a:r>
            <a:r>
              <a:rPr lang="ru-RU" sz="2400" dirty="0"/>
              <a:t>два способа решения: свойства квадратного трёхчлена и </a:t>
            </a:r>
            <a:r>
              <a:rPr lang="ru-RU" sz="2400" dirty="0" smtClean="0"/>
              <a:t>применение геометрического смысла</a:t>
            </a:r>
            <a:r>
              <a:rPr lang="en-US" sz="2400" dirty="0" smtClean="0"/>
              <a:t> </a:t>
            </a:r>
            <a:r>
              <a:rPr lang="ru-RU" sz="2400" dirty="0" smtClean="0"/>
              <a:t>производной</a:t>
            </a:r>
            <a:r>
              <a:rPr lang="ru-RU" sz="2400" dirty="0"/>
              <a:t>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92448" y="5805264"/>
                <a:ext cx="79208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i="1" dirty="0" smtClean="0"/>
                  <a:t>Замечание</a:t>
                </a:r>
                <a:r>
                  <a:rPr lang="ru-RU" i="1" dirty="0"/>
                  <a:t>. </a:t>
                </a:r>
                <a:r>
                  <a:rPr lang="ru-RU" sz="2400" b="1" dirty="0"/>
                  <a:t>Следует особо рассмотреть случай 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𝒂</m:t>
                    </m:r>
                    <m:r>
                      <a:rPr lang="ru-RU" sz="2400" b="1" i="1">
                        <a:latin typeface="Cambria Math"/>
                      </a:rPr>
                      <m:t>=</m:t>
                    </m:r>
                    <m:r>
                      <a:rPr lang="ru-RU" sz="2400" b="1" i="1">
                        <a:latin typeface="Cambria Math"/>
                      </a:rPr>
                      <m:t>𝟎</m:t>
                    </m:r>
                    <m:r>
                      <a:rPr lang="ru-RU" sz="2400" b="1" i="1">
                        <a:latin typeface="Cambria Math"/>
                      </a:rPr>
                      <m:t>.</m:t>
                    </m:r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48" y="5805264"/>
                <a:ext cx="7920880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232" t="-10526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1281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build="p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1681</TotalTime>
  <Words>2304</Words>
  <Application>Microsoft Office PowerPoint</Application>
  <PresentationFormat>Экран (4:3)</PresentationFormat>
  <Paragraphs>110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NewsPrint</vt:lpstr>
      <vt:lpstr> Задачи с параметрами    Расположение корней  квадратного трёхчлена</vt:lpstr>
      <vt:lpstr>Изучение нового материала </vt:lpstr>
      <vt:lpstr>Рассмотрим   все    возможные   пять   случаев расположения   корней   квадратного   трёхчлена                                          ax^2+bx+c.</vt:lpstr>
      <vt:lpstr>1 случай</vt:lpstr>
      <vt:lpstr>2 случай</vt:lpstr>
      <vt:lpstr>3 случай</vt:lpstr>
      <vt:lpstr>4 случай</vt:lpstr>
      <vt:lpstr>5 случай</vt:lpstr>
      <vt:lpstr>Тренировочные  упражнения </vt:lpstr>
      <vt:lpstr>Пример №1.  Найти значения a , при которых корни x_(1, ) x_2 уравнения 2x^2-(2a+1)x+a(a-1)=0  удовлетворяют условиям x_1&lt;a&lt;x_2. Решение. Используем второй случай. Составим систему неравенств . </vt:lpstr>
      <vt:lpstr>{█(2a^2+6a+1&gt;0@2(a^2+3a)&gt;0){█(2(a-(-3-√7)/2)(a-(-3+√7)/2)&gt;0@2a(a+3)&gt;0)┤┤</vt:lpstr>
      <vt:lpstr>Пример №1.  Найти значения a , при которых корни x_(1, ) x_2 уравнения 2x^2-(2a+1)x+a(a-1)=0  удовлетворяют условиям x_1&lt;a&lt;x_2.  Решение. Используем второй случай. Составим систему неравенств . </vt:lpstr>
      <vt:lpstr>Пример №2. Найти все действительные значения  a,  при которых корни оба корня уравнения  (2a+3) x^2+(a+1)x+4=0 заключены между   -2 и 0,  т.е.  -2&lt;x_1≤x_2&lt;0.  Решение. Имеем четвёртый случай.   Составим систему  неравенств. </vt:lpstr>
      <vt:lpstr>{█(2a^2-30a-47≥0@2a+3&gt;0@(2a+3)(3a+7)&gt;0  @(a+1)/(2a+3)&gt;0@(7a+11)/(2a+3)&gt;0)                    {█(2a^2-30a-47≥0@2a+3&gt;0@3a+7&gt;0@a+1&gt;0@7a+11&gt;0)┤┤</vt:lpstr>
      <vt:lpstr>Пример №2. Найти все действительные значения  a,  при которых корни оба корня уравнения  (2a+3) x^2+(a+1)x+4=0 заключены между   -2 и 0,  т.е.  -2&lt;x_1≤x_2&lt;0. Решение. Имеем четвёртый случай.   Составим систему  неравенств. </vt:lpstr>
      <vt:lpstr>Пример №3. При каких значениях  a корни  x_1, x_2   уравнения    (a-2) x^2-2(a+3)x+4a=0  удовлетворяют условию   x_1&lt;2&lt;3&lt;x_2? Решение. Имеем пятый случай. </vt:lpstr>
      <vt:lpstr>{█(3a^2-14a-9&lt;0@(a-2)(a-5)&lt;0 @(a-2)(7a-36)&lt;0){█((7-√76)/3&lt;a&lt;(7+√76)/3@2&lt;a&lt;5@2&lt;a&lt;5 1/7)┤┤</vt:lpstr>
      <vt:lpstr>Пример №3. При каких значениях  a корни  x_1, x_2   уравнения    (a-2) x^2-2(a+3)x+4a=0  удовлетворяют условию x_1&lt;2&lt;3&lt;x_2? Решение. Имеем пятый случай. </vt:lpstr>
      <vt:lpstr>Пример №4.  При каких значениях  a  корни уравнения    ax^2-2(2a-1)x+2-3a=0 удовлетворяют условию  x_1&gt;x_2&gt;1?  Решение . Имеем  третий случай. </vt:lpstr>
      <vt:lpstr>Презентация PowerPoint</vt:lpstr>
      <vt:lpstr>Пример №4.  При каких значениях  a  корни уравнения    ax^2-2(2a-1)x+2-3a=0 удовлетворяют условию x_1&gt;x_2&gt;1?  Решение . Имеем  третий случай. </vt:lpstr>
      <vt:lpstr>№5. При  каких  a  все решения уравнения    (a-1) x^2-(a+1)x+a=0  удовлетворяют условию  0&lt;x&lt;3?  Решение. Имеет место четвёртый случай. </vt:lpstr>
      <vt:lpstr>Презентация PowerPoint</vt:lpstr>
      <vt:lpstr>№5. При  каких  a  все решения уравнения   (a-1) x^2-(a+1)x+a=0  удовлетворяют условию  0&lt;x&lt;3? Решение. Имеет место четвёртый случай. </vt:lpstr>
      <vt:lpstr>Упражнения для домашнего задания 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расположении корней квадратного трёхчлена</dc:title>
  <dc:creator>Vita</dc:creator>
  <cp:lastModifiedBy>Vita</cp:lastModifiedBy>
  <cp:revision>231</cp:revision>
  <dcterms:created xsi:type="dcterms:W3CDTF">2014-07-12T08:01:14Z</dcterms:created>
  <dcterms:modified xsi:type="dcterms:W3CDTF">2014-08-02T13:54:54Z</dcterms:modified>
</cp:coreProperties>
</file>