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60" r:id="rId4"/>
    <p:sldId id="288" r:id="rId5"/>
    <p:sldId id="257" r:id="rId6"/>
    <p:sldId id="258" r:id="rId7"/>
    <p:sldId id="263" r:id="rId8"/>
    <p:sldId id="264" r:id="rId9"/>
    <p:sldId id="289" r:id="rId10"/>
    <p:sldId id="290" r:id="rId11"/>
    <p:sldId id="266" r:id="rId12"/>
    <p:sldId id="267" r:id="rId13"/>
    <p:sldId id="291" r:id="rId14"/>
    <p:sldId id="268" r:id="rId15"/>
    <p:sldId id="269" r:id="rId16"/>
    <p:sldId id="270" r:id="rId17"/>
    <p:sldId id="271" r:id="rId18"/>
    <p:sldId id="273" r:id="rId19"/>
    <p:sldId id="265" r:id="rId20"/>
    <p:sldId id="272" r:id="rId21"/>
    <p:sldId id="274" r:id="rId22"/>
    <p:sldId id="277" r:id="rId23"/>
    <p:sldId id="278" r:id="rId24"/>
    <p:sldId id="279" r:id="rId25"/>
    <p:sldId id="281" r:id="rId26"/>
    <p:sldId id="293" r:id="rId27"/>
    <p:sldId id="283" r:id="rId28"/>
    <p:sldId id="284" r:id="rId29"/>
    <p:sldId id="285" r:id="rId30"/>
    <p:sldId id="287" r:id="rId3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FF"/>
    <a:srgbClr val="CC0066"/>
    <a:srgbClr val="00FF99"/>
    <a:srgbClr val="D60093"/>
  </p:clrMru>
</p:presentationPr>
</file>

<file path=ppt/tableStyles.xml><?xml version="1.0" encoding="utf-8"?>
<a:tblStyleLst xmlns:a="http://schemas.openxmlformats.org/drawingml/2006/main" def="{5C22544A-7EE6-4342-B048-85BDC9FD1C3A}">
  <a:tblStyle styleId="{69C7853C-536D-4A76-A0AE-DD22124D55A5}" styleName="Стиль из темы 1 - акцент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3" d="100"/>
          <a:sy n="73" d="100"/>
        </p:scale>
        <p:origin x="-126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D:\Мои сайты\ProPowerPoint\Шаблоны\В работе\Детский\Main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47664" y="1628800"/>
            <a:ext cx="7340352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123728" y="3501008"/>
            <a:ext cx="6400800" cy="1296144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6AE1D90-7077-4104-92EE-265598D13C70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5F55FF1-5DD6-453F-BDDB-0F527984154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0CCA4F4-7A04-4660-A926-36836F82A0A7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7B77484-C7A1-4E9B-8A3B-6D2A566763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994B77E-160D-44CA-A20A-C94DAF381B1E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CF3EF563-1A11-4694-9A4E-D19B5E0DAE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A1D658E9-793E-470D-8703-41AC28BCB8FB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584AB11D-3D4D-4A8D-8940-F6DF8B1B45B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04C3E728-59EA-41CE-A143-E17EB9E2CA39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1E5A3AAE-ACB2-4529-8010-54A3CA9AA2A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8683CD-763D-4942-94A6-A757B7348D53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40F0B63A-7AEC-4E1D-9B2D-C52D850DA42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69202900-1FDF-43BE-BEFE-CA099403EF1C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F2B626F8-6352-4B28-AE5A-B58DDACFED4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80628FD1-B6F1-44ED-B347-F3CB4BD641F3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1F1466D-E7D4-4459-BFEC-3D485E54D5A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 smtClean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72E80AEF-DF5F-4B43-8C66-E049CC5C6A77}" type="datetimeFigureOut">
              <a:rPr lang="ru-RU"/>
              <a:pPr>
                <a:defRPr/>
              </a:pPr>
              <a:t>02.05.2015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>
            <a:lvl1pPr fontAlgn="auto">
              <a:spcBef>
                <a:spcPts val="0"/>
              </a:spcBef>
              <a:spcAft>
                <a:spcPts val="0"/>
              </a:spcAft>
              <a:defRPr>
                <a:latin typeface="+mn-lt"/>
              </a:defRPr>
            </a:lvl1pPr>
          </a:lstStyle>
          <a:p>
            <a:pPr>
              <a:defRPr/>
            </a:pPr>
            <a:fld id="{BBEF8E67-83C6-4B1D-85CB-381A1A29F7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Мои сайты\ProPowerPoint\Шаблоны\В работе\Детский\Slide.jpg"/>
          <p:cNvPicPr>
            <a:picLocks noChangeAspect="1" noChangeArrowheads="1"/>
          </p:cNvPicPr>
          <p:nvPr/>
        </p:nvPicPr>
        <p:blipFill>
          <a:blip r:embed="rId13" cstate="email"/>
          <a:srcRect/>
          <a:stretch>
            <a:fillRect/>
          </a:stretch>
        </p:blipFill>
        <p:spPr bwMode="auto">
          <a:xfrm>
            <a:off x="9525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Заголовок 1"/>
          <p:cNvSpPr>
            <a:spLocks noGrp="1"/>
          </p:cNvSpPr>
          <p:nvPr>
            <p:ph type="title"/>
          </p:nvPr>
        </p:nvSpPr>
        <p:spPr bwMode="auto">
          <a:xfrm>
            <a:off x="1547813" y="404813"/>
            <a:ext cx="7416800" cy="998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Текст 2"/>
          <p:cNvSpPr>
            <a:spLocks noGrp="1"/>
          </p:cNvSpPr>
          <p:nvPr>
            <p:ph type="body" idx="1"/>
          </p:nvPr>
        </p:nvSpPr>
        <p:spPr bwMode="auto">
          <a:xfrm>
            <a:off x="1547813" y="1600200"/>
            <a:ext cx="7416800" cy="4781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29" name="TextBox 2"/>
          <p:cNvSpPr txBox="1">
            <a:spLocks noChangeArrowheads="1"/>
          </p:cNvSpPr>
          <p:nvPr/>
        </p:nvSpPr>
        <p:spPr bwMode="auto">
          <a:xfrm>
            <a:off x="0" y="6524625"/>
            <a:ext cx="1793875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1600">
                <a:solidFill>
                  <a:srgbClr val="FFFF00"/>
                </a:solidFill>
                <a:latin typeface="Isadora Cyr " pitchFamily="2" charset="0"/>
              </a:rPr>
              <a:t>ProPowerPoint.Ru</a:t>
            </a:r>
            <a:endParaRPr lang="ru-RU" sz="1600">
              <a:solidFill>
                <a:srgbClr val="FFFF00"/>
              </a:solidFill>
              <a:latin typeface="Isadora Cyr " pitchFamily="2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2" r:id="rId1"/>
    <p:sldLayoutId id="2147483691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8.jpeg"/><Relationship Id="rId4" Type="http://schemas.openxmlformats.org/officeDocument/2006/relationships/image" Target="../media/image3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2.jpeg"/><Relationship Id="rId4" Type="http://schemas.openxmlformats.org/officeDocument/2006/relationships/image" Target="../media/image41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e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3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Заголовок 1"/>
          <p:cNvSpPr>
            <a:spLocks noGrp="1"/>
          </p:cNvSpPr>
          <p:nvPr>
            <p:ph type="ctrTitle"/>
          </p:nvPr>
        </p:nvSpPr>
        <p:spPr>
          <a:xfrm>
            <a:off x="1155328" y="908720"/>
            <a:ext cx="7988672" cy="576064"/>
          </a:xfrm>
        </p:spPr>
        <p:txBody>
          <a:bodyPr/>
          <a:lstStyle/>
          <a:p>
            <a:r>
              <a:rPr lang="ru-RU" sz="1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Муниципальное бюджетное дошкольное образовательное учреждение</a:t>
            </a:r>
            <a:br>
              <a:rPr lang="ru-RU" sz="1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МБДОУ «Детский сад №</a:t>
            </a:r>
            <a:r>
              <a:rPr lang="en-US" sz="1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16</a:t>
            </a:r>
            <a:r>
              <a:rPr lang="ru-RU" sz="1800" b="1" dirty="0" smtClean="0">
                <a:solidFill>
                  <a:srgbClr val="CC0066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altLang="ru-RU" sz="1800" b="1" dirty="0" smtClean="0">
              <a:solidFill>
                <a:srgbClr val="CC0066"/>
              </a:solidFill>
            </a:endParaRPr>
          </a:p>
        </p:txBody>
      </p:sp>
      <p:sp>
        <p:nvSpPr>
          <p:cNvPr id="4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91680" y="1484784"/>
            <a:ext cx="7272808" cy="4824536"/>
          </a:xfrm>
        </p:spPr>
        <p:txBody>
          <a:bodyPr>
            <a:normAutofit/>
          </a:bodyPr>
          <a:lstStyle/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Предметно–развивающая среда в группе «СОЛНЫШКО»</a:t>
            </a:r>
            <a:r>
              <a:rPr lang="ru-RU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</a:t>
            </a: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/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</a:t>
            </a:r>
            <a:r>
              <a:rPr lang="ru-RU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автор презентации: Беликова Н.П.</a:t>
            </a:r>
            <a:br>
              <a:rPr lang="ru-RU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1400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800" b="1" dirty="0" smtClean="0">
                <a:solidFill>
                  <a:srgbClr val="CC00FF"/>
                </a:solidFill>
                <a:latin typeface="Times New Roman" pitchFamily="18" charset="0"/>
                <a:cs typeface="Times New Roman" pitchFamily="18" charset="0"/>
              </a:rPr>
              <a:t>Новомосковск 2015г</a:t>
            </a:r>
            <a:endParaRPr lang="ru-RU" sz="1800" b="1" dirty="0">
              <a:solidFill>
                <a:srgbClr val="CC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91680" y="332656"/>
            <a:ext cx="2736304" cy="36495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292080" y="404664"/>
            <a:ext cx="3308817" cy="34804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195736" y="3861048"/>
            <a:ext cx="2790782" cy="26786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065525" y="3861048"/>
            <a:ext cx="3076553" cy="2684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627784" y="332656"/>
            <a:ext cx="51125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Зона творчества «Юный художник»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836712"/>
            <a:ext cx="7488832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b="1" u="sng" dirty="0" smtClean="0">
                <a:latin typeface="Segoe Print" pitchFamily="2" charset="0"/>
                <a:cs typeface="Times New Roman" pitchFamily="18" charset="0"/>
              </a:rPr>
              <a:t>Зона творчества </a:t>
            </a: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- предоставлена в полное распоряжение детей. Они могут  рисовать и лепить, используя стол,  доску для рисования.   Здесь всё под рукой: мел, цветные и восковые карандаши, раскраски, гуашь с кистями, пластилин, стеки. Все карандаши хранятся в стаканчиках по цвету. Это удобно и поучительно для детей. 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259632" y="2492896"/>
            <a:ext cx="2448272" cy="40983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635896" y="2564904"/>
            <a:ext cx="5220072" cy="39138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764704"/>
            <a:ext cx="7560840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5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В театральной зоне  </a:t>
            </a:r>
            <a:r>
              <a:rPr lang="ru-RU" sz="1500" b="1" dirty="0" smtClean="0">
                <a:latin typeface="Segoe Print" pitchFamily="2" charset="0"/>
                <a:cs typeface="Times New Roman" pitchFamily="18" charset="0"/>
              </a:rPr>
              <a:t>сказки представлены в разной подаче для детей. </a:t>
            </a:r>
          </a:p>
          <a:p>
            <a:pPr algn="just"/>
            <a:r>
              <a:rPr lang="ru-RU" sz="1500" b="1" dirty="0" smtClean="0">
                <a:latin typeface="Segoe Print" pitchFamily="2" charset="0"/>
                <a:cs typeface="Times New Roman" pitchFamily="18" charset="0"/>
              </a:rPr>
              <a:t>Это: пальчиковый театр, театр-панорама, театр на капсулах, театр из модульного оригами, теневой театр, тактильный театр.  Богат выбор сказок для работы на </a:t>
            </a:r>
            <a:r>
              <a:rPr lang="ru-RU" sz="1500" b="1" dirty="0" err="1" smtClean="0">
                <a:latin typeface="Segoe Print" pitchFamily="2" charset="0"/>
                <a:cs typeface="Times New Roman" pitchFamily="18" charset="0"/>
              </a:rPr>
              <a:t>фланелеграфе</a:t>
            </a:r>
            <a:r>
              <a:rPr lang="ru-RU" sz="1500" b="1" dirty="0" smtClean="0">
                <a:latin typeface="Segoe Print" pitchFamily="2" charset="0"/>
                <a:cs typeface="Times New Roman" pitchFamily="18" charset="0"/>
              </a:rPr>
              <a:t> . Изготовила ширму в виде домика с окошком. Шторка открывается и начинается сказка! Всегда на помощь педагогу приходят плюшевые и резиновые герои-игрушки. Их всегда можно детям потрогать руками, прижать к себе и поговорить с ними. Детишки  любят сами перевоплощаться в героев сказок. Для этого под рукой рисованные маски.</a:t>
            </a:r>
            <a:endParaRPr lang="ru-RU" sz="1500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979712" y="332656"/>
            <a:ext cx="597666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Центр театральной деятельности</a:t>
            </a:r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547664" y="3501008"/>
            <a:ext cx="4704792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2636912"/>
            <a:ext cx="2336800" cy="3902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260648"/>
            <a:ext cx="3168352" cy="24442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436096" y="332656"/>
            <a:ext cx="3539913" cy="20882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75656" y="4149080"/>
            <a:ext cx="3326769" cy="23762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882578" y="4077072"/>
            <a:ext cx="326142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707904" y="2204864"/>
            <a:ext cx="2808312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203848" y="332656"/>
            <a:ext cx="324036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Центр любимой книги</a:t>
            </a:r>
            <a:endParaRPr lang="ru-RU" sz="20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4" name="Текст 3"/>
          <p:cNvSpPr txBox="1">
            <a:spLocks/>
          </p:cNvSpPr>
          <p:nvPr/>
        </p:nvSpPr>
        <p:spPr>
          <a:xfrm>
            <a:off x="1475656" y="764704"/>
            <a:ext cx="7344816" cy="2088232"/>
          </a:xfrm>
          <a:prstGeom prst="rect">
            <a:avLst/>
          </a:prstGeom>
        </p:spPr>
        <p:txBody>
          <a:bodyPr>
            <a:noAutofit/>
          </a:bodyPr>
          <a:lstStyle/>
          <a:p>
            <a:pPr lvl="0"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600" b="1" dirty="0" smtClean="0">
                <a:latin typeface="Segoe Print" pitchFamily="2" charset="0"/>
                <a:cs typeface="Times New Roman" pitchFamily="18" charset="0"/>
              </a:rPr>
              <a:t>Так как развитие речи является основной задачей развития детей, то в центре любимой книги подобраны наборы предметных и сюжетных картинок, любимые и интересные книги, тематические альбомы. Мы даём детям первые уроки самостоятельного общения с книгой, учим брать книги чистыми руками, перелистывать осторожно, не рвать, не мять, не использовать для игр; после того как посмотрел, всегда класть книгу на место. 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2924944"/>
            <a:ext cx="2764368" cy="354875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995936" y="2492896"/>
            <a:ext cx="2638128" cy="26120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821840" y="4437112"/>
            <a:ext cx="4322160" cy="22226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836712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Tx/>
              <a:buNone/>
            </a:pPr>
            <a:r>
              <a:rPr lang="ru-RU" sz="1600" b="1" dirty="0" smtClean="0">
                <a:latin typeface="Segoe Print" pitchFamily="2" charset="0"/>
              </a:rPr>
              <a:t>Задачей </a:t>
            </a:r>
            <a:r>
              <a:rPr lang="ru-RU" sz="1600" b="1" u="sng" dirty="0" smtClean="0">
                <a:latin typeface="Segoe Print" pitchFamily="2" charset="0"/>
              </a:rPr>
              <a:t>музыкального уголка </a:t>
            </a:r>
            <a:r>
              <a:rPr lang="ru-RU" sz="1600" b="1" dirty="0" smtClean="0">
                <a:latin typeface="Segoe Print" pitchFamily="2" charset="0"/>
              </a:rPr>
              <a:t>является развитие слухового восприятия и внимания; формирование исполнительских навыков. Музыкальные инструменты доставляют детям много радостных минут и развивают фонематический слух и чувство ритма. Мы стараемся знакомить малышей с различными видами  музыкальных инструментов .                                                                   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1619672" y="476672"/>
            <a:ext cx="691276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</a:rPr>
              <a:t>Музыкальный уголок  «До Ре Ми»</a:t>
            </a:r>
            <a:endParaRPr lang="ru-RU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</a:endParaRPr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95736" y="2420888"/>
            <a:ext cx="6157345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404664"/>
            <a:ext cx="331236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Уголок ряженья</a:t>
            </a:r>
            <a:endParaRPr lang="ru-RU" sz="2000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908720"/>
            <a:ext cx="741682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Segoe Print" pitchFamily="2" charset="0"/>
                <a:cs typeface="Times New Roman" pitchFamily="18" charset="0"/>
              </a:rPr>
              <a:t>В уголке ряженья </a:t>
            </a:r>
            <a:r>
              <a:rPr lang="ru-RU" sz="1600" b="1" dirty="0" smtClean="0">
                <a:latin typeface="Segoe Print" pitchFamily="2" charset="0"/>
                <a:cs typeface="Times New Roman" pitchFamily="18" charset="0"/>
              </a:rPr>
              <a:t>всегда очередь. Наряжаться любят и девчонки и мальчишки. Одежда на выбор: сарафаны, плащи, косынки, шляпы, юбки. При необходимости уголок ряженья используем как декорацию в театрализованной деятельности с детьми.  Этот уголок позволяет детям почувствовать себя взрослыми, когда они примеряют одежду и любуются  собой. </a:t>
            </a:r>
            <a:endParaRPr lang="ru-RU" sz="1600" b="1" dirty="0"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18863" y="2492896"/>
            <a:ext cx="3542037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2564904"/>
            <a:ext cx="4160249" cy="324544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75656" y="260648"/>
            <a:ext cx="7416824" cy="6048672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Центр природы</a:t>
            </a:r>
          </a:p>
          <a:p>
            <a:pPr indent="-342900" algn="just">
              <a:spcBef>
                <a:spcPts val="0"/>
              </a:spcBef>
            </a:pPr>
            <a:r>
              <a:rPr kumimoji="0" lang="ru-RU" b="1" i="0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</a:rPr>
              <a:t>Задачей</a:t>
            </a:r>
            <a:r>
              <a:rPr kumimoji="0" lang="ru-RU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</a:rPr>
              <a:t> </a:t>
            </a:r>
            <a:r>
              <a:rPr kumimoji="0" lang="ru-RU" b="1" i="0" u="sng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</a:rPr>
              <a:t>центра природы </a:t>
            </a:r>
            <a:r>
              <a:rPr kumimoji="0" lang="ru-RU" b="1" i="0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</a:rPr>
              <a:t>является, воспитание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</a:rPr>
              <a:t>любви и бережное отношение к природе. Дети нашей группы  узнают растения и называют  их  основные части  (стебель и листья), умеют  поливать растения под руководством воспитателя; научились правильно держать лейку и лить воду аккуратно.</a:t>
            </a: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 </a:t>
            </a:r>
          </a:p>
          <a:p>
            <a:pPr indent="-342900" algn="just">
              <a:spcBef>
                <a:spcPts val="0"/>
              </a:spcBef>
            </a:pP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Имеется всё необходимое оборудование для ухода за растениями,  календарь погоды, настольные игры, детская художественная литература с красочными иллюстрациями, которые позволяют малышам замечать красоту природы в разные времена года, предметные картинки  различных серий.</a:t>
            </a:r>
          </a:p>
          <a:p>
            <a:pPr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b="1" dirty="0" smtClean="0">
                <a:latin typeface="Segoe Print" pitchFamily="2" charset="0"/>
                <a:cs typeface="Times New Roman" pitchFamily="18" charset="0"/>
              </a:rPr>
              <a:t>В нашем детском саду проводится конкурс «Огород на подоконнике».Мы с детьми и родителями приняли активное участие. Это способствовало развитию любознательности  и наблюдательности у детей, расширению представления детей о растениях, об условиях, необходимых для роста и развития, разило этическое чувство, умение радоваться красоте выращиваемых растений и результатом своего труда.</a:t>
            </a:r>
          </a:p>
          <a:p>
            <a:pPr marR="0" lvl="0" indent="-34290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907920" y="332656"/>
            <a:ext cx="3841626" cy="28803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052024" y="3429000"/>
            <a:ext cx="3627782" cy="27199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69" name="Picture 5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1403648" y="3429000"/>
            <a:ext cx="3649546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403648" y="332656"/>
            <a:ext cx="3456384" cy="287134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979712" y="188640"/>
            <a:ext cx="3649545" cy="273630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16016" y="3573016"/>
            <a:ext cx="4246108" cy="2736304"/>
          </a:xfrm>
          <a:prstGeom prst="round2Diag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971600" y="3429000"/>
            <a:ext cx="3606790" cy="2736304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293" name="Picture 5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5660234" y="188640"/>
            <a:ext cx="3483766" cy="2612008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ои сайты\ProPowerPoint\Шаблоны\В работе\Детский\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Прямоугольник 4"/>
          <p:cNvSpPr/>
          <p:nvPr/>
        </p:nvSpPr>
        <p:spPr>
          <a:xfrm>
            <a:off x="1331640" y="332656"/>
            <a:ext cx="763284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i="1" dirty="0" smtClean="0">
                <a:solidFill>
                  <a:srgbClr val="CC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«Если Вы отвели ребёнку место, обеспечили предметами и игрушками, о развитии своего мышления он позаботится сам. Он – экспериментатор и изобретатель, поэтому ваше дело лишь предоставить в его распоряжение лабораторию, оборудование и ассистента (себя), когда таковой ему потребуется. Что он будет делать с этим оборудованием – это уже его забота. Как любому учёному, ему нужна в его научной работе независимость». </a:t>
            </a:r>
          </a:p>
          <a:p>
            <a:pPr algn="ctr"/>
            <a:r>
              <a:rPr lang="ru-RU" i="1" dirty="0" smtClean="0">
                <a:solidFill>
                  <a:srgbClr val="CC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                                                                   Пенелопа  Лич </a:t>
            </a:r>
          </a:p>
          <a:p>
            <a:pPr algn="r"/>
            <a:r>
              <a:rPr lang="ru-RU" sz="1400" i="1" dirty="0" smtClean="0">
                <a:solidFill>
                  <a:srgbClr val="CC0066"/>
                </a:solidFill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(психолог их Великобритании)</a:t>
            </a:r>
          </a:p>
          <a:p>
            <a:pPr algn="just"/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600" dirty="0" smtClean="0">
                <a:latin typeface="Segoe Print" pitchFamily="2" charset="0"/>
              </a:rPr>
              <a:t> </a:t>
            </a:r>
            <a:r>
              <a:rPr lang="ru-RU" sz="1600" b="1" dirty="0" smtClean="0">
                <a:latin typeface="Segoe Print" pitchFamily="2" charset="0"/>
                <a:cs typeface="Times New Roman" pitchFamily="18" charset="0"/>
              </a:rPr>
              <a:t>В детском саду ребёнок приобретает опыт эмоционально-практического взаимодействия с взрослым и сверстниками в наиболее значимых для его развития, сферах жизни. Возможности организации и обогащения такого опыта расширяются, при условии создания в группе предметно-развивающей среды. Малыш находится здесь весь день и окружающая обстановка радует его, способствует пробуждению положительных эмоций, воспитанию хорошего вкуса.  Правильное оформление  группы в детском саду, играет большую роль в воспитании детей.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331640" y="332656"/>
            <a:ext cx="7643440" cy="6264696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Центр физической культуры</a:t>
            </a:r>
          </a:p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+mn-cs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Созданы</a:t>
            </a:r>
            <a:r>
              <a:rPr kumimoji="0" lang="ru-RU" sz="2000" b="1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условия для занятия физическими упражнениями в группе, стимулировать желание детей заниматься двигательной деятельностью. Воспитывать у детей осознанное отношение к своему здоровью. Укрепление мышц нижних и верхних конечностей, профилактика плоскостопия ; профилактика простудных заболеваний.</a:t>
            </a:r>
            <a:endParaRPr kumimoji="0" lang="en-US" sz="20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Оборудование и материалы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, которые есть у нас в центре: коврики, дорожки массажные, со </a:t>
            </a:r>
            <a:r>
              <a:rPr kumimoji="0" lang="ru-RU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следочками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(для профилактики плоскостопия) ; палки гимнастические; мячи; корзина для метания мячей; обручи; скакалки; кегли; дуга; кубы; скамейка; мат гимнастический; лестница гимнастическая; мешочки с грузом; ленты разных цветов; флажки; атрибуты для проведения подвижных игр, утренней гимнастики. Потребность в движении является важной задачей при организации предметно – развивающей среды. Много сделано своими руками  нестандартного физкультурного оборудования.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5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332656"/>
            <a:ext cx="3144325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7" name="Picture 5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499992" y="404664"/>
            <a:ext cx="2540000" cy="33686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732240" y="3501008"/>
            <a:ext cx="2195981" cy="300849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318" name="Picture 6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2411760" y="4077072"/>
            <a:ext cx="3641725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>
          <a:xfrm>
            <a:off x="1403648" y="332656"/>
            <a:ext cx="7488832" cy="5723657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Центр конструирования</a:t>
            </a:r>
          </a:p>
          <a:p>
            <a:pPr marL="342900" marR="0" lvl="0" indent="-342900" algn="just" defTabSz="914400" rtl="0" eaLnBrk="1" fontAlgn="base" latinLnBrk="0" hangingPunct="1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1600" b="1" i="0" u="sng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Задачей</a:t>
            </a:r>
            <a:r>
              <a:rPr kumimoji="0" lang="ru-RU" sz="1600" b="1" i="0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центра является</a:t>
            </a:r>
            <a:r>
              <a:rPr kumimoji="0" lang="ru-RU" sz="1600" b="1" i="0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</a:t>
            </a:r>
            <a:r>
              <a:rPr lang="ru-RU" sz="1600" b="1" dirty="0" smtClean="0">
                <a:latin typeface="Segoe Print" pitchFamily="2" charset="0"/>
              </a:rPr>
              <a:t>развитие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 представления об основных свойствах объемных геометрических, в основном крупных, форм (устойчивость, неустойчивость, прочность, шершавости –гладкости их поверхности), в приобретении умений воссоздать знакомые предметы горизонтальной плоскости (дорожки, лесенки, стульчики и </a:t>
            </a:r>
            <a:r>
              <a:rPr kumimoji="0" lang="ru-R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т.д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), развивать навыки сотворчества со взрослыми самостоятельного творчества, развивать мелкую моторику пальцев, рук, в приобретении умения строить мебель, горки, дома. Учить понимать видоизменяемость, вариативность конструкции, возможность строительства не только по горизонтали, но и по вертикали. Уметь анализировать объект, видеть основные части детали, составляющие сооружения, возможность создания их из различных форм. Дети нашей группы из конструктора  строят постройки, необходимые для обыгрывания сюжетов. Играя с конструктором, наши малыши формируют не только моторику, внимательность, воображение, но и приобретают трудовые навыки.                                                                  </a:t>
            </a:r>
          </a:p>
          <a:p>
            <a:pPr marR="0" lvl="0" algn="just" defTabSz="914400" rtl="0" eaLnBrk="1" fontAlgn="base" latinLnBrk="0" hangingPunct="1">
              <a:lnSpc>
                <a:spcPct val="8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sng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Оборудование и материалы</a:t>
            </a: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Segoe Print" pitchFamily="2" charset="0"/>
              </a:rPr>
              <a:t>, которые есть у нас в центре: пластмассовые конструкторы с разнообразными способами крепления деталей ; строительные наборы с деталями разных форм и размеров; мягкие модули; коробки большие и маленькие; маленькие игрушечные персонажи (котята, собачки и др., машинки, для обыгрывания. 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4788024" y="188640"/>
            <a:ext cx="3968766" cy="34268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43608" y="3465038"/>
            <a:ext cx="4104456" cy="30773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19672" y="332656"/>
            <a:ext cx="6960560" cy="629403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Центр занимательных игр (дидактический стол)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Rectangle 7"/>
          <p:cNvSpPr txBox="1">
            <a:spLocks noChangeArrowheads="1"/>
          </p:cNvSpPr>
          <p:nvPr/>
        </p:nvSpPr>
        <p:spPr>
          <a:xfrm>
            <a:off x="1331640" y="908720"/>
            <a:ext cx="7488832" cy="2357437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Times New Roman" pitchFamily="18" charset="0"/>
              </a:rPr>
              <a:t>Дидактический стол в группах раннего возраста незаменим. 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Times New Roman" pitchFamily="18" charset="0"/>
              </a:rPr>
              <a:t>В одном месте сконцентрированы разного рода игрушки и</a:t>
            </a:r>
            <a:r>
              <a:rPr kumimoji="0" lang="ru-RU" b="1" i="0" u="none" strike="noStrike" kern="1200" cap="none" spc="0" normalizeH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Times New Roman" pitchFamily="18" charset="0"/>
              </a:rPr>
              <a:t> </a:t>
            </a: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Times New Roman" pitchFamily="18" charset="0"/>
              </a:rPr>
              <a:t>материалы, разные по направленности развития действий ребёнка.</a:t>
            </a:r>
          </a:p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b="1" i="0" u="none" strike="noStrike" kern="120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Segoe Print" pitchFamily="2" charset="0"/>
                <a:cs typeface="Times New Roman" pitchFamily="18" charset="0"/>
              </a:rPr>
              <a:t>Рациональное размещение игрушек позволяет ребёнку беспрепятственно выбирать те из них, которые интересны малышу в данный период времени. </a:t>
            </a:r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3140968"/>
            <a:ext cx="2664296" cy="34574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355976" y="3140968"/>
            <a:ext cx="4510941" cy="31683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19872" y="332657"/>
            <a:ext cx="3456384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20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Центр безопасности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403648" y="692696"/>
            <a:ext cx="7358115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2400" dirty="0" smtClean="0"/>
              <a:t> </a:t>
            </a:r>
            <a:r>
              <a:rPr lang="ru-RU" b="1" dirty="0" smtClean="0">
                <a:latin typeface="Segoe Print" pitchFamily="2" charset="0"/>
              </a:rPr>
              <a:t>Знакомим детей со светофором, с правилами поведения в соответствии со световыми сигналами светофора.</a:t>
            </a:r>
          </a:p>
          <a:p>
            <a:pPr algn="just"/>
            <a:r>
              <a:rPr lang="ru-RU" b="1" u="sng" dirty="0" smtClean="0">
                <a:latin typeface="Segoe Print" pitchFamily="2" charset="0"/>
              </a:rPr>
              <a:t>Оборудование и материалы</a:t>
            </a:r>
            <a:r>
              <a:rPr lang="ru-RU" b="1" dirty="0" smtClean="0">
                <a:latin typeface="Segoe Print" pitchFamily="2" charset="0"/>
              </a:rPr>
              <a:t>, которые есть в центре: </a:t>
            </a:r>
          </a:p>
          <a:p>
            <a:pPr algn="just"/>
            <a:r>
              <a:rPr lang="ru-RU" b="1" dirty="0" smtClean="0">
                <a:latin typeface="Segoe Print" pitchFamily="2" charset="0"/>
              </a:rPr>
              <a:t>Полотно с изображением дорог, пешеходных переходов средний транспорт, макеты домов, деревьев, светофор, дорожные указатели, небольшие игрушки (фигурки людей, животных).Сделаны своими руками дидактические игры, оформлены тематические альбомы.</a:t>
            </a:r>
            <a:endParaRPr lang="ru-RU" b="1" dirty="0">
              <a:latin typeface="Segoe Print" pitchFamily="2" charset="0"/>
            </a:endParaRPr>
          </a:p>
        </p:txBody>
      </p:sp>
      <p:pic>
        <p:nvPicPr>
          <p:cNvPr id="16387" name="Picture 3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39728" y="3068960"/>
            <a:ext cx="3704272" cy="27363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6388" name="Picture 4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403648" y="3068960"/>
            <a:ext cx="3816424" cy="2861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187624" y="3429000"/>
            <a:ext cx="4426970" cy="324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843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08103" y="260648"/>
            <a:ext cx="3477699" cy="4464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547664" y="332657"/>
            <a:ext cx="7272808" cy="139730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ctr">
              <a:lnSpc>
                <a:spcPct val="80000"/>
              </a:lnSpc>
              <a:spcBef>
                <a:spcPct val="20000"/>
              </a:spcBef>
              <a:defRPr/>
            </a:pPr>
            <a:r>
              <a:rPr lang="ru-RU" sz="32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Центр экспериментирования «Хочу все знать!» </a:t>
            </a:r>
          </a:p>
          <a:p>
            <a:pPr marL="342900" lvl="0" indent="-342900">
              <a:lnSpc>
                <a:spcPct val="80000"/>
              </a:lnSpc>
              <a:spcBef>
                <a:spcPct val="20000"/>
              </a:spcBef>
              <a:defRPr/>
            </a:pPr>
            <a:endParaRPr lang="ru-RU" sz="3200" b="1" dirty="0" smtClean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124744"/>
            <a:ext cx="3672408" cy="54420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59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148064" y="1052736"/>
            <a:ext cx="3531741" cy="26479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717032"/>
            <a:ext cx="3835400" cy="254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1475656" y="332656"/>
            <a:ext cx="7352274" cy="696140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sz="28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Информационные стенды для родителей</a:t>
            </a:r>
            <a:endParaRPr lang="ru-RU" sz="28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403648" y="1268760"/>
            <a:ext cx="4336980" cy="2664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483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5580112" y="3356992"/>
            <a:ext cx="3563888" cy="32052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1124744"/>
            <a:ext cx="7740352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latin typeface="Segoe Print" pitchFamily="2" charset="0"/>
                <a:cs typeface="Times New Roman" pitchFamily="18" charset="0"/>
              </a:rPr>
              <a:t>Вот такой яркий и необычный дизайн развивающей среды  мы придумали и сотворили своими руками и с помощью родителей.  Каждый,  кто побывает здесь остаётся под большим впечатлением.  Дети, посещающие нашу группу, чувствуют себя полноправными владельцами пространства. Считаю, что нам удалось обустроить среду так, чтобы вслед за удивлением и интересом у ребёнка возникло стремление узнавать всё больше и больше о мире его окружения. Ведь среда, окружающая детей в детском саду, должна обеспечивать безопасность их жизни, а жизненное пространство должно быть таким, чтобы дети в соответствии с интересами и желаниями свободно занимались одновременно разными видами деятельности, не мешая друг другу.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059832" y="476672"/>
            <a:ext cx="381642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Заключение</a:t>
            </a:r>
            <a:endParaRPr lang="ru-RU" sz="3600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 descr="D:\Мои сайты\ProPowerPoint\Шаблоны\В работе\Детский\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691680" y="764704"/>
            <a:ext cx="6984776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CC00FF"/>
                </a:solidFill>
                <a:latin typeface="Segoe Print" pitchFamily="2" charset="0"/>
                <a:cs typeface="Times New Roman" pitchFamily="18" charset="0"/>
              </a:rPr>
              <a:t>Под предметно-развивающей средой</a:t>
            </a:r>
            <a:r>
              <a:rPr lang="ru-RU" sz="2400" b="1" dirty="0">
                <a:latin typeface="Segoe Print" pitchFamily="2" charset="0"/>
                <a:cs typeface="Times New Roman" pitchFamily="18" charset="0"/>
              </a:rPr>
              <a:t>, </a:t>
            </a:r>
            <a:br>
              <a:rPr lang="ru-RU" sz="2400" b="1" dirty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>
                <a:latin typeface="Segoe Print" pitchFamily="2" charset="0"/>
                <a:cs typeface="Times New Roman" pitchFamily="18" charset="0"/>
              </a:rPr>
              <a:t>мы понимаем естественную, комфортабельную обстановку, рационально организованную, насыщенную разнообразными предметами и игровыми материалами.</a:t>
            </a:r>
            <a:br>
              <a:rPr lang="ru-RU" sz="2400" b="1" dirty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>
                <a:latin typeface="Segoe Print" pitchFamily="2" charset="0"/>
                <a:cs typeface="Times New Roman" pitchFamily="18" charset="0"/>
              </a:rPr>
              <a:t/>
            </a:r>
            <a:br>
              <a:rPr lang="ru-RU" sz="2400" b="1" dirty="0">
                <a:latin typeface="Segoe Print" pitchFamily="2" charset="0"/>
                <a:cs typeface="Times New Roman" pitchFamily="18" charset="0"/>
              </a:rPr>
            </a:br>
            <a:r>
              <a:rPr lang="ru-RU" sz="2400" b="1" dirty="0">
                <a:solidFill>
                  <a:srgbClr val="CC00FF"/>
                </a:solidFill>
                <a:latin typeface="Segoe Print" pitchFamily="2" charset="0"/>
                <a:cs typeface="Times New Roman" pitchFamily="18" charset="0"/>
              </a:rPr>
              <a:t>Правильно организованная предметно-развивающая среда является одним из самых важных условий воспитательно-образовательной работы в дошкольном учреждении.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dirty="0" smtClean="0">
                <a:latin typeface="Times New Roman" pitchFamily="18" charset="0"/>
                <a:cs typeface="Times New Roman" pitchFamily="18" charset="0"/>
              </a:rPr>
            </a:b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2339752" y="692696"/>
            <a:ext cx="6562303" cy="5831656"/>
          </a:xfrm>
          <a:prstGeom prst="rect">
            <a:avLst/>
          </a:prstGeom>
        </p:spPr>
        <p:txBody>
          <a:bodyPr/>
          <a:lstStyle/>
          <a:p>
            <a:pPr marR="0" lvl="0" algn="just" defTabSz="914400" rtl="0" eaLnBrk="1" fontAlgn="base" latinLnBrk="0" hangingPunct="1">
              <a:lnSpc>
                <a:spcPct val="10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</a:rPr>
              <a:t>Наша группа – это единое пространство: воспитатель – ребёнок – родитель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6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</a:rPr>
              <a:t>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ru-RU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</a:rPr>
              <a:t>Наш весёлый детский сад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</a:rPr>
              <a:t>Каждому ребёнку рад.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</a:rPr>
              <a:t>Приходите к нам друзья –</a:t>
            </a: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</a:rPr>
              <a:t>Будем рады вам всегда.</a:t>
            </a:r>
          </a:p>
        </p:txBody>
      </p:sp>
      <p:sp>
        <p:nvSpPr>
          <p:cNvPr id="5" name="Содержимое 2"/>
          <p:cNvSpPr txBox="1">
            <a:spLocks/>
          </p:cNvSpPr>
          <p:nvPr/>
        </p:nvSpPr>
        <p:spPr>
          <a:xfrm>
            <a:off x="1619672" y="4293096"/>
            <a:ext cx="7150496" cy="1224285"/>
          </a:xfrm>
          <a:prstGeom prst="rect">
            <a:avLst/>
          </a:prstGeom>
        </p:spPr>
        <p:txBody>
          <a:bodyPr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1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Segoe Print" pitchFamily="2" charset="0"/>
              </a:rPr>
              <a:t>Спасибо за внимание!</a:t>
            </a:r>
            <a:endParaRPr kumimoji="0" lang="ru-RU" sz="4800" b="1" i="1" u="none" strike="noStrike" kern="1200" cap="none" spc="0" normalizeH="0" baseline="0" noProof="0" dirty="0">
              <a:ln>
                <a:noFill/>
              </a:ln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Segoe Print" pitchFamily="2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 txBox="1">
            <a:spLocks noChangeArrowheads="1"/>
          </p:cNvSpPr>
          <p:nvPr/>
        </p:nvSpPr>
        <p:spPr bwMode="auto">
          <a:xfrm>
            <a:off x="1475656" y="332656"/>
            <a:ext cx="7273057" cy="62649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defTabSz="914400" rtl="0" eaLnBrk="1" fontAlgn="base" latinLnBrk="0" hangingPunct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Segoe Print" pitchFamily="2" charset="0"/>
            </a:endParaRPr>
          </a:p>
          <a:p>
            <a:pPr marR="0" lvl="0" defTabSz="914400" rtl="0" eaLnBrk="1" fontAlgn="base" latinLnBrk="0" hangingPunct="1">
              <a:lnSpc>
                <a:spcPct val="9000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Segoe Print" pitchFamily="2" charset="0"/>
              </a:rPr>
              <a:t>В связи с введением ФГОС к условиям реализации основной общеобразовательной программы дошкольного образования, которые представляют собой совокупность требований, обеспечивающих реализацию основной общеобразовательной программы дошкольного образования, является создание развивающей образовательной среды:                                                                       - обеспечивающей духовно-нравственное развитие и воспитание детей;                    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Segoe Print" pitchFamily="2" charset="0"/>
              </a:rPr>
              <a:t>                                                           </a:t>
            </a: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Segoe Print" pitchFamily="2" charset="0"/>
              </a:rPr>
              <a:t> - высокое качество дошкольного образования, его доступность, открытость </a:t>
            </a:r>
            <a:b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Segoe Print" pitchFamily="2" charset="0"/>
              </a:rPr>
            </a:br>
            <a:r>
              <a:rPr kumimoji="0" lang="ru-RU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C00FF"/>
                </a:solidFill>
                <a:effectLst/>
                <a:uLnTx/>
                <a:uFillTx/>
                <a:latin typeface="Segoe Print" pitchFamily="2" charset="0"/>
              </a:rPr>
              <a:t>и привлекательность для детей и их родителей (законных представителей) и всего общества;                                                                                                                - гарантирующей охрану и укрепление физического и психологического здоровья воспитанников;                                                                                                  - комфортной по отношению к воспитанникам и педагогическим работникам.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63688" y="404664"/>
            <a:ext cx="7056784" cy="720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  <a:latin typeface="Segoe Script" pitchFamily="34" charset="0"/>
                <a:cs typeface="Times New Roman" pitchFamily="18" charset="0"/>
              </a:rPr>
              <a:t>Что же является главным для создания предметно-развивающей среды? </a:t>
            </a:r>
            <a:endParaRPr lang="ru-RU" sz="2000" b="1" dirty="0">
              <a:solidFill>
                <a:srgbClr val="CC00FF"/>
              </a:solidFill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691680" y="1124744"/>
            <a:ext cx="7128792" cy="32932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Она должна  быть: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яркой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познавательной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эстетичной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поучительной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гармоничной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доступной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учитываемая  потребности и интересы детей. </a:t>
            </a:r>
          </a:p>
          <a:p>
            <a:endParaRPr lang="ru-RU" sz="1600" dirty="0" smtClean="0"/>
          </a:p>
          <a:p>
            <a:r>
              <a:rPr lang="ru-RU" sz="1600" b="1" dirty="0" smtClean="0">
                <a:solidFill>
                  <a:srgbClr val="FF0000"/>
                </a:solidFill>
                <a:latin typeface="Segoe Script" pitchFamily="34" charset="0"/>
                <a:cs typeface="Times New Roman" pitchFamily="18" charset="0"/>
              </a:rPr>
              <a:t>А также, развивающая среда  должна иметь: </a:t>
            </a:r>
          </a:p>
          <a:p>
            <a:pPr>
              <a:buFont typeface="Wingdings" pitchFamily="2" charset="2"/>
              <a:buChar char="Ø"/>
            </a:pPr>
            <a:r>
              <a:rPr lang="ru-RU" sz="16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современный дизайн  </a:t>
            </a:r>
          </a:p>
          <a:p>
            <a:pPr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возрастную функциональность</a:t>
            </a:r>
          </a:p>
          <a:p>
            <a:pPr algn="just">
              <a:buFont typeface="Wingdings" pitchFamily="2" charset="2"/>
              <a:buChar char="Ø"/>
            </a:pPr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 комфортность для пребывания детей в группе</a:t>
            </a:r>
            <a:endParaRPr lang="ru-RU" sz="1600" b="1" dirty="0">
              <a:latin typeface="Segoe Script" pitchFamily="34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763688" y="4437112"/>
            <a:ext cx="6552728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  <a:latin typeface="Segoe Script" pitchFamily="34" charset="0"/>
                <a:cs typeface="Times New Roman" pitchFamily="18" charset="0"/>
              </a:rPr>
              <a:t>Организация предметно – развивающей  среды должна осуществляться на основе: </a:t>
            </a:r>
          </a:p>
          <a:p>
            <a:endParaRPr lang="ru-RU" sz="14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1. возрастного состава детей</a:t>
            </a:r>
          </a:p>
          <a:p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2. психологической характеристики группы</a:t>
            </a:r>
          </a:p>
          <a:p>
            <a:r>
              <a:rPr lang="ru-RU" sz="1600" b="1" dirty="0" smtClean="0">
                <a:latin typeface="Segoe Script" pitchFamily="34" charset="0"/>
                <a:cs typeface="Times New Roman" pitchFamily="18" charset="0"/>
              </a:rPr>
              <a:t>3. индивидуальных особенностей детей.</a:t>
            </a:r>
            <a:endParaRPr lang="ru-RU" sz="1600" b="1" dirty="0">
              <a:latin typeface="Segoe Script" pitchFamily="34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D:\Мои сайты\ProPowerPoint\Шаблоны\В работе\Детский\Print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2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Заголовок 1"/>
          <p:cNvSpPr>
            <a:spLocks noGrp="1"/>
          </p:cNvSpPr>
          <p:nvPr>
            <p:ph type="title"/>
          </p:nvPr>
        </p:nvSpPr>
        <p:spPr>
          <a:xfrm>
            <a:off x="1547813" y="404813"/>
            <a:ext cx="7416800" cy="863947"/>
          </a:xfrm>
        </p:spPr>
        <p:txBody>
          <a:bodyPr/>
          <a:lstStyle/>
          <a:p>
            <a:r>
              <a:rPr lang="ru-RU" dirty="0" smtClean="0">
                <a:solidFill>
                  <a:srgbClr val="CC00FF"/>
                </a:solidFill>
                <a:latin typeface="Segoe Print" pitchFamily="2" charset="0"/>
              </a:rPr>
              <a:t>АКТУАЛЬНОСТЬ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1475656" y="980728"/>
            <a:ext cx="7416800" cy="486287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buNone/>
            </a:pPr>
            <a:r>
              <a:rPr lang="ru-RU" sz="1600" b="1" u="sng" dirty="0" smtClean="0">
                <a:latin typeface="Segoe Print" pitchFamily="2" charset="0"/>
                <a:cs typeface="Times New Roman" pitchFamily="18" charset="0"/>
              </a:rPr>
              <a:t>Предметно - развивающая среда</a:t>
            </a:r>
            <a:r>
              <a:rPr lang="ru-RU" sz="1600" b="1" dirty="0" smtClean="0">
                <a:latin typeface="Segoe Print" pitchFamily="2" charset="0"/>
                <a:cs typeface="Times New Roman" pitchFamily="18" charset="0"/>
              </a:rPr>
              <a:t> не должна создавать только внешнюю красоту. Это открытая,  меняющаяся, обогащающаяся новизной система. Она развивающая и развивающаяся, а также обогащающая и обогащающаяся. Предметно-развивающая среда несёт в себе огромные возможности воздействия на ребёнка.  Она воспитывает и развивает его. Но не всякая среда может быть развивающей. Сегодня оборудование и игровой материал часто не соответствует ГОСТу. Отсутствует культура цвета и формы, поэтому создаётся впечатление ярмарочного, бессистемного заполнения групп случайными предметами, не создающими предметно-развивающую среду. Считаю, что эта проблема в ДОУ сегодня актуальна. </a:t>
            </a:r>
            <a:endParaRPr lang="ru-RU" sz="1600" b="1" dirty="0">
              <a:latin typeface="Segoe Print" pitchFamily="2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331640" y="260648"/>
            <a:ext cx="7632848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CC00FF"/>
                </a:solidFill>
                <a:latin typeface="Segoe Print" pitchFamily="2" charset="0"/>
                <a:cs typeface="Times New Roman" pitchFamily="18" charset="0"/>
              </a:rPr>
              <a:t>Приглашаю вас познакомиться, как организована предметно – развивающая среда первой младшей  группы «Солнышко»</a:t>
            </a:r>
            <a:endParaRPr lang="ru-RU" sz="2000" b="1" dirty="0">
              <a:solidFill>
                <a:srgbClr val="CC00FF"/>
              </a:solidFill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31640" y="1268760"/>
            <a:ext cx="7632848" cy="297389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1400" b="1" dirty="0">
                <a:latin typeface="Segoe Print" pitchFamily="2" charset="0"/>
                <a:cs typeface="Times New Roman" pitchFamily="18" charset="0"/>
              </a:rPr>
              <a:t>Наша модель оформления группы создана на следующей идее. Детский сад – второй дом для малышей, в котором им должно быть уютно и комфортно, где ребёнок мог получить полноценное и разностороннее развитие.  В нашей группе, созданы все условия для обеспечения разных направлений развития детей: познавательно-речевого, социально-личностного, художественно - эстетического, физического. В группе созданы условия для взаимодействия детей друг с другом и уединения. В группе всё доступно каждому ребёнку, соответствует возрасту и учитывает индивидуальные особенности и возможности развития каждого ребёнка. 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4149080"/>
            <a:ext cx="3613022" cy="270892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980364" y="4149080"/>
            <a:ext cx="3925759" cy="2520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403648" y="764704"/>
            <a:ext cx="748883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600" b="1" u="sng" dirty="0" smtClean="0">
                <a:latin typeface="Segoe Print" pitchFamily="2" charset="0"/>
                <a:cs typeface="Times New Roman" pitchFamily="18" charset="0"/>
              </a:rPr>
              <a:t>Игровую зону </a:t>
            </a:r>
            <a:r>
              <a:rPr lang="ru-RU" sz="1600" b="1" dirty="0" smtClean="0">
                <a:latin typeface="Segoe Print" pitchFamily="2" charset="0"/>
                <a:cs typeface="Times New Roman" pitchFamily="18" charset="0"/>
              </a:rPr>
              <a:t>оснастили сюжетно – ролевыми играми с функционально-игровыми предметами. Это: « Парикмахерская», «Прачечная», «Магазин», «Кухня»,  «Столовая», «Спальная комната».  Функциональными предметами для игр стали игрушки, закупленные  в  магазине, а также изготовленные руками педагогов и родителей.   Вручную были изготовлены одежда для кукол, овощи, фрукты, сумочки. А также сшили атрибуты одежды для сюжетно-ролевых игр «Магазин», «Парикмахерская», «Кухня».</a:t>
            </a:r>
            <a:endParaRPr lang="ru-RU" sz="1600" b="1" dirty="0">
              <a:latin typeface="Segoe Print" pitchFamily="2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203848" y="404664"/>
            <a:ext cx="345638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rgbClr val="CC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egoe Print" pitchFamily="2" charset="0"/>
                <a:cs typeface="Times New Roman" pitchFamily="18" charset="0"/>
              </a:rPr>
              <a:t>Игровая зона</a:t>
            </a:r>
            <a:endParaRPr lang="ru-RU" b="1" dirty="0">
              <a:solidFill>
                <a:srgbClr val="CC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Segoe Print" pitchFamily="2" charset="0"/>
              <a:cs typeface="Times New Roman" pitchFamily="18" charset="0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331640" y="3068959"/>
            <a:ext cx="4536504" cy="34530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300192" y="3001963"/>
            <a:ext cx="2540000" cy="35953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619672" y="260648"/>
            <a:ext cx="2707501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788024" y="476672"/>
            <a:ext cx="3852249" cy="30243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5076056" y="3573016"/>
            <a:ext cx="3611438" cy="287049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1547664" y="3501008"/>
            <a:ext cx="2927426" cy="29969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Fonarik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367</TotalTime>
  <Words>1590</Words>
  <Application>Microsoft Office PowerPoint</Application>
  <PresentationFormat>Экран (4:3)</PresentationFormat>
  <Paragraphs>86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Fonarik</vt:lpstr>
      <vt:lpstr>Муниципальное бюджетное дошкольное образовательное учреждение МБДОУ «Детский сад №16»</vt:lpstr>
      <vt:lpstr>Слайд 2</vt:lpstr>
      <vt:lpstr>Слайд 3</vt:lpstr>
      <vt:lpstr>Слайд 4</vt:lpstr>
      <vt:lpstr>Слайд 5</vt:lpstr>
      <vt:lpstr>АКТУАЛЬНОСТЬ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  <vt:lpstr>Слайд 28</vt:lpstr>
      <vt:lpstr>Слайд 29</vt:lpstr>
      <vt:lpstr>Слайд 30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Муниципальное бюджетное дошкольное образовательное учреждение МБДОУ «Детский сад №16»</dc:title>
  <dc:subject>Фонарик</dc:subject>
  <dc:creator>пользователь</dc:creator>
  <dc:description>http://propowerpoint.ru - Бесплатные шаблоны для презентаций. Полезные советы и уроки PowerPoint .</dc:description>
  <cp:lastModifiedBy>пользователь</cp:lastModifiedBy>
  <cp:revision>40</cp:revision>
  <dcterms:created xsi:type="dcterms:W3CDTF">2015-04-09T11:11:35Z</dcterms:created>
  <dcterms:modified xsi:type="dcterms:W3CDTF">2015-05-02T17:26:37Z</dcterms:modified>
</cp:coreProperties>
</file>