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04" r:id="rId1"/>
  </p:sldMasterIdLst>
  <p:notesMasterIdLst>
    <p:notesMasterId r:id="rId22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7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5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0748F-0943-417C-91A7-753D9F44CF37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87F99-ADF4-443F-A967-F65F4B8ED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00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7F99-ADF4-443F-A967-F65F4B8EDCE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0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7F99-ADF4-443F-A967-F65F4B8EDCE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9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7F99-ADF4-443F-A967-F65F4B8EDCE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308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7F99-ADF4-443F-A967-F65F4B8EDCE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8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1BC3-D0D8-467A-965A-6101AC0C439A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1F1C-6FAB-43C7-B2EC-AD22C08E2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1BC3-D0D8-467A-965A-6101AC0C439A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1F1C-6FAB-43C7-B2EC-AD22C08E2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1BC3-D0D8-467A-965A-6101AC0C439A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1F1C-6FAB-43C7-B2EC-AD22C08E2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1BC3-D0D8-467A-965A-6101AC0C439A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1F1C-6FAB-43C7-B2EC-AD22C08E2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1BC3-D0D8-467A-965A-6101AC0C439A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1F1C-6FAB-43C7-B2EC-AD22C08E2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1BC3-D0D8-467A-965A-6101AC0C439A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1F1C-6FAB-43C7-B2EC-AD22C08E2E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1BC3-D0D8-467A-965A-6101AC0C439A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1F1C-6FAB-43C7-B2EC-AD22C08E2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1BC3-D0D8-467A-965A-6101AC0C439A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1F1C-6FAB-43C7-B2EC-AD22C08E2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1BC3-D0D8-467A-965A-6101AC0C439A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1F1C-6FAB-43C7-B2EC-AD22C08E2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1BC3-D0D8-467A-965A-6101AC0C439A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A11F1C-6FAB-43C7-B2EC-AD22C08E2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1BC3-D0D8-467A-965A-6101AC0C439A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1F1C-6FAB-43C7-B2EC-AD22C08E2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9DF1BC3-D0D8-467A-965A-6101AC0C439A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CA11F1C-6FAB-43C7-B2EC-AD22C08E2E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589228" y="998292"/>
            <a:ext cx="6061797" cy="1978816"/>
          </a:xfrm>
        </p:spPr>
        <p:txBody>
          <a:bodyPr/>
          <a:lstStyle/>
          <a:p>
            <a:r>
              <a:rPr lang="ru-RU" sz="4400" dirty="0" smtClean="0"/>
              <a:t>уравнени</a:t>
            </a:r>
            <a:r>
              <a:rPr lang="ru-RU" sz="4400" dirty="0"/>
              <a:t>я</a:t>
            </a:r>
            <a:r>
              <a:rPr lang="ru-RU" sz="4400" dirty="0" smtClean="0"/>
              <a:t> </a:t>
            </a:r>
            <a:r>
              <a:rPr lang="ru-RU" sz="4400" dirty="0"/>
              <a:t>и </a:t>
            </a:r>
            <a:r>
              <a:rPr lang="ru-RU" sz="4400" dirty="0" smtClean="0"/>
              <a:t>неравенства </a:t>
            </a:r>
            <a:br>
              <a:rPr lang="ru-RU" sz="4400" dirty="0" smtClean="0"/>
            </a:br>
            <a:r>
              <a:rPr lang="ru-RU" sz="4400" dirty="0" smtClean="0"/>
              <a:t>с </a:t>
            </a:r>
            <a:r>
              <a:rPr lang="ru-RU" sz="4400" dirty="0"/>
              <a:t>модулем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3891" y="4653136"/>
            <a:ext cx="8532440" cy="17851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/>
              <a:t>Урок алгебры в 9 классе (занятие элективного курса) по </a:t>
            </a:r>
            <a:r>
              <a:rPr lang="ru-RU" sz="2200" b="1" dirty="0" smtClean="0"/>
              <a:t>теме </a:t>
            </a:r>
            <a:r>
              <a:rPr lang="ru-RU" sz="2200" b="1" dirty="0"/>
              <a:t>«Решение уравнений и неравенств, содержащих модули».     Учитель математики МБОУ СОШ №6  г.</a:t>
            </a:r>
            <a:r>
              <a:rPr lang="en-US" sz="2200" b="1" dirty="0"/>
              <a:t> </a:t>
            </a:r>
            <a:r>
              <a:rPr lang="ru-RU" sz="2200" b="1" dirty="0"/>
              <a:t>Железнодорожного Московской области 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  </a:t>
            </a:r>
            <a:r>
              <a:rPr lang="ru-RU" sz="2200" b="1" dirty="0"/>
              <a:t>Лодина Виолетта Сергеевна.</a:t>
            </a:r>
          </a:p>
        </p:txBody>
      </p:sp>
    </p:spTree>
    <p:extLst>
      <p:ext uri="{BB962C8B-B14F-4D97-AF65-F5344CB8AC3E}">
        <p14:creationId xmlns:p14="http://schemas.microsoft.com/office/powerpoint/2010/main" val="10546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373216"/>
            <a:ext cx="7632848" cy="108012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/>
              <a:t>Решение уравнений и неравенств с модулем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47608199"/>
                  </p:ext>
                </p:extLst>
              </p:nvPr>
            </p:nvGraphicFramePr>
            <p:xfrm>
              <a:off x="251520" y="332656"/>
              <a:ext cx="8496944" cy="4614863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816424"/>
                    <a:gridCol w="4680520"/>
                  </a:tblGrid>
                  <a:tr h="498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/>
                            <a:t>Уравнения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Неравенства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1066016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q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8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  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, 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𝒄𝒐𝒏𝒔𝒕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    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𝒇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=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  <m:e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𝒇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=−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ru-RU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ru-RU" b="1" dirty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Wingdings" panose="05000000000000000000" pitchFamily="2" charset="2"/>
                            <a:buChar char="q"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8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ru-RU" sz="1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ru-RU" sz="1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ru-RU" sz="1800" b="1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ru-RU" sz="1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box>
                                <m:boxPr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boxPr>
                                <m:e>
                                  <m: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≤ </m:t>
                                  </m:r>
                                  <m: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≤</m:t>
                                  </m:r>
                                  <m: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</m:e>
                              </m:box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  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𝒇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≤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  <m:e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𝒇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≥−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</m:eqArr>
                                  <m: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  </m:t>
                                  </m:r>
                                </m:e>
                              </m:d>
                            </m:oMath>
                          </a14:m>
                          <a:endParaRPr lang="en-US" b="1" dirty="0" smtClean="0"/>
                        </a:p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q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8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ru-RU" sz="1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ru-RU" sz="1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  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𝒇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≥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  <m:e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𝒇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≤−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 ,</m:t>
                                      </m:r>
                                    </m:e>
                                  </m:eqArr>
                                  <m: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  </m:t>
                                  </m:r>
                                </m:e>
                              </m:d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ru-RU" sz="1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lang="ru-RU" sz="1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𝐚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𝐜𝐨𝐧𝐬𝐭</m:t>
                              </m:r>
                            </m:oMath>
                          </a14:m>
                          <a:endParaRPr lang="ru-RU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dirty="0"/>
                        </a:p>
                      </a:txBody>
                      <a:tcPr/>
                    </a:tc>
                  </a:tr>
                  <a:tr h="1158959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q"/>
                            <a:tabLst/>
                            <a:defRPr/>
                          </a:pPr>
                          <a:r>
                            <a:rPr lang="ru-RU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d>
                              <m:box>
                                <m:boxPr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boxPr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,     </m:t>
                                  </m:r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ru-RU" sz="1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eqArr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"/>
                                              <m:ctrlPr>
                                                <a:rPr lang="ru-RU" sz="18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eqArr>
                                                <m:eqArrPr>
                                                  <m:ctrlPr>
                                                    <a:rPr lang="ru-RU" sz="1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eqArrPr>
                                                <m:e>
                                                  <m:r>
                                                    <a:rPr lang="ru-RU" sz="1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𝒇</m:t>
                                                  </m:r>
                                                  <m:r>
                                                    <a:rPr lang="en-US" sz="1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=</m:t>
                                                  </m:r>
                                                  <m:r>
                                                    <a:rPr lang="ru-RU" sz="1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𝒈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ru-RU" sz="1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𝒇</m:t>
                                                  </m:r>
                                                  <m:r>
                                                    <a:rPr lang="en-US" sz="1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=−</m:t>
                                                  </m:r>
                                                  <m:r>
                                                    <a:rPr lang="ru-RU" sz="1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𝒈</m:t>
                                                  </m:r>
                                                </m:e>
                                              </m:eqArr>
                                            </m:e>
                                          </m:d>
                                        </m:e>
                                        <m:e>
                                          <m:r>
                                            <a:rPr lang="ru-RU" sz="1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𝒈</m:t>
                                          </m:r>
                                          <m:r>
                                            <a:rPr lang="en-US" sz="1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≥</m:t>
                                          </m:r>
                                          <m:r>
                                            <a:rPr lang="en-US" sz="1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𝟎</m:t>
                                          </m:r>
                                        </m:e>
                                      </m:eqArr>
                                    </m:e>
                                  </m:d>
                                </m:e>
                              </m:box>
                            </m:oMath>
                          </a14:m>
                          <a:endParaRPr lang="ru-RU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Wingdings" panose="05000000000000000000" pitchFamily="2" charset="2"/>
                            <a:buChar char="q"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8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ru-RU" sz="1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,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−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𝒈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≤ 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𝒇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𝒈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 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𝒇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≤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𝒈</m:t>
                                      </m:r>
                                    </m:e>
                                    <m:e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𝒇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≥−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𝒈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ru-RU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285750" indent="-285750">
                            <a:buFont typeface="Wingdings" panose="05000000000000000000" pitchFamily="2" charset="2"/>
                            <a:buChar char="q"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ru-RU" sz="1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ru-RU" sz="1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        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𝒇</m:t>
                                      </m:r>
                                      <m:r>
                                        <a:rPr lang="ru-RU" sz="1800" b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≥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𝒈</m:t>
                                      </m:r>
                                    </m:e>
                                    <m:e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𝒇</m:t>
                                      </m:r>
                                      <m:r>
                                        <a:rPr lang="ru-RU" sz="1800" b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≤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𝒈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ru-RU" b="1" dirty="0"/>
                        </a:p>
                        <a:p>
                          <a:endParaRPr lang="ru-RU" dirty="0"/>
                        </a:p>
                      </a:txBody>
                      <a:tcPr/>
                    </a:tc>
                  </a:tr>
                  <a:tr h="675838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q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8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ru-RU" sz="1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  <m:d>
                                    <m:d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ru-RU" sz="1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  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𝒇</m:t>
                                      </m:r>
                                      <m:r>
                                        <a:rPr lang="ru-RU" sz="1800" b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=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𝒈</m:t>
                                      </m:r>
                                    </m:e>
                                    <m:e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𝒇</m:t>
                                      </m:r>
                                      <m:r>
                                        <a:rPr lang="ru-RU" sz="1800" b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=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𝒈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ru-RU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q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8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  <m:d>
                                    <m:d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</m:oMath>
                          </a14:m>
                          <a:r>
                            <a:rPr lang="ru-RU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𝒇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𝒈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)(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𝒇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𝒈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)≥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oMath>
                          </a14:m>
                          <a:endParaRPr lang="ru-RU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dirty="0"/>
                        </a:p>
                      </a:txBody>
                      <a:tcPr/>
                    </a:tc>
                  </a:tr>
                  <a:tr h="332413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Wingdings" panose="05000000000000000000" pitchFamily="2" charset="2"/>
                            <a:buChar char="q"/>
                          </a:pPr>
                          <a:r>
                            <a:rPr lang="ru-RU" b="1" dirty="0" smtClean="0"/>
                            <a:t>Совокупность </a:t>
                          </a:r>
                          <a:r>
                            <a:rPr lang="ru-RU" b="1" baseline="0" dirty="0" smtClean="0"/>
                            <a:t> систем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q"/>
                            <a:tabLst/>
                            <a:defRPr/>
                          </a:pPr>
                          <a:r>
                            <a:rPr lang="ru-RU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Замена переменной</a:t>
                          </a:r>
                          <a:r>
                            <a:rPr lang="ru-RU" sz="1800" b="1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8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47608199"/>
                  </p:ext>
                </p:extLst>
              </p:nvPr>
            </p:nvGraphicFramePr>
            <p:xfrm>
              <a:off x="251520" y="332656"/>
              <a:ext cx="8496944" cy="4614863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816424"/>
                    <a:gridCol w="4680520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/>
                            <a:t>Уравнения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Неравенства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141922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0773" r="-122843" b="-195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510" t="-40773" r="-130" b="-195279"/>
                          </a:stretch>
                        </a:blipFill>
                      </a:tcPr>
                    </a:tc>
                  </a:tr>
                  <a:tr h="141922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40773" r="-122843" b="-95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510" t="-140773" r="-130" b="-95279"/>
                          </a:stretch>
                        </a:blipFill>
                      </a:tcPr>
                    </a:tc>
                  </a:tr>
                  <a:tr h="89249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84247" r="-122843" b="-520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510" t="-384247" r="-130" b="-52055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Wingdings" panose="05000000000000000000" pitchFamily="2" charset="2"/>
                            <a:buChar char="q"/>
                          </a:pPr>
                          <a:r>
                            <a:rPr lang="ru-RU" b="1" dirty="0" smtClean="0"/>
                            <a:t>Совокупность </a:t>
                          </a:r>
                          <a:r>
                            <a:rPr lang="ru-RU" b="1" baseline="0" dirty="0" smtClean="0"/>
                            <a:t> систем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q"/>
                            <a:tabLst/>
                            <a:defRPr/>
                          </a:pPr>
                          <a:r>
                            <a:rPr lang="ru-RU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Замена переменной</a:t>
                          </a:r>
                          <a:r>
                            <a:rPr lang="ru-RU" sz="1800" b="1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8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1589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23528" y="5301208"/>
                <a:ext cx="8424936" cy="1224136"/>
              </a:xfr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algn="ctr"/>
                <a:r>
                  <a:rPr lang="ru-RU" sz="2400" b="1" dirty="0"/>
                  <a:t>1</a:t>
                </a:r>
                <a:r>
                  <a:rPr lang="en-US" sz="2400" b="1" dirty="0"/>
                  <a:t>-2</a:t>
                </a:r>
                <a:r>
                  <a:rPr lang="ru-RU" sz="2400" b="1" dirty="0"/>
                  <a:t> </a:t>
                </a:r>
                <a:r>
                  <a:rPr lang="ru-RU" sz="2400" b="1" dirty="0" smtClean="0"/>
                  <a:t>раздел </a:t>
                </a:r>
                <a:r>
                  <a:rPr lang="ru-RU" sz="2400" b="1" dirty="0" smtClean="0">
                    <a:solidFill>
                      <a:srgbClr val="C00000"/>
                    </a:solidFill>
                  </a:rPr>
                  <a:t>Простейшие уравнения 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с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модулем</a:t>
                </a:r>
                <a:br>
                  <a:rPr lang="ru-RU" sz="2400" b="1" dirty="0">
                    <a:solidFill>
                      <a:srgbClr val="C00000"/>
                    </a:solidFill>
                  </a:rPr>
                </a:br>
                <a:r>
                  <a:rPr lang="ru-RU" sz="2400" b="1" dirty="0" smtClean="0">
                    <a:solidFill>
                      <a:schemeClr val="tx1"/>
                    </a:solidFill>
                  </a:rPr>
                  <a:t>самостоятельно  Пример </a:t>
                </a:r>
                <a:r>
                  <a:rPr lang="ru-RU" sz="2400" b="1" dirty="0">
                    <a:solidFill>
                      <a:schemeClr val="tx1"/>
                    </a:solidFill>
                  </a:rPr>
                  <a:t>№</a:t>
                </a:r>
                <a:r>
                  <a:rPr lang="ru-RU" sz="2400" b="1" dirty="0" smtClean="0">
                    <a:solidFill>
                      <a:schemeClr val="tx1"/>
                    </a:solidFill>
                  </a:rPr>
                  <a:t>2</a:t>
                </a:r>
                <a:br>
                  <a:rPr lang="ru-RU" sz="2400" b="1" dirty="0" smtClean="0">
                    <a:solidFill>
                      <a:schemeClr val="tx1"/>
                    </a:solidFill>
                  </a:rPr>
                </a:br>
                <a:r>
                  <a:rPr lang="ru-RU" sz="2400" b="1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ru-RU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ru-RU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ru-RU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ru-RU" sz="2400" b="1" dirty="0" smtClean="0">
                    <a:solidFill>
                      <a:schemeClr val="tx1"/>
                    </a:solidFill>
                  </a:rPr>
                  <a:t>          </a:t>
                </a:r>
                <a:r>
                  <a:rPr lang="ru-RU" sz="2000" b="1" dirty="0" smtClean="0"/>
                  <a:t>Ответ</a:t>
                </a:r>
                <a:r>
                  <a:rPr lang="ru-RU" sz="2400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/>
                          </a:rPr>
                          <m:t>𝟏</m:t>
                        </m:r>
                        <m:r>
                          <a:rPr lang="ru-RU" sz="2400" b="1" i="1">
                            <a:latin typeface="Cambria Math"/>
                          </a:rPr>
                          <m:t>; </m:t>
                        </m:r>
                        <m:d>
                          <m:dPr>
                            <m:begChr m:val=""/>
                            <m:endChr m:val="}"/>
                            <m:ctrlPr>
                              <a:rPr lang="ru-RU" sz="2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</m:d>
                  </m:oMath>
                </a14:m>
                <a:r>
                  <a:rPr lang="ru-RU" dirty="0"/>
                  <a:t/>
                </a:r>
                <a:br>
                  <a:rPr lang="ru-RU" dirty="0"/>
                </a:b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28" y="5301208"/>
                <a:ext cx="8424936" cy="122413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39552" y="116632"/>
                <a:ext cx="3312368" cy="1152128"/>
              </a:xfr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t"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dirty="0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sz="2400" b="1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dirty="0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sz="2400" b="1" i="1" dirty="0">
                        <a:latin typeface="Cambria Math"/>
                      </a:rPr>
                      <m:t>=</m:t>
                    </m:r>
                    <m:r>
                      <a:rPr lang="ru-RU" sz="2400" b="1" i="1" dirty="0">
                        <a:latin typeface="Cambria Math"/>
                      </a:rPr>
                      <m:t>𝒂</m:t>
                    </m:r>
                    <m:r>
                      <a:rPr lang="ru-RU" sz="2400" b="1" i="1" dirty="0">
                        <a:latin typeface="Cambria Math"/>
                      </a:rPr>
                      <m:t>,  </m:t>
                    </m:r>
                    <m:r>
                      <a:rPr lang="ru-RU" sz="2400" b="1" i="1" dirty="0">
                        <a:latin typeface="Cambria Math"/>
                      </a:rPr>
                      <m:t>𝒂</m:t>
                    </m:r>
                    <m:r>
                      <a:rPr lang="ru-RU" sz="2400" b="1" i="1" dirty="0">
                        <a:latin typeface="Cambria Math"/>
                      </a:rPr>
                      <m:t>≥</m:t>
                    </m:r>
                    <m:r>
                      <a:rPr lang="ru-RU" sz="2400" b="1" i="1" dirty="0">
                        <a:latin typeface="Cambria Math"/>
                      </a:rPr>
                      <m:t>𝟎</m:t>
                    </m:r>
                    <m:r>
                      <a:rPr lang="ru-RU" sz="2400" b="1" i="1" dirty="0" smtClean="0">
                        <a:latin typeface="Cambria Math"/>
                      </a:rPr>
                      <m:t>,</m:t>
                    </m:r>
                    <m:r>
                      <a:rPr lang="ru-RU" sz="2400" b="1" i="1" dirty="0">
                        <a:latin typeface="Cambria Math"/>
                      </a:rPr>
                      <m:t>    </m:t>
                    </m:r>
                    <m:d>
                      <m:dPr>
                        <m:begChr m:val="["/>
                        <m:endChr m:val=""/>
                        <m:ctrlPr>
                          <a:rPr lang="ru-RU" sz="2400" b="1" i="1" dirty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b="1" i="1" dirty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400" b="1" i="1" dirty="0">
                                <a:latin typeface="Cambria Math"/>
                              </a:rPr>
                              <m:t>𝒇</m:t>
                            </m:r>
                            <m:r>
                              <a:rPr lang="ru-RU" sz="2400" b="1" i="1" dirty="0">
                                <a:latin typeface="Cambria Math"/>
                              </a:rPr>
                              <m:t>=</m:t>
                            </m:r>
                            <m:r>
                              <a:rPr lang="ru-RU" sz="2400" b="1" i="1" dirty="0">
                                <a:latin typeface="Cambria Math"/>
                              </a:rPr>
                              <m:t>𝒂</m:t>
                            </m:r>
                          </m:e>
                          <m:e>
                            <m:r>
                              <a:rPr lang="ru-RU" sz="2400" b="1" i="1" dirty="0">
                                <a:latin typeface="Cambria Math"/>
                              </a:rPr>
                              <m:t>𝒇</m:t>
                            </m:r>
                            <m:r>
                              <a:rPr lang="ru-RU" sz="2400" b="1" i="1" dirty="0">
                                <a:latin typeface="Cambria Math"/>
                              </a:rPr>
                              <m:t>=−</m:t>
                            </m:r>
                            <m:r>
                              <a:rPr lang="ru-RU" sz="2400" b="1" i="1" dirty="0">
                                <a:latin typeface="Cambria Math"/>
                              </a:rPr>
                              <m:t>𝒂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b="1" dirty="0"/>
                  <a:t> </a:t>
                </a:r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9552" y="116632"/>
                <a:ext cx="3312368" cy="115212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79512" y="1484784"/>
                <a:ext cx="4104456" cy="3326024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r>
                  <a:rPr lang="ru-RU" dirty="0"/>
                  <a:t>Пример №</a:t>
                </a:r>
                <a:r>
                  <a:rPr lang="ru-RU" dirty="0" smtClean="0"/>
                  <a:t>1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−5</m:t>
                        </m:r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=6</m:t>
                    </m:r>
                  </m:oMath>
                </a14:m>
                <a:r>
                  <a:rPr lang="ru-RU" dirty="0"/>
                  <a:t>                 </a:t>
                </a:r>
                <a:endParaRPr lang="en-US" dirty="0" smtClean="0"/>
              </a:p>
              <a:p>
                <a:r>
                  <a:rPr lang="ru-RU" dirty="0" smtClean="0"/>
                  <a:t>Решение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−5</m:t>
                            </m:r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i="1">
                                <a:latin typeface="Cambria Math"/>
                              </a:rPr>
                              <m:t>=6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−5</m:t>
                            </m:r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i="1">
                                <a:latin typeface="Cambria Math"/>
                              </a:rPr>
                              <m:t>=−6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 smtClean="0"/>
                  <a:t>      </a:t>
                </a:r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−5</m:t>
                            </m:r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i="1">
                                <a:latin typeface="Cambria Math"/>
                              </a:rPr>
                              <m:t>−6=0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−5</m:t>
                            </m:r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i="1">
                                <a:latin typeface="Cambria Math"/>
                              </a:rPr>
                              <m:t>+6=0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 smtClean="0"/>
                  <a:t>    </a:t>
                </a:r>
                <a:endParaRPr lang="en-US" dirty="0" smtClean="0"/>
              </a:p>
              <a:p>
                <a:pPr algn="ctr"/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=6,</m:t>
                            </m:r>
                            <m:r>
                              <a:rPr lang="ru-RU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=−1</m:t>
                            </m:r>
                          </m:e>
                          <m:e>
                            <m:r>
                              <a:rPr lang="ru-RU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=2,</m:t>
                            </m:r>
                            <m:r>
                              <a:rPr lang="ru-RU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/>
                  <a:t> </a:t>
                </a:r>
                <a:endParaRPr lang="en-US" dirty="0" smtClean="0"/>
              </a:p>
              <a:p>
                <a:pPr algn="ctr"/>
                <a:r>
                  <a:rPr lang="ru-RU" dirty="0" smtClean="0"/>
                  <a:t>   </a:t>
                </a:r>
                <a:r>
                  <a:rPr lang="ru-RU" dirty="0"/>
                  <a:t>Ответ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−1;  2; 3;</m:t>
                        </m:r>
                        <m:d>
                          <m:dPr>
                            <m:begChr m:val=""/>
                            <m:endChr m:val="}"/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6</m:t>
                            </m:r>
                          </m:e>
                        </m:d>
                      </m:e>
                    </m:d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79512" y="1484784"/>
                <a:ext cx="4104456" cy="3326024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4572000" y="116632"/>
                <a:ext cx="4320480" cy="1152128"/>
              </a:xfr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b="1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ru-RU" sz="2400" b="1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dirty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2400" b="1" dirty="0">
                          <a:latin typeface="Cambria Math"/>
                        </a:rPr>
                        <m:t>=</m:t>
                      </m:r>
                      <m:r>
                        <a:rPr lang="ru-RU" sz="2400" b="1" i="1" dirty="0"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ru-RU" sz="2400" b="1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1" i="1" dirty="0">
                              <a:latin typeface="Cambria Math"/>
                            </a:rPr>
                            <m:t>𝒙</m:t>
                          </m:r>
                        </m:e>
                      </m:d>
                      <m:box>
                        <m:boxPr>
                          <m:ctrlPr>
                            <a:rPr lang="ru-RU" sz="2400" b="1" i="1" dirty="0" smtClean="0"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ru-RU" sz="2400" b="1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1" i="1" dirty="0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ru-RU" sz="2400" b="1" i="1" dirty="0"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ru-RU" sz="2400" b="1" i="1" dirty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begChr m:val="["/>
                                      <m:endChr m:val=""/>
                                      <m:ctrlPr>
                                        <a:rPr lang="ru-RU" sz="2400" b="1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ru-RU" sz="2400" b="1" i="1" dirty="0">
                                              <a:latin typeface="Cambria Math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ru-RU" sz="2400" b="1" i="1" dirty="0">
                                              <a:latin typeface="Cambria Math"/>
                                            </a:rPr>
                                            <m:t>𝒇</m:t>
                                          </m:r>
                                          <m:r>
                                            <a:rPr lang="en-US" sz="2400" b="1" i="1" dirty="0">
                                              <a:latin typeface="Cambria Math"/>
                                            </a:rPr>
                                            <m:t>=</m:t>
                                          </m:r>
                                          <m:r>
                                            <a:rPr lang="ru-RU" sz="2400" b="1" i="1" dirty="0">
                                              <a:latin typeface="Cambria Math"/>
                                            </a:rPr>
                                            <m:t>𝒈</m:t>
                                          </m:r>
                                        </m:e>
                                        <m:e>
                                          <m:r>
                                            <a:rPr lang="ru-RU" sz="2400" b="1" i="1" dirty="0">
                                              <a:latin typeface="Cambria Math"/>
                                            </a:rPr>
                                            <m:t>𝒇</m:t>
                                          </m:r>
                                          <m:r>
                                            <a:rPr lang="en-US" sz="2400" b="1" i="1" dirty="0">
                                              <a:latin typeface="Cambria Math"/>
                                            </a:rPr>
                                            <m:t>=−</m:t>
                                          </m:r>
                                          <m:r>
                                            <a:rPr lang="ru-RU" sz="2400" b="1" i="1" dirty="0">
                                              <a:latin typeface="Cambria Math"/>
                                            </a:rPr>
                                            <m:t>𝒈</m:t>
                                          </m:r>
                                        </m:e>
                                      </m:eqArr>
                                    </m:e>
                                  </m:d>
                                </m:e>
                                <m:e>
                                  <m:r>
                                    <a:rPr lang="ru-RU" sz="2400" b="1" i="1" dirty="0">
                                      <a:latin typeface="Cambria Math"/>
                                    </a:rPr>
                                    <m:t>𝒈</m:t>
                                  </m:r>
                                  <m:r>
                                    <a:rPr lang="en-US" sz="2400" b="1" i="1" dirty="0">
                                      <a:latin typeface="Cambria Math"/>
                                    </a:rPr>
                                    <m:t>≥</m:t>
                                  </m:r>
                                  <m:r>
                                    <a:rPr lang="en-US" sz="2400" b="1" i="1" dirty="0"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</m:eqArr>
                            </m:e>
                          </m:d>
                        </m:e>
                      </m:box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4572000" y="116632"/>
                <a:ext cx="4320480" cy="1152128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499992" y="1484784"/>
                <a:ext cx="4392488" cy="3312368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r>
                  <a:rPr lang="ru-RU" sz="2000" dirty="0" smtClean="0"/>
                  <a:t>Пример </a:t>
                </a:r>
                <a:r>
                  <a:rPr lang="ru-RU" sz="2000" dirty="0"/>
                  <a:t>№</a:t>
                </a:r>
                <a:r>
                  <a:rPr lang="ru-RU" sz="2000" dirty="0" smtClean="0"/>
                  <a:t>1</a:t>
                </a:r>
                <a:r>
                  <a:rPr lang="en-US" sz="2000" dirty="0" smtClean="0"/>
                  <a:t> 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000" b="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b="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b="0" i="1">
                            <a:latin typeface="Cambria Math"/>
                          </a:rPr>
                          <m:t>+</m:t>
                        </m:r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  <m:r>
                          <a:rPr lang="ru-RU" sz="2000" b="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000" b="0" dirty="0"/>
                  <a:t>=</a:t>
                </a:r>
                <a:r>
                  <a:rPr lang="en-US" sz="2000" b="0" dirty="0" smtClean="0"/>
                  <a:t>2x-1 </a:t>
                </a:r>
              </a:p>
              <a:p>
                <a:r>
                  <a:rPr lang="ru-RU" sz="2000" dirty="0" smtClean="0"/>
                  <a:t>Решение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−1=2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−1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−1=−2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+1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     </a:t>
                </a:r>
                <a:endParaRPr lang="en-US" sz="2000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+3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−2=0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     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𝒙</m:t>
                    </m:r>
                    <m:r>
                      <a:rPr lang="en-US" sz="2000" b="1" i="1">
                        <a:latin typeface="Cambria Math"/>
                      </a:rPr>
                      <m:t>≥</m:t>
                    </m:r>
                    <m:r>
                      <a:rPr lang="en-US" sz="2000" b="1" i="1">
                        <a:latin typeface="Cambria Math"/>
                      </a:rPr>
                      <m:t>𝟎</m:t>
                    </m:r>
                    <m:r>
                      <a:rPr lang="en-US" sz="2000" b="1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𝟓</m:t>
                    </m:r>
                  </m:oMath>
                </a14:m>
                <a:endParaRPr lang="ru-RU" sz="2000" dirty="0"/>
              </a:p>
              <a:p>
                <a:pPr algn="r"/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/>
                              </a:rPr>
                              <m:t>=0,</m:t>
                            </m:r>
                            <m:r>
                              <a:rPr lang="ru-RU" sz="200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/>
                              </a:rPr>
                              <m:t>=1</m:t>
                            </m:r>
                          </m:e>
                          <m:e>
                            <m:r>
                              <a:rPr lang="ru-RU" sz="200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000" i="1">
                                    <a:latin typeface="Cambria Math"/>
                                  </a:rPr>
                                  <m:t>−3+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17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ru-RU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ru-RU" sz="200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000" i="1">
                                    <a:latin typeface="Cambria Math"/>
                                  </a:rPr>
                                  <m:t>−3−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17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 </a:t>
                </a:r>
              </a:p>
              <a:p>
                <a:r>
                  <a:rPr lang="ru-RU" sz="2000" dirty="0" smtClean="0"/>
                  <a:t>Ответ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1;</m:t>
                        </m:r>
                        <m:d>
                          <m:dPr>
                            <m:begChr m:val=""/>
                            <m:endChr m:val="}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000" i="1">
                                    <a:latin typeface="Cambria Math"/>
                                  </a:rPr>
                                  <m:t>−3+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17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ru-RU" sz="2000" dirty="0"/>
              </a:p>
              <a:p>
                <a:endParaRPr lang="ru-RU" sz="2000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499992" y="1484784"/>
                <a:ext cx="4392488" cy="3312368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90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 txBox="1">
                <a:spLocks/>
              </p:cNvSpPr>
              <p:nvPr/>
            </p:nvSpPr>
            <p:spPr>
              <a:xfrm>
                <a:off x="755576" y="5301208"/>
                <a:ext cx="8113173" cy="129614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t"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2800" kern="1200" cap="all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2400" b="1" dirty="0" smtClean="0"/>
                  <a:t>1</a:t>
                </a:r>
                <a:r>
                  <a:rPr lang="en-US" sz="2400" b="1" dirty="0" smtClean="0"/>
                  <a:t>-2</a:t>
                </a:r>
                <a:r>
                  <a:rPr lang="ru-RU" sz="2400" b="1" dirty="0" smtClean="0"/>
                  <a:t> раздел </a:t>
                </a:r>
                <a:r>
                  <a:rPr lang="ru-RU" sz="2400" b="1" dirty="0" smtClean="0">
                    <a:solidFill>
                      <a:srgbClr val="C00000"/>
                    </a:solidFill>
                  </a:rPr>
                  <a:t>Простейшие неравенства с модулем</a:t>
                </a:r>
                <a:r>
                  <a:rPr lang="ru-RU" sz="2400" b="1" dirty="0" smtClean="0"/>
                  <a:t>         </a:t>
                </a:r>
                <a:r>
                  <a:rPr lang="ru-RU" sz="2400" b="1" dirty="0" smtClean="0">
                    <a:solidFill>
                      <a:schemeClr val="tx1"/>
                    </a:solidFill>
                  </a:rPr>
                  <a:t>самостоятельно  </a:t>
                </a:r>
                <a:r>
                  <a:rPr lang="ru-RU" sz="2400" b="1" dirty="0">
                    <a:solidFill>
                      <a:schemeClr val="tx1"/>
                    </a:solidFill>
                  </a:rPr>
                  <a:t>Пример №</a:t>
                </a:r>
                <a:r>
                  <a:rPr lang="ru-RU" sz="2400" b="1" dirty="0" smtClean="0">
                    <a:solidFill>
                      <a:schemeClr val="tx1"/>
                    </a:solidFill>
                  </a:rPr>
                  <a:t>2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/>
                          </a:rPr>
                          <m:t>𝟓</m:t>
                        </m:r>
                        <m:r>
                          <a:rPr lang="ru-RU" sz="2400" b="1" i="1">
                            <a:latin typeface="Cambria Math"/>
                          </a:rPr>
                          <m:t>𝒙</m:t>
                        </m:r>
                        <m:r>
                          <a:rPr lang="ru-RU" sz="2400" b="1" i="1">
                            <a:latin typeface="Cambria Math"/>
                          </a:rPr>
                          <m:t>−</m:t>
                        </m:r>
                        <m:r>
                          <a:rPr lang="ru-RU" sz="24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ru-RU" sz="2400" b="1" i="1">
                        <a:latin typeface="Cambria Math"/>
                      </a:rPr>
                      <m:t>≤</m:t>
                    </m:r>
                    <m:r>
                      <a:rPr lang="ru-RU" sz="2400" b="1" i="1">
                        <a:latin typeface="Cambria Math"/>
                      </a:rPr>
                      <m:t>𝟒</m:t>
                    </m:r>
                    <m:r>
                      <a:rPr lang="ru-RU" sz="2400" b="1" i="1" smtClean="0">
                        <a:latin typeface="Cambria Math"/>
                      </a:rPr>
                      <m:t>          </m:t>
                    </m:r>
                  </m:oMath>
                </a14:m>
                <a:r>
                  <a:rPr lang="ru-RU" sz="2000" b="1" dirty="0"/>
                  <a:t>Ответ</a:t>
                </a:r>
                <a:r>
                  <a:rPr lang="ru-RU" sz="2400" b="1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/>
                          </a:rPr>
                          <m:t>−</m:t>
                        </m:r>
                        <m:r>
                          <a:rPr lang="ru-RU" sz="2400" b="1" i="1">
                            <a:latin typeface="Cambria Math"/>
                          </a:rPr>
                          <m:t>𝟎</m:t>
                        </m:r>
                        <m:r>
                          <a:rPr lang="ru-RU" sz="2400" b="1" i="1">
                            <a:latin typeface="Cambria Math"/>
                          </a:rPr>
                          <m:t>,</m:t>
                        </m:r>
                        <m:r>
                          <a:rPr lang="ru-RU" sz="2400" b="1" i="1">
                            <a:latin typeface="Cambria Math"/>
                          </a:rPr>
                          <m:t>𝟐</m:t>
                        </m:r>
                        <m:r>
                          <a:rPr lang="ru-RU" sz="2400" b="1" i="1">
                            <a:latin typeface="Cambria Math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ru-RU" sz="2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,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𝟒</m:t>
                            </m:r>
                          </m:e>
                        </m:d>
                      </m:e>
                    </m:d>
                  </m:oMath>
                </a14:m>
                <a:r>
                  <a:rPr lang="ru-RU" sz="2400" b="1" dirty="0"/>
                  <a:t>    </a:t>
                </a:r>
              </a:p>
              <a:p>
                <a:endParaRPr lang="ru-RU" sz="2400" b="1" i="1" dirty="0"/>
              </a:p>
              <a:p>
                <a:pPr algn="r"/>
                <a:endParaRPr lang="ru-RU" sz="2400" dirty="0"/>
              </a:p>
            </p:txBody>
          </p:sp>
        </mc:Choice>
        <mc:Fallback xmlns="">
          <p:sp>
            <p:nvSpPr>
              <p:cNvPr id="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301208"/>
                <a:ext cx="8113173" cy="12961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 txBox="1">
                <a:spLocks/>
              </p:cNvSpPr>
              <p:nvPr/>
            </p:nvSpPr>
            <p:spPr>
              <a:xfrm>
                <a:off x="179512" y="277361"/>
                <a:ext cx="3960440" cy="115212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ru-RU" sz="2200" b="1">
                          <a:latin typeface="Cambria Math"/>
                        </a:rPr>
                        <m:t>≤</m:t>
                      </m:r>
                      <m:r>
                        <a:rPr lang="ru-RU" sz="2200" b="1" i="1">
                          <a:latin typeface="Cambria Math"/>
                        </a:rPr>
                        <m:t>𝒂</m:t>
                      </m:r>
                      <m:r>
                        <a:rPr lang="ru-RU" sz="2200" b="1" i="1">
                          <a:latin typeface="Cambria Math"/>
                        </a:rPr>
                        <m:t>, </m:t>
                      </m:r>
                      <m:r>
                        <a:rPr lang="ru-RU" sz="2200" b="1" i="1" smtClean="0">
                          <a:latin typeface="Cambria Math"/>
                        </a:rPr>
                        <m:t>𝒂</m:t>
                      </m:r>
                      <m:r>
                        <a:rPr lang="ru-RU" sz="2200" b="1" i="1">
                          <a:latin typeface="Cambria Math"/>
                        </a:rPr>
                        <m:t>≥</m:t>
                      </m:r>
                      <m:r>
                        <a:rPr lang="ru-RU" sz="2200" b="1" i="1">
                          <a:latin typeface="Cambria Math"/>
                        </a:rPr>
                        <m:t>𝟎</m:t>
                      </m:r>
                      <m:r>
                        <a:rPr lang="ru-RU" sz="2200" b="1" i="1">
                          <a:latin typeface="Cambria Math"/>
                        </a:rPr>
                        <m:t> , </m:t>
                      </m:r>
                      <m:r>
                        <a:rPr lang="ru-RU" sz="2200" b="1" i="1">
                          <a:latin typeface="Cambria Math"/>
                        </a:rPr>
                        <m:t>𝒂</m:t>
                      </m:r>
                      <m:r>
                        <a:rPr lang="ru-RU" sz="2200" b="1" i="1">
                          <a:latin typeface="Cambria Math"/>
                        </a:rPr>
                        <m:t>−</m:t>
                      </m:r>
                      <m:r>
                        <a:rPr lang="ru-RU" sz="2200" b="1" i="1">
                          <a:latin typeface="Cambria Math"/>
                        </a:rPr>
                        <m:t>𝒄𝒐𝒏𝒔𝒕</m:t>
                      </m:r>
                    </m:oMath>
                  </m:oMathPara>
                </a14:m>
                <a:endParaRPr lang="ru-RU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ru-RU" sz="2200" i="1"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ru-RU" sz="22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>
                              <a:latin typeface="Cambria Math"/>
                            </a:rPr>
                            <m:t>𝒂</m:t>
                          </m:r>
                          <m:r>
                            <a:rPr lang="ru-RU" sz="2200" b="1" i="1">
                              <a:latin typeface="Cambria Math"/>
                            </a:rPr>
                            <m:t>≤ </m:t>
                          </m:r>
                          <m:r>
                            <a:rPr lang="ru-RU" sz="2200" b="1" i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ru-RU" sz="2200" b="1" i="1">
                              <a:latin typeface="Cambria Math"/>
                            </a:rPr>
                            <m:t>≤</m:t>
                          </m:r>
                          <m:r>
                            <a:rPr lang="ru-RU" sz="2200" b="1" i="1">
                              <a:latin typeface="Cambria Math"/>
                            </a:rPr>
                            <m:t>𝒂</m:t>
                          </m:r>
                          <m:r>
                            <a:rPr lang="ru-RU" sz="2200" b="1" i="1">
                              <a:latin typeface="Cambria Math"/>
                            </a:rPr>
                            <m:t>,</m:t>
                          </m:r>
                        </m:e>
                      </m:box>
                      <m:r>
                        <a:rPr lang="ru-RU" sz="2200" b="1" i="1">
                          <a:latin typeface="Cambria Math"/>
                        </a:rPr>
                        <m:t> </m:t>
                      </m:r>
                      <m:r>
                        <a:rPr lang="ru-RU" sz="2200" b="1" i="1" smtClean="0">
                          <a:latin typeface="Cambria Math"/>
                        </a:rPr>
                        <m:t>  </m:t>
                      </m:r>
                      <m:r>
                        <a:rPr lang="ru-RU" sz="2200" b="1" i="1">
                          <a:latin typeface="Cambria Math"/>
                        </a:rPr>
                        <m:t>   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2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ru-RU" sz="2200" b="1" i="1">
                                  <a:latin typeface="Cambria Math"/>
                                </a:rPr>
                                <m:t>≤</m:t>
                              </m:r>
                              <m:r>
                                <a:rPr lang="ru-RU" sz="2200" b="1" i="1">
                                  <a:latin typeface="Cambria Math"/>
                                </a:rPr>
                                <m:t>𝒂</m:t>
                              </m:r>
                            </m:e>
                            <m:e>
                              <m:r>
                                <a:rPr lang="ru-RU" sz="22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ru-RU" sz="2200" b="1" i="1">
                                  <a:latin typeface="Cambria Math"/>
                                </a:rPr>
                                <m:t>≥−</m:t>
                              </m:r>
                              <m:r>
                                <a:rPr lang="ru-RU" sz="2200" b="1" i="1">
                                  <a:latin typeface="Cambria Math"/>
                                </a:rPr>
                                <m:t>𝒂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77361"/>
                <a:ext cx="3960440" cy="11521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 txBox="1">
                <a:spLocks/>
              </p:cNvSpPr>
              <p:nvPr/>
            </p:nvSpPr>
            <p:spPr>
              <a:xfrm>
                <a:off x="179512" y="1687152"/>
                <a:ext cx="4104456" cy="33260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dirty="0" smtClean="0"/>
                  <a:t> </a:t>
                </a:r>
                <a:r>
                  <a:rPr lang="ru-RU" sz="2000" dirty="0"/>
                  <a:t>Пример №1</a:t>
                </a:r>
                <a:r>
                  <a:rPr lang="en-US" sz="2000" dirty="0" smtClean="0"/>
                  <a:t> 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−5</m:t>
                        </m:r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≤6</m:t>
                    </m:r>
                  </m:oMath>
                </a14:m>
                <a:r>
                  <a:rPr lang="ru-RU" sz="2000" dirty="0"/>
                  <a:t> </a:t>
                </a:r>
              </a:p>
              <a:p>
                <a:r>
                  <a:rPr lang="ru-RU" sz="2000" dirty="0" smtClean="0"/>
                  <a:t>Решение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−6≤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−5</m:t>
                    </m:r>
                    <m:r>
                      <a:rPr lang="ru-RU" sz="2000" i="1">
                        <a:latin typeface="Cambria Math"/>
                      </a:rPr>
                      <m:t>𝑥</m:t>
                    </m:r>
                    <m:r>
                      <a:rPr lang="ru-RU" sz="2000" i="1">
                        <a:latin typeface="Cambria Math"/>
                      </a:rPr>
                      <m:t>≤6</m:t>
                    </m:r>
                  </m:oMath>
                </a14:m>
                <a:r>
                  <a:rPr lang="ru-RU" sz="2000" dirty="0"/>
                  <a:t> </a:t>
                </a:r>
                <a:endParaRPr lang="ru-RU" sz="2000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−5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≤6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−5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≥−6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</a:t>
                </a:r>
                <a:endParaRPr lang="ru-RU" sz="2000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−5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−6≤0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−5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+6≥0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 </a:t>
                </a:r>
                <a:r>
                  <a:rPr lang="ru-RU" sz="2000" dirty="0" smtClean="0"/>
                  <a:t>  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000" i="1">
                                <a:latin typeface="Cambria Math"/>
                              </a:rPr>
                              <m:t>−1≤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≤−6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≥3</m:t>
                                    </m:r>
                                  </m:e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≤2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ru-RU" sz="2000" dirty="0"/>
              </a:p>
              <a:p>
                <a:endParaRPr lang="ru-RU" sz="2000" dirty="0" smtClean="0"/>
              </a:p>
              <a:p>
                <a:r>
                  <a:rPr lang="ru-RU" sz="2000" dirty="0" smtClean="0"/>
                  <a:t>Ответ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−1;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nary>
                          <m:naryPr>
                            <m:chr m:val="⋃"/>
                            <m:limLoc m:val="undOvr"/>
                            <m:subHide m:val="on"/>
                            <m:sup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3;</m:t>
                                </m:r>
                                <m:d>
                                  <m:dPr>
                                    <m:begChr m:val=""/>
                                    <m:endChr m:val="]"/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6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87152"/>
                <a:ext cx="4104456" cy="33260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 txBox="1">
                <a:spLocks/>
              </p:cNvSpPr>
              <p:nvPr/>
            </p:nvSpPr>
            <p:spPr>
              <a:xfrm>
                <a:off x="5103523" y="301824"/>
                <a:ext cx="3748391" cy="115212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ru-RU" sz="2400" b="1">
                          <a:latin typeface="Cambria Math"/>
                        </a:rPr>
                        <m:t>≥</m:t>
                      </m:r>
                      <m:r>
                        <a:rPr lang="ru-RU" sz="2400" b="1" i="1">
                          <a:latin typeface="Cambria Math"/>
                        </a:rPr>
                        <m:t>𝒂</m:t>
                      </m:r>
                      <m:r>
                        <a:rPr lang="ru-RU" sz="2400" b="1">
                          <a:latin typeface="Cambria Math"/>
                        </a:rPr>
                        <m:t>, </m:t>
                      </m:r>
                      <m:r>
                        <a:rPr lang="en-US" sz="2400" b="1" i="0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4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≥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𝒂</m:t>
                              </m:r>
                            </m:e>
                            <m:e>
                              <m:r>
                                <a:rPr lang="ru-RU" sz="24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≤−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  <m:r>
                            <a:rPr lang="ru-RU" sz="2400" b="1" i="1">
                              <a:latin typeface="Cambria Math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ru-RU" sz="24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1" i="1">
                          <a:latin typeface="Cambria Math"/>
                        </a:rPr>
                        <m:t>𝒂</m:t>
                      </m:r>
                      <m:r>
                        <a:rPr lang="ru-RU" sz="2400" b="1">
                          <a:latin typeface="Cambria Math"/>
                        </a:rPr>
                        <m:t>≥</m:t>
                      </m:r>
                      <m:r>
                        <a:rPr lang="ru-RU" sz="2400" b="1" i="1">
                          <a:latin typeface="Cambria Math"/>
                        </a:rPr>
                        <m:t>𝟎</m:t>
                      </m:r>
                      <m:r>
                        <a:rPr lang="ru-RU" sz="2400" b="1">
                          <a:latin typeface="Cambria Math"/>
                        </a:rPr>
                        <m:t>,</m:t>
                      </m:r>
                      <m:r>
                        <a:rPr lang="ru-RU" sz="2400" b="1" i="0" smtClean="0">
                          <a:latin typeface="Cambria Math"/>
                        </a:rPr>
                        <m:t> </m:t>
                      </m:r>
                      <m:r>
                        <a:rPr lang="ru-RU" sz="2400" b="1">
                          <a:latin typeface="Cambria Math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</a:rPr>
                        <m:t>𝐚</m:t>
                      </m:r>
                      <m:r>
                        <a:rPr lang="ru-RU" sz="2400" b="1" i="1"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latin typeface="Cambria Math"/>
                        </a:rPr>
                        <m:t>𝐜𝐨𝐧𝐬𝐭</m:t>
                      </m:r>
                    </m:oMath>
                  </m:oMathPara>
                </a14:m>
                <a:endParaRPr lang="ru-RU" sz="2400" dirty="0"/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5" name="Текст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523" y="301824"/>
                <a:ext cx="3748391" cy="11521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Объект 5"/>
              <p:cNvSpPr txBox="1">
                <a:spLocks/>
              </p:cNvSpPr>
              <p:nvPr/>
            </p:nvSpPr>
            <p:spPr>
              <a:xfrm>
                <a:off x="4499992" y="1700808"/>
                <a:ext cx="4392488" cy="331236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dirty="0" smtClean="0"/>
                  <a:t>Пример №1</a:t>
                </a:r>
                <a:r>
                  <a:rPr lang="en-US" sz="2000" dirty="0" smtClean="0"/>
                  <a:t> 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−5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≥4</m:t>
                    </m:r>
                  </m:oMath>
                </a14:m>
                <a:endParaRPr lang="ru-RU" sz="2000" dirty="0" smtClean="0"/>
              </a:p>
              <a:p>
                <a:r>
                  <a:rPr lang="ru-RU" sz="2000" dirty="0" smtClean="0"/>
                  <a:t>Решение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−5≥4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−5≤−4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</a:t>
                </a:r>
                <a:endParaRPr lang="ru-RU" sz="2000" dirty="0" smtClean="0"/>
              </a:p>
              <a:p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≥9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 </a:t>
                </a:r>
                <a:r>
                  <a:rPr lang="ru-RU" sz="2000" dirty="0" smtClean="0"/>
                  <a:t>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≥3</m:t>
                            </m:r>
                          </m:e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≤−3</m:t>
                            </m:r>
                          </m:e>
                          <m:e>
                            <m:r>
                              <a:rPr lang="ru-RU" sz="2000" i="1">
                                <a:latin typeface="Cambria Math"/>
                              </a:rPr>
                              <m:t>−1≤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</a:t>
                </a:r>
              </a:p>
              <a:p>
                <a:endParaRPr lang="ru-RU" sz="2000" dirty="0" smtClean="0"/>
              </a:p>
              <a:p>
                <a:r>
                  <a:rPr lang="ru-RU" sz="2000" dirty="0" smtClean="0"/>
                  <a:t>Ответ 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ru-RU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−∞;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/>
                              </a:rPr>
                              <m:t>−3</m:t>
                            </m:r>
                          </m:e>
                        </m:d>
                        <m:nary>
                          <m:naryPr>
                            <m:chr m:val="⋃"/>
                            <m:limLoc m:val="undOvr"/>
                            <m:subHide m:val="on"/>
                            <m:sup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−1;</m:t>
                                </m:r>
                                <m:d>
                                  <m:dPr>
                                    <m:begChr m:val=""/>
                                    <m:endChr m:val="]"/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  <m:nary>
                                  <m:naryPr>
                                    <m:chr m:val="⋃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d>
                                      <m:dPr>
                                        <m:begChr m:val="["/>
                                        <m:endChr m:val=""/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3;+</m:t>
                                        </m:r>
                                        <m:d>
                                          <m:dPr>
                                            <m:begChr m:val=""/>
                                            <m:ctrlPr>
                                              <a:rPr lang="ru-RU" sz="200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ru-RU" sz="2000" i="1">
                                                <a:latin typeface="Cambria Math"/>
                                              </a:rPr>
                                              <m:t>∞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ru-RU" sz="2000" dirty="0"/>
              </a:p>
              <a:p>
                <a:endParaRPr lang="ru-RU" sz="2000" dirty="0"/>
              </a:p>
            </p:txBody>
          </p:sp>
        </mc:Choice>
        <mc:Fallback>
          <p:sp>
            <p:nvSpPr>
              <p:cNvPr id="6" name="Объект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700808"/>
                <a:ext cx="4392488" cy="33123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15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5301208"/>
            <a:ext cx="8041165" cy="12961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dirty="0" smtClean="0"/>
              <a:t>1</a:t>
            </a:r>
            <a:r>
              <a:rPr lang="en-US" b="1" dirty="0" smtClean="0"/>
              <a:t>-2</a:t>
            </a:r>
            <a:r>
              <a:rPr lang="ru-RU" b="1" dirty="0" smtClean="0"/>
              <a:t> раздел </a:t>
            </a:r>
            <a:r>
              <a:rPr lang="ru-RU" b="1" dirty="0" smtClean="0">
                <a:solidFill>
                  <a:srgbClr val="C00000"/>
                </a:solidFill>
              </a:rPr>
              <a:t>Простейшие уравнения и неравенства с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модулем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 smtClean="0">
                <a:solidFill>
                  <a:schemeClr val="tx1"/>
                </a:solidFill>
              </a:rPr>
              <a:t>самостоятельная работа</a:t>
            </a:r>
            <a:endParaRPr lang="ru-RU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 txBox="1">
                <a:spLocks/>
              </p:cNvSpPr>
              <p:nvPr/>
            </p:nvSpPr>
            <p:spPr>
              <a:xfrm>
                <a:off x="4427984" y="1412776"/>
                <a:ext cx="3821981" cy="107491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ru-RU" sz="2200" b="1">
                          <a:latin typeface="Cambria Math"/>
                        </a:rPr>
                        <m:t>≤</m:t>
                      </m:r>
                      <m:r>
                        <a:rPr lang="ru-RU" sz="2200" b="1" i="1">
                          <a:latin typeface="Cambria Math"/>
                        </a:rPr>
                        <m:t>𝒂</m:t>
                      </m:r>
                      <m:r>
                        <a:rPr lang="ru-RU" sz="2200" b="1" i="1">
                          <a:latin typeface="Cambria Math"/>
                        </a:rPr>
                        <m:t>,</m:t>
                      </m:r>
                      <m:r>
                        <a:rPr lang="ru-RU" sz="2200" b="1" i="1" smtClean="0">
                          <a:latin typeface="Cambria Math"/>
                        </a:rPr>
                        <m:t>𝒂</m:t>
                      </m:r>
                      <m:r>
                        <a:rPr lang="ru-RU" sz="2200" b="1" i="1">
                          <a:latin typeface="Cambria Math"/>
                        </a:rPr>
                        <m:t>≥</m:t>
                      </m:r>
                      <m:r>
                        <a:rPr lang="ru-RU" sz="2200" b="1" i="1">
                          <a:latin typeface="Cambria Math"/>
                        </a:rPr>
                        <m:t>𝟎</m:t>
                      </m:r>
                      <m:r>
                        <a:rPr lang="ru-RU" sz="2200" b="1" i="1">
                          <a:latin typeface="Cambria Math"/>
                        </a:rPr>
                        <m:t> , </m:t>
                      </m:r>
                      <m:r>
                        <a:rPr lang="ru-RU" sz="2200" b="1" i="1">
                          <a:latin typeface="Cambria Math"/>
                        </a:rPr>
                        <m:t>𝒂</m:t>
                      </m:r>
                      <m:r>
                        <a:rPr lang="ru-RU" sz="2200" b="1" i="1">
                          <a:latin typeface="Cambria Math"/>
                        </a:rPr>
                        <m:t>−</m:t>
                      </m:r>
                      <m:r>
                        <a:rPr lang="ru-RU" sz="2200" b="1" i="1">
                          <a:latin typeface="Cambria Math"/>
                        </a:rPr>
                        <m:t>𝒄𝒐𝒏𝒔𝒕</m:t>
                      </m:r>
                    </m:oMath>
                  </m:oMathPara>
                </a14:m>
                <a:endParaRPr lang="ru-RU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ru-RU" sz="2200" i="1"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ru-RU" sz="22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>
                              <a:latin typeface="Cambria Math"/>
                            </a:rPr>
                            <m:t>𝒂</m:t>
                          </m:r>
                          <m:r>
                            <a:rPr lang="ru-RU" sz="2200" b="1" i="1">
                              <a:latin typeface="Cambria Math"/>
                            </a:rPr>
                            <m:t>≤ </m:t>
                          </m:r>
                          <m:r>
                            <a:rPr lang="ru-RU" sz="2200" b="1" i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ru-RU" sz="2200" b="1" i="1">
                              <a:latin typeface="Cambria Math"/>
                            </a:rPr>
                            <m:t>≤</m:t>
                          </m:r>
                          <m:r>
                            <a:rPr lang="ru-RU" sz="2200" b="1" i="1">
                              <a:latin typeface="Cambria Math"/>
                            </a:rPr>
                            <m:t>𝒂</m:t>
                          </m:r>
                          <m:r>
                            <a:rPr lang="ru-RU" sz="2200" b="1" i="1">
                              <a:latin typeface="Cambria Math"/>
                            </a:rPr>
                            <m:t>,</m:t>
                          </m:r>
                        </m:e>
                      </m:box>
                      <m:r>
                        <a:rPr lang="ru-RU" sz="2200" b="1" i="1">
                          <a:latin typeface="Cambria Math"/>
                        </a:rPr>
                        <m:t> </m:t>
                      </m:r>
                      <m:r>
                        <a:rPr lang="ru-RU" sz="2200" b="1" i="1" smtClean="0">
                          <a:latin typeface="Cambria Math"/>
                        </a:rPr>
                        <m:t> </m:t>
                      </m:r>
                      <m:r>
                        <a:rPr lang="ru-RU" sz="2200" b="1" i="1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2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ru-RU" sz="2200" b="1" i="1">
                                  <a:latin typeface="Cambria Math"/>
                                </a:rPr>
                                <m:t>≤</m:t>
                              </m:r>
                              <m:r>
                                <a:rPr lang="ru-RU" sz="2200" b="1" i="1">
                                  <a:latin typeface="Cambria Math"/>
                                </a:rPr>
                                <m:t>𝒂</m:t>
                              </m:r>
                            </m:e>
                            <m:e>
                              <m:r>
                                <a:rPr lang="ru-RU" sz="22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ru-RU" sz="2200" b="1" i="1">
                                  <a:latin typeface="Cambria Math"/>
                                </a:rPr>
                                <m:t>≥−</m:t>
                              </m:r>
                              <m:r>
                                <a:rPr lang="ru-RU" sz="2200" b="1" i="1">
                                  <a:latin typeface="Cambria Math"/>
                                </a:rPr>
                                <m:t>𝒂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412776"/>
                <a:ext cx="3821981" cy="10749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 txBox="1">
                <a:spLocks/>
              </p:cNvSpPr>
              <p:nvPr/>
            </p:nvSpPr>
            <p:spPr>
              <a:xfrm>
                <a:off x="467544" y="2564904"/>
                <a:ext cx="3672408" cy="243980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dirty="0"/>
                  <a:t>Пример №</a:t>
                </a:r>
                <a:r>
                  <a:rPr lang="ru-RU" sz="2000" dirty="0" smtClean="0"/>
                  <a:t>2</a:t>
                </a:r>
                <a:r>
                  <a:rPr lang="en-US" sz="2000" dirty="0" smtClean="0"/>
                  <a:t> </a:t>
                </a:r>
                <a:r>
                  <a:rPr lang="ru-RU" sz="2000" b="0" dirty="0" smtClean="0"/>
                  <a:t>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000" b="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0" i="1">
                            <a:latin typeface="Cambria Math"/>
                          </a:rPr>
                          <m:t>2</m:t>
                        </m:r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  <m:r>
                          <a:rPr lang="ru-RU" sz="2000" b="0" i="1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ru-RU" sz="2000" b="0" i="1">
                        <a:latin typeface="Cambria Math"/>
                      </a:rPr>
                      <m:t>=1</m:t>
                    </m:r>
                  </m:oMath>
                </a14:m>
                <a:r>
                  <a:rPr lang="ru-RU" sz="2000" b="0" dirty="0"/>
                  <a:t> </a:t>
                </a:r>
                <a:endParaRPr lang="ru-RU" sz="2000" b="0" dirty="0" smtClean="0"/>
              </a:p>
              <a:p>
                <a:r>
                  <a:rPr lang="ru-RU" sz="2000" dirty="0" smtClean="0"/>
                  <a:t>Решение</a:t>
                </a:r>
                <a:r>
                  <a:rPr lang="en-US" sz="2000" b="0" dirty="0"/>
                  <a:t> </a:t>
                </a:r>
                <a:r>
                  <a:rPr lang="ru-RU" sz="2000" b="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b="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b="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000" b="0" i="1">
                                <a:latin typeface="Cambria Math"/>
                              </a:rPr>
                              <m:t>2</m:t>
                            </m:r>
                            <m:r>
                              <a:rPr lang="ru-RU" sz="2000" b="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b="0" i="1">
                                <a:latin typeface="Cambria Math"/>
                              </a:rPr>
                              <m:t>−3=1</m:t>
                            </m:r>
                          </m:e>
                          <m:e>
                            <m:r>
                              <a:rPr lang="ru-RU" sz="2000" b="0" i="1">
                                <a:latin typeface="Cambria Math"/>
                              </a:rPr>
                              <m:t>2</m:t>
                            </m:r>
                            <m:r>
                              <a:rPr lang="ru-RU" sz="2000" b="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b="0" i="1">
                                <a:latin typeface="Cambria Math"/>
                              </a:rPr>
                              <m:t>−3=−1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b="0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b="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b="0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2000" b="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b="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000" b="0" i="1">
                                <a:latin typeface="Cambria Math"/>
                              </a:rPr>
                              <m:t>=2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sz="2000" b="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b="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2000" b="0" i="1">
                                <a:latin typeface="Cambria Math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b="0" dirty="0"/>
                  <a:t>        </a:t>
                </a:r>
                <a:endParaRPr lang="ru-RU" sz="2000" b="0" dirty="0" smtClean="0"/>
              </a:p>
              <a:p>
                <a:r>
                  <a:rPr lang="ru-RU" sz="2000" dirty="0" smtClean="0"/>
                  <a:t>Ответ</a:t>
                </a:r>
                <a:r>
                  <a:rPr lang="ru-RU" sz="20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b="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0" i="1">
                            <a:latin typeface="Cambria Math"/>
                          </a:rPr>
                          <m:t>1; </m:t>
                        </m:r>
                        <m:d>
                          <m:dPr>
                            <m:begChr m:val=""/>
                            <m:endChr m:val="}"/>
                            <m:ctrlPr>
                              <a:rPr lang="ru-RU" sz="2000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b="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ru-RU" sz="2000" b="0" dirty="0"/>
              </a:p>
              <a:p>
                <a:endParaRPr lang="ru-RU" sz="2000" b="0" dirty="0"/>
              </a:p>
            </p:txBody>
          </p:sp>
        </mc:Choice>
        <mc:Fallback xmlns="">
          <p:sp>
            <p:nvSpPr>
              <p:cNvPr id="4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64904"/>
                <a:ext cx="3672408" cy="24398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 txBox="1">
                <a:spLocks/>
              </p:cNvSpPr>
              <p:nvPr/>
            </p:nvSpPr>
            <p:spPr>
              <a:xfrm>
                <a:off x="5145246" y="146902"/>
                <a:ext cx="3768147" cy="115212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ru-RU" sz="2400" b="1">
                          <a:latin typeface="Cambria Math"/>
                        </a:rPr>
                        <m:t>≥</m:t>
                      </m:r>
                      <m:r>
                        <a:rPr lang="ru-RU" sz="2400" b="1" i="1">
                          <a:latin typeface="Cambria Math"/>
                        </a:rPr>
                        <m:t>𝒂</m:t>
                      </m:r>
                      <m:r>
                        <a:rPr lang="ru-RU" sz="2400" b="1">
                          <a:latin typeface="Cambria Math"/>
                        </a:rPr>
                        <m:t>, </m:t>
                      </m:r>
                      <m:r>
                        <a:rPr lang="en-US" sz="2400" b="1" i="0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4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≥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𝒂</m:t>
                              </m:r>
                            </m:e>
                            <m:e>
                              <m:r>
                                <a:rPr lang="ru-RU" sz="24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≤−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  <m:r>
                            <a:rPr lang="ru-RU" sz="2400" b="1" i="1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ru-RU" sz="24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1" i="1">
                          <a:latin typeface="Cambria Math"/>
                        </a:rPr>
                        <m:t>𝒂</m:t>
                      </m:r>
                      <m:r>
                        <a:rPr lang="ru-RU" sz="2400" b="1">
                          <a:latin typeface="Cambria Math"/>
                        </a:rPr>
                        <m:t>≥</m:t>
                      </m:r>
                      <m:r>
                        <a:rPr lang="ru-RU" sz="2400" b="1" i="1">
                          <a:latin typeface="Cambria Math"/>
                        </a:rPr>
                        <m:t>𝟎</m:t>
                      </m:r>
                      <m:r>
                        <a:rPr lang="ru-RU" sz="2400" b="1">
                          <a:latin typeface="Cambria Math"/>
                        </a:rPr>
                        <m:t>,</m:t>
                      </m:r>
                      <m:r>
                        <a:rPr lang="ru-RU" sz="2400" b="1" i="0" smtClean="0">
                          <a:latin typeface="Cambria Math"/>
                        </a:rPr>
                        <m:t> </m:t>
                      </m:r>
                      <m:r>
                        <a:rPr lang="ru-RU" sz="2400" b="1">
                          <a:latin typeface="Cambria Math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</a:rPr>
                        <m:t>𝐚</m:t>
                      </m:r>
                      <m:r>
                        <a:rPr lang="ru-RU" sz="2400" b="1" i="1"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latin typeface="Cambria Math"/>
                        </a:rPr>
                        <m:t>𝐜𝐨𝐧𝐬𝐭</m:t>
                      </m:r>
                    </m:oMath>
                  </m:oMathPara>
                </a14:m>
                <a:endParaRPr lang="ru-RU" sz="2400" dirty="0"/>
              </a:p>
              <a:p>
                <a:r>
                  <a:rPr lang="en-US" sz="2400" dirty="0" smtClean="0"/>
                  <a:t>  </a:t>
                </a:r>
                <a:endParaRPr lang="ru-RU" sz="2400" dirty="0"/>
              </a:p>
            </p:txBody>
          </p:sp>
        </mc:Choice>
        <mc:Fallback xmlns="">
          <p:sp>
            <p:nvSpPr>
              <p:cNvPr id="5" name="Текст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246" y="146902"/>
                <a:ext cx="3768147" cy="11521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 txBox="1">
                <a:spLocks/>
              </p:cNvSpPr>
              <p:nvPr/>
            </p:nvSpPr>
            <p:spPr>
              <a:xfrm>
                <a:off x="5004048" y="2708920"/>
                <a:ext cx="3693321" cy="230425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dirty="0" smtClean="0"/>
                  <a:t>Пример №2</a:t>
                </a:r>
                <a:r>
                  <a:rPr lang="en-US" sz="2000" b="0" dirty="0"/>
                  <a:t> </a:t>
                </a:r>
                <a:r>
                  <a:rPr lang="en-US" sz="2000" b="0" dirty="0" smtClean="0"/>
                  <a:t> </a:t>
                </a:r>
                <a:r>
                  <a:rPr lang="ru-RU" sz="20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0" i="1">
                            <a:latin typeface="Cambria Math"/>
                          </a:rPr>
                          <m:t>5</m:t>
                        </m:r>
                        <m:r>
                          <a:rPr lang="ru-RU" sz="2000" b="0" i="1">
                            <a:latin typeface="Cambria Math"/>
                          </a:rPr>
                          <m:t>𝑥</m:t>
                        </m:r>
                        <m:r>
                          <a:rPr lang="ru-RU" sz="2000" b="0" i="1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ru-RU" sz="2000" b="0" i="1">
                        <a:latin typeface="Cambria Math"/>
                      </a:rPr>
                      <m:t>≤4</m:t>
                    </m:r>
                  </m:oMath>
                </a14:m>
                <a:r>
                  <a:rPr lang="ru-RU" sz="2000" b="0" i="1" dirty="0"/>
                  <a:t> </a:t>
                </a:r>
                <a:endParaRPr lang="ru-RU" sz="2000" b="0" i="1" dirty="0" smtClean="0"/>
              </a:p>
              <a:p>
                <a:r>
                  <a:rPr lang="ru-RU" sz="2000" dirty="0" smtClean="0"/>
                  <a:t>Решение</a:t>
                </a:r>
                <a:endParaRPr lang="ru-RU" sz="2000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>
                          <a:latin typeface="Cambria Math"/>
                        </a:rPr>
                        <m:t>−4≤5</m:t>
                      </m:r>
                      <m:r>
                        <a:rPr lang="ru-RU" sz="2000" b="0" i="1">
                          <a:latin typeface="Cambria Math"/>
                        </a:rPr>
                        <m:t>𝑥</m:t>
                      </m:r>
                      <m:r>
                        <a:rPr lang="ru-RU" sz="2000" b="0" i="1">
                          <a:latin typeface="Cambria Math"/>
                        </a:rPr>
                        <m:t>−3≤4,    </m:t>
                      </m:r>
                    </m:oMath>
                  </m:oMathPara>
                </a14:m>
                <a:endParaRPr lang="ru-RU" sz="2000" b="0" i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>
                          <a:latin typeface="Cambria Math"/>
                        </a:rPr>
                        <m:t> −1≤5</m:t>
                      </m:r>
                      <m:r>
                        <a:rPr lang="ru-RU" sz="2000" b="0" i="1">
                          <a:latin typeface="Cambria Math"/>
                        </a:rPr>
                        <m:t>𝑥</m:t>
                      </m:r>
                      <m:r>
                        <a:rPr lang="ru-RU" sz="2000" b="0" i="1">
                          <a:latin typeface="Cambria Math"/>
                        </a:rPr>
                        <m:t>≤4,        </m:t>
                      </m:r>
                    </m:oMath>
                  </m:oMathPara>
                </a14:m>
                <a:endParaRPr lang="ru-RU" sz="2000" b="0" i="1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ru-RU" sz="2000" b="0" i="1">
                        <a:latin typeface="Cambria Math"/>
                      </a:rPr>
                      <m:t>−0,2≤</m:t>
                    </m:r>
                    <m:r>
                      <a:rPr lang="ru-RU" sz="2000" b="0" i="1">
                        <a:latin typeface="Cambria Math"/>
                      </a:rPr>
                      <m:t>𝑥</m:t>
                    </m:r>
                    <m:r>
                      <a:rPr lang="ru-RU" sz="2000" b="0" i="1">
                        <a:latin typeface="Cambria Math"/>
                      </a:rPr>
                      <m:t>≤1,4</m:t>
                    </m:r>
                  </m:oMath>
                </a14:m>
                <a:r>
                  <a:rPr lang="ru-RU" sz="2000" b="0" dirty="0"/>
                  <a:t>   </a:t>
                </a:r>
              </a:p>
              <a:p>
                <a:r>
                  <a:rPr lang="ru-RU" sz="2000" dirty="0"/>
                  <a:t>Ответ</a:t>
                </a:r>
                <a:r>
                  <a:rPr lang="ru-RU" sz="2000" b="0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b="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0" i="1">
                            <a:latin typeface="Cambria Math"/>
                          </a:rPr>
                          <m:t>−0,2;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ru-RU" sz="2000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b="0" i="1">
                                <a:latin typeface="Cambria Math"/>
                              </a:rPr>
                              <m:t>1,4</m:t>
                            </m:r>
                          </m:e>
                        </m:d>
                      </m:e>
                    </m:d>
                  </m:oMath>
                </a14:m>
                <a:r>
                  <a:rPr lang="ru-RU" sz="2000" b="0" dirty="0"/>
                  <a:t>    </a:t>
                </a:r>
              </a:p>
              <a:p>
                <a:endParaRPr lang="ru-RU" sz="2000" b="0" dirty="0"/>
              </a:p>
            </p:txBody>
          </p:sp>
        </mc:Choice>
        <mc:Fallback xmlns="">
          <p:sp>
            <p:nvSpPr>
              <p:cNvPr id="6" name="Объект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708920"/>
                <a:ext cx="3693321" cy="23042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259632" y="118649"/>
                <a:ext cx="3424863" cy="110921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b="1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ru-RU" sz="2400" b="1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dirty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ru-RU" sz="2400" b="1" i="1" dirty="0">
                          <a:latin typeface="Cambria Math"/>
                        </a:rPr>
                        <m:t>=</m:t>
                      </m:r>
                      <m:r>
                        <a:rPr lang="ru-RU" sz="2400" b="1" i="1" dirty="0">
                          <a:latin typeface="Cambria Math"/>
                        </a:rPr>
                        <m:t>𝒂</m:t>
                      </m:r>
                      <m:r>
                        <a:rPr lang="ru-RU" sz="2400" b="1" i="1" dirty="0">
                          <a:latin typeface="Cambria Math"/>
                        </a:rPr>
                        <m:t>, 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2400" b="1" i="1" dirty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b="1" i="1" dirty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400" b="1" i="1" dirty="0">
                                  <a:latin typeface="Cambria Math"/>
                                </a:rPr>
                                <m:t>𝒇</m:t>
                              </m:r>
                              <m:r>
                                <a:rPr lang="ru-RU" sz="2400" b="1" i="1" dirty="0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400" b="1" i="1" dirty="0">
                                  <a:latin typeface="Cambria Math"/>
                                </a:rPr>
                                <m:t>𝒂</m:t>
                              </m:r>
                            </m:e>
                            <m:e>
                              <m:r>
                                <a:rPr lang="ru-RU" sz="2400" b="1" i="1" dirty="0">
                                  <a:latin typeface="Cambria Math"/>
                                </a:rPr>
                                <m:t>𝒇</m:t>
                              </m:r>
                              <m:r>
                                <a:rPr lang="ru-RU" sz="2400" b="1" i="1" dirty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ru-RU" sz="2400" b="1" i="1" dirty="0">
                                  <a:latin typeface="Cambria Math"/>
                                </a:rPr>
                                <m:t>𝒂</m:t>
                              </m:r>
                            </m:e>
                          </m:eqArr>
                        </m:e>
                      </m:d>
                      <m:r>
                        <a:rPr lang="ru-RU" sz="2400" b="1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ru-RU" sz="24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>
                          <a:latin typeface="Cambria Math"/>
                        </a:rPr>
                        <m:t>𝒂</m:t>
                      </m:r>
                      <m:r>
                        <a:rPr lang="ru-RU" sz="2000" b="1">
                          <a:latin typeface="Cambria Math"/>
                        </a:rPr>
                        <m:t>≥</m:t>
                      </m:r>
                      <m:r>
                        <a:rPr lang="ru-RU" sz="2000" b="1" i="1">
                          <a:latin typeface="Cambria Math"/>
                        </a:rPr>
                        <m:t>𝟎</m:t>
                      </m:r>
                      <m:r>
                        <a:rPr lang="ru-RU" sz="2000" b="1">
                          <a:latin typeface="Cambria Math"/>
                        </a:rPr>
                        <m:t>, </m:t>
                      </m:r>
                      <m:r>
                        <a:rPr lang="en-US" sz="2000" b="1" i="1">
                          <a:latin typeface="Cambria Math"/>
                        </a:rPr>
                        <m:t>𝐚</m:t>
                      </m:r>
                      <m:r>
                        <a:rPr lang="ru-RU" sz="2000" b="1" i="1"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latin typeface="Cambria Math"/>
                        </a:rPr>
                        <m:t>𝐜𝐨𝐧𝐬𝐭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18649"/>
                <a:ext cx="3424863" cy="11092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44582" y="1325201"/>
                <a:ext cx="3407054" cy="107491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000" b="1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dirty="0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ru-RU" sz="2000" b="1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dirty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2000" b="1" dirty="0">
                          <a:latin typeface="Cambria Math"/>
                        </a:rPr>
                        <m:t>=</m:t>
                      </m:r>
                      <m:r>
                        <a:rPr lang="ru-RU" sz="2000" b="1" i="1" dirty="0"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ru-RU" sz="2000" b="1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000" b="1" i="1" dirty="0">
                              <a:latin typeface="Cambria Math"/>
                            </a:rPr>
                            <m:t>𝒙</m:t>
                          </m:r>
                        </m:e>
                      </m:d>
                      <m:box>
                        <m:boxPr>
                          <m:ctrlPr>
                            <a:rPr lang="ru-RU" sz="2000" b="1" i="1" dirty="0"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ru-RU" sz="2000" b="1" i="1" dirty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dirty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ru-RU" sz="2000" b="1" i="1" dirty="0"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ru-RU" sz="2000" b="1" i="1" dirty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begChr m:val="["/>
                                      <m:endChr m:val=""/>
                                      <m:ctrlPr>
                                        <a:rPr lang="ru-RU" sz="2000" b="1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ru-RU" sz="2000" b="1" i="1" dirty="0">
                                              <a:latin typeface="Cambria Math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ru-RU" sz="2000" b="1" i="1" dirty="0">
                                              <a:latin typeface="Cambria Math"/>
                                            </a:rPr>
                                            <m:t>𝒇</m:t>
                                          </m:r>
                                          <m:r>
                                            <a:rPr lang="en-US" sz="2000" b="1" i="1" dirty="0">
                                              <a:latin typeface="Cambria Math"/>
                                            </a:rPr>
                                            <m:t>=</m:t>
                                          </m:r>
                                          <m:r>
                                            <a:rPr lang="ru-RU" sz="2000" b="1" i="1" dirty="0">
                                              <a:latin typeface="Cambria Math"/>
                                            </a:rPr>
                                            <m:t>𝒈</m:t>
                                          </m:r>
                                        </m:e>
                                        <m:e>
                                          <m:r>
                                            <a:rPr lang="ru-RU" sz="2000" b="1" i="1" dirty="0">
                                              <a:latin typeface="Cambria Math"/>
                                            </a:rPr>
                                            <m:t>𝒇</m:t>
                                          </m:r>
                                          <m:r>
                                            <a:rPr lang="en-US" sz="2000" b="1" i="1" dirty="0">
                                              <a:latin typeface="Cambria Math"/>
                                            </a:rPr>
                                            <m:t>=−</m:t>
                                          </m:r>
                                          <m:r>
                                            <a:rPr lang="ru-RU" sz="2000" b="1" i="1" dirty="0">
                                              <a:latin typeface="Cambria Math"/>
                                            </a:rPr>
                                            <m:t>𝒈</m:t>
                                          </m:r>
                                        </m:e>
                                      </m:eqArr>
                                    </m:e>
                                  </m:d>
                                </m:e>
                                <m:e>
                                  <m:r>
                                    <a:rPr lang="ru-RU" sz="2000" b="1" i="1" dirty="0">
                                      <a:latin typeface="Cambria Math"/>
                                    </a:rPr>
                                    <m:t>𝒈</m:t>
                                  </m:r>
                                  <m:r>
                                    <a:rPr lang="en-US" sz="2000" b="1" i="1" dirty="0">
                                      <a:latin typeface="Cambria Math"/>
                                    </a:rPr>
                                    <m:t>≥</m:t>
                                  </m:r>
                                  <m:r>
                                    <a:rPr lang="en-US" sz="2000" b="1" i="1" dirty="0"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</m:eqArr>
                            </m:e>
                          </m:d>
                        </m:e>
                      </m:box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82" y="1325201"/>
                <a:ext cx="3407054" cy="10749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28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 txBox="1">
                <a:spLocks/>
              </p:cNvSpPr>
              <p:nvPr/>
            </p:nvSpPr>
            <p:spPr>
              <a:xfrm>
                <a:off x="611560" y="5301208"/>
                <a:ext cx="8280920" cy="144016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t"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2800" kern="1200" cap="all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ru-RU" b="1" dirty="0" smtClean="0"/>
                  <a:t>3 раздел</a:t>
                </a:r>
                <a:r>
                  <a:rPr lang="ru-RU" dirty="0"/>
                  <a:t> </a:t>
                </a:r>
                <a:r>
                  <a:rPr lang="ru-RU" dirty="0" smtClean="0"/>
                  <a:t>  </a:t>
                </a:r>
                <a:r>
                  <a:rPr lang="ru-RU" b="1" dirty="0" smtClean="0">
                    <a:solidFill>
                      <a:srgbClr val="C00000"/>
                    </a:solidFill>
                  </a:rPr>
                  <a:t>совокупность двух систем </a:t>
                </a: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</a:rPr>
                  <a:t>самостоятельно  Пример </a:t>
                </a:r>
                <a:r>
                  <a:rPr lang="ru-RU" sz="2400" b="1" dirty="0">
                    <a:solidFill>
                      <a:schemeClr val="tx1"/>
                    </a:solidFill>
                  </a:rPr>
                  <a:t>№2</a:t>
                </a:r>
                <a:r>
                  <a:rPr lang="ru-RU" sz="2400" b="1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400" b="1" dirty="0"/>
                  <a:t>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ru-RU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/>
                      </a:rPr>
                      <m:t>−</m:t>
                    </m:r>
                    <m:r>
                      <a:rPr lang="ru-RU" sz="2400" b="1" i="1">
                        <a:latin typeface="Cambria Math"/>
                      </a:rPr>
                      <m:t>𝟓</m:t>
                    </m:r>
                    <m:r>
                      <a:rPr lang="en-US" sz="2400" b="1" i="1">
                        <a:latin typeface="Cambria Math"/>
                      </a:rPr>
                      <m:t>𝒙</m:t>
                    </m:r>
                    <m:r>
                      <a:rPr lang="ru-RU" sz="24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𝟔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ru-RU" sz="2400" b="1" i="1">
                        <a:latin typeface="Cambria Math"/>
                      </a:rPr>
                      <m:t>=</m:t>
                    </m:r>
                    <m:r>
                      <a:rPr lang="ru-RU" sz="2400" b="1" i="1">
                        <a:latin typeface="Cambria Math"/>
                      </a:rPr>
                      <m:t>𝟎</m:t>
                    </m:r>
                    <m:r>
                      <a:rPr lang="ru-RU" sz="2400" b="1" i="1" smtClean="0">
                        <a:latin typeface="Cambria Math"/>
                      </a:rPr>
                      <m:t>               </m:t>
                    </m:r>
                  </m:oMath>
                </a14:m>
                <a:r>
                  <a:rPr lang="ru-RU" sz="2400" b="1" i="1" dirty="0"/>
                  <a:t> </a:t>
                </a:r>
                <a:r>
                  <a:rPr lang="ru-RU" sz="2000" b="1" dirty="0" smtClean="0"/>
                  <a:t>Ответ 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𝒙</m:t>
                    </m:r>
                    <m:r>
                      <a:rPr lang="ru-RU" sz="2000" b="1" i="1">
                        <a:latin typeface="Cambria Math"/>
                      </a:rPr>
                      <m:t>=</m:t>
                    </m:r>
                    <m:r>
                      <a:rPr lang="ru-RU" sz="2000" b="1" i="1">
                        <a:latin typeface="Cambria Math"/>
                      </a:rPr>
                      <m:t>𝟔</m:t>
                    </m:r>
                  </m:oMath>
                </a14:m>
                <a:endParaRPr lang="ru-RU" sz="2000" b="1" dirty="0"/>
              </a:p>
              <a:p>
                <a:pPr algn="ctr"/>
                <a:endParaRPr lang="ru-RU" sz="2400" b="1" i="1" dirty="0" smtClean="0"/>
              </a:p>
            </p:txBody>
          </p:sp>
        </mc:Choice>
        <mc:Fallback xmlns="">
          <p:sp>
            <p:nvSpPr>
              <p:cNvPr id="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301208"/>
                <a:ext cx="8280920" cy="14401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5"/>
              <p:cNvSpPr txBox="1">
                <a:spLocks/>
              </p:cNvSpPr>
              <p:nvPr/>
            </p:nvSpPr>
            <p:spPr>
              <a:xfrm>
                <a:off x="4283968" y="188640"/>
                <a:ext cx="4608512" cy="20882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ru-RU" sz="2400" b="1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(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ru-RU" sz="2400" b="1" i="1">
                            <a:latin typeface="Cambria Math"/>
                          </a:rPr>
                          <m:t>+</m:t>
                        </m:r>
                        <m:r>
                          <a:rPr lang="ru-RU" sz="2400" b="1" i="1">
                            <a:latin typeface="Cambria Math"/>
                          </a:rPr>
                          <m:t>𝒈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𝒗</m:t>
                        </m:r>
                      </m:den>
                    </m:f>
                    <m:r>
                      <a:rPr lang="ru-RU" sz="2400" b="1" i="1">
                        <a:latin typeface="Cambria Math"/>
                      </a:rPr>
                      <m:t>≥</m:t>
                    </m:r>
                    <m:r>
                      <a:rPr lang="ru-RU" sz="2400" b="1" i="1">
                        <a:latin typeface="Cambria Math"/>
                      </a:rPr>
                      <m:t>𝒑</m:t>
                    </m:r>
                    <m:r>
                      <a:rPr lang="ru-RU" sz="2400" b="1" i="1">
                        <a:latin typeface="Cambria Math"/>
                      </a:rPr>
                      <m:t>       </m:t>
                    </m:r>
                    <m:d>
                      <m:dPr>
                        <m:begChr m:val="[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≥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𝒇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𝒈</m:t>
                                        </m:r>
                                      </m:num>
                                      <m:den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den>
                                    </m:f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≥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&lt;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𝒇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𝒈</m:t>
                                        </m:r>
                                      </m:num>
                                      <m:den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den>
                                    </m:f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≥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Объект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88640"/>
                <a:ext cx="4608512" cy="20882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8"/>
              <p:cNvSpPr txBox="1">
                <a:spLocks/>
              </p:cNvSpPr>
              <p:nvPr/>
            </p:nvSpPr>
            <p:spPr>
              <a:xfrm>
                <a:off x="157808" y="188640"/>
                <a:ext cx="3838128" cy="20882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ClrTx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2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(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ru-RU" sz="2400" b="1" i="1">
                            <a:latin typeface="Cambria Math"/>
                          </a:rPr>
                          <m:t>+</m:t>
                        </m:r>
                        <m:r>
                          <a:rPr lang="ru-RU" sz="2400" b="1" i="1">
                            <a:latin typeface="Cambria Math"/>
                          </a:rPr>
                          <m:t>𝒈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𝒗</m:t>
                        </m:r>
                      </m:den>
                    </m:f>
                    <m:r>
                      <a:rPr lang="ru-RU" sz="2400" b="1" i="1">
                        <a:latin typeface="Cambria Math"/>
                      </a:rPr>
                      <m:t>=</m:t>
                    </m:r>
                    <m:r>
                      <a:rPr lang="ru-RU" sz="2400" b="1" i="1">
                        <a:latin typeface="Cambria Math"/>
                      </a:rPr>
                      <m:t>𝒑</m:t>
                    </m:r>
                    <m:r>
                      <a:rPr lang="ru-RU" sz="2400" b="1" i="1">
                        <a:latin typeface="Cambria Math"/>
                      </a:rPr>
                      <m:t>     </m:t>
                    </m:r>
                    <m:d>
                      <m:dPr>
                        <m:begChr m:val="["/>
                        <m:endChr m:val=""/>
                        <m:ctrlPr>
                          <a:rPr lang="ru-RU" sz="2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b="1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≥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400" b="1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𝒇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𝒈</m:t>
                                        </m:r>
                                      </m:num>
                                      <m:den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den>
                                    </m:f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&lt;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400" b="1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𝒇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𝒈</m:t>
                                        </m:r>
                                      </m:num>
                                      <m:den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den>
                                    </m:f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" name="Объект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08" y="188640"/>
                <a:ext cx="3838128" cy="20882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82150" y="2564904"/>
                <a:ext cx="8806680" cy="261045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2000" dirty="0" smtClean="0"/>
                  <a:t> </a:t>
                </a:r>
                <a:r>
                  <a:rPr lang="ru-RU" sz="2000" b="1" dirty="0"/>
                  <a:t>Пример №</a:t>
                </a:r>
                <a:r>
                  <a:rPr lang="ru-RU" sz="2000" b="1" dirty="0" smtClean="0"/>
                  <a:t>1</a:t>
                </a:r>
                <a:r>
                  <a:rPr lang="ru-RU" sz="2000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20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+4</m:t>
                        </m:r>
                      </m:den>
                    </m:f>
                    <m:r>
                      <a:rPr lang="ru-RU" sz="2000" i="1">
                        <a:latin typeface="Cambria Math"/>
                      </a:rPr>
                      <m:t>&lt;1</m:t>
                    </m:r>
                    <m:r>
                      <a:rPr lang="ru-RU" sz="2000" b="0" i="1" smtClean="0">
                        <a:latin typeface="Cambria Math"/>
                      </a:rPr>
                      <m:t>                                           </m:t>
                    </m:r>
                    <m:r>
                      <m:rPr>
                        <m:nor/>
                      </m:rPr>
                      <a:rPr lang="ru-RU" sz="2000" b="1" dirty="0">
                        <a:latin typeface="Cambria Math"/>
                      </a:rPr>
                      <m:t>Ответ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ru-RU" sz="2000" dirty="0">
                        <a:latin typeface="Cambria Math"/>
                      </a:rPr>
                      <m:t> </m:t>
                    </m:r>
                    <m:d>
                      <m:dPr>
                        <m:endChr m:val=""/>
                        <m:ctrlPr>
                          <a:rPr lang="ru-RU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−∞;−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/>
                              </a:rPr>
                              <m:t>4</m:t>
                            </m:r>
                          </m:e>
                        </m:d>
                        <m:nary>
                          <m:naryPr>
                            <m:chr m:val="⋃"/>
                            <m:limLoc m:val="undOvr"/>
                            <m:subHide m:val="on"/>
                            <m:sup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−1;+</m:t>
                                </m:r>
                                <m:d>
                                  <m:dPr>
                                    <m:begChr m:val=""/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∞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ru-RU" sz="2000" dirty="0"/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−2≥0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−2</m:t>
                                        </m:r>
                                      </m:num>
                                      <m:den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+4</m:t>
                                        </m:r>
                                      </m:den>
                                    </m:f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&lt;1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−2&lt;0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+2</m:t>
                                        </m:r>
                                      </m:num>
                                      <m:den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+4</m:t>
                                        </m:r>
                                      </m:den>
                                    </m:f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&lt;1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≥2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−2−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−4</m:t>
                                        </m:r>
                                      </m:num>
                                      <m:den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+4</m:t>
                                        </m:r>
                                      </m:den>
                                    </m:f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&lt;0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&lt;2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+2−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−4</m:t>
                                        </m:r>
                                      </m:num>
                                      <m:den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+4</m:t>
                                        </m:r>
                                      </m:den>
                                    </m:f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&lt;0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  <m:r>
                          <a:rPr lang="ru-RU" sz="2000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≥2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−6</m:t>
                                        </m:r>
                                      </m:num>
                                      <m:den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+4</m:t>
                                        </m:r>
                                      </m:den>
                                    </m:f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&lt;0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&lt;2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−2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−2</m:t>
                                        </m:r>
                                      </m:num>
                                      <m:den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+4</m:t>
                                        </m:r>
                                      </m:den>
                                    </m:f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&lt;0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  <m:r>
                          <a:rPr lang="ru-RU" sz="2000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ru-RU" sz="200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≥2</m:t>
                                    </m:r>
                                  </m:e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+4&gt;0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&lt;2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+2</m:t>
                                        </m:r>
                                      </m:num>
                                      <m:den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+4</m:t>
                                        </m:r>
                                      </m:den>
                                    </m:f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&gt;0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   </m:t>
                    </m:r>
                    <m:r>
                      <a:rPr lang="ru-RU" sz="2000" b="0" i="1" smtClean="0">
                        <a:latin typeface="Cambria Math"/>
                      </a:rPr>
                      <m:t> </m:t>
                    </m:r>
                    <m:r>
                      <a:rPr lang="ru-RU" sz="2000" i="1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≥2</m:t>
                                    </m:r>
                                  </m:e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&gt;−4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&lt;2</m:t>
                                    </m:r>
                                  </m:e>
                                  <m:e>
                                    <m:d>
                                      <m:dPr>
                                        <m:begChr m:val="["/>
                                        <m:endChr m:val=""/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ru-RU" sz="2000" i="1">
                                                <a:latin typeface="Cambria Math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ru-RU" sz="20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ru-RU" sz="2000" i="1">
                                                <a:latin typeface="Cambria Math"/>
                                              </a:rPr>
                                              <m:t>&gt;−1</m:t>
                                            </m:r>
                                          </m:e>
                                          <m:e>
                                            <m:r>
                                              <a:rPr lang="ru-RU" sz="20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ru-RU" sz="2000" i="1">
                                                <a:latin typeface="Cambria Math"/>
                                              </a:rPr>
                                              <m:t>&lt;−4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ru-RU" sz="2000" dirty="0" smtClean="0"/>
                  <a:t>  </a:t>
                </a:r>
              </a:p>
              <a:p>
                <a:pPr algn="ctr"/>
                <a:endParaRPr lang="ru-RU" sz="2000" dirty="0"/>
              </a:p>
              <a:p>
                <a:endParaRPr lang="ru-RU" sz="2000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0" y="2564904"/>
                <a:ext cx="8806680" cy="26104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99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 txBox="1">
                <a:spLocks/>
              </p:cNvSpPr>
              <p:nvPr/>
            </p:nvSpPr>
            <p:spPr>
              <a:xfrm>
                <a:off x="611560" y="5301208"/>
                <a:ext cx="8136904" cy="136815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b"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2800" kern="1200" cap="all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ru-RU" b="1" dirty="0" smtClean="0"/>
                  <a:t>3 раздел</a:t>
                </a:r>
                <a:r>
                  <a:rPr lang="ru-RU" dirty="0"/>
                  <a:t> </a:t>
                </a:r>
                <a:r>
                  <a:rPr lang="ru-RU" dirty="0" smtClean="0"/>
                  <a:t>  </a:t>
                </a:r>
                <a:r>
                  <a:rPr lang="ru-RU" b="1" dirty="0" smtClean="0">
                    <a:solidFill>
                      <a:srgbClr val="C00000"/>
                    </a:solidFill>
                  </a:rPr>
                  <a:t>совокупность двух систем</a:t>
                </a:r>
                <a:r>
                  <a:rPr lang="ru-RU" b="1" dirty="0" smtClean="0"/>
                  <a:t> </a:t>
                </a: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</a:rPr>
                  <a:t>Самостоятельная работа  </a:t>
                </a: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ru-RU" sz="2400" b="1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301208"/>
                <a:ext cx="8136904" cy="13681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5"/>
              <p:cNvSpPr txBox="1">
                <a:spLocks/>
              </p:cNvSpPr>
              <p:nvPr/>
            </p:nvSpPr>
            <p:spPr>
              <a:xfrm>
                <a:off x="4211960" y="188640"/>
                <a:ext cx="4536504" cy="20882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ru-RU" sz="2400" b="1" i="1" smtClean="0">
                        <a:latin typeface="Cambria Math"/>
                      </a:rPr>
                      <m:t> </m:t>
                    </m:r>
                    <m:r>
                      <a:rPr lang="ru-RU" sz="2400" b="1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(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ru-RU" sz="2400" b="1" i="1">
                            <a:latin typeface="Cambria Math"/>
                          </a:rPr>
                          <m:t>+</m:t>
                        </m:r>
                        <m:r>
                          <a:rPr lang="ru-RU" sz="2400" b="1" i="1">
                            <a:latin typeface="Cambria Math"/>
                          </a:rPr>
                          <m:t>𝒈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𝒗</m:t>
                        </m:r>
                      </m:den>
                    </m:f>
                    <m:r>
                      <a:rPr lang="ru-RU" sz="2400" b="1" i="1">
                        <a:latin typeface="Cambria Math"/>
                      </a:rPr>
                      <m:t>≥</m:t>
                    </m:r>
                    <m:r>
                      <a:rPr lang="ru-RU" sz="2400" b="1" i="1">
                        <a:latin typeface="Cambria Math"/>
                      </a:rPr>
                      <m:t>𝒑</m:t>
                    </m:r>
                    <m:r>
                      <a:rPr lang="ru-RU" sz="2400" b="1" i="1">
                        <a:latin typeface="Cambria Math"/>
                      </a:rPr>
                      <m:t>      </m:t>
                    </m:r>
                    <m:d>
                      <m:dPr>
                        <m:begChr m:val="[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≥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𝒇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𝒈</m:t>
                                        </m:r>
                                      </m:num>
                                      <m:den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den>
                                    </m:f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≥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&lt;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𝒇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𝒈</m:t>
                                        </m:r>
                                      </m:num>
                                      <m:den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den>
                                    </m:f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≥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Объект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88640"/>
                <a:ext cx="4536504" cy="20882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8"/>
              <p:cNvSpPr txBox="1">
                <a:spLocks/>
              </p:cNvSpPr>
              <p:nvPr/>
            </p:nvSpPr>
            <p:spPr>
              <a:xfrm>
                <a:off x="157808" y="188640"/>
                <a:ext cx="3838128" cy="20882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ClrTx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2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(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ru-RU" sz="2400" b="1" i="1">
                            <a:latin typeface="Cambria Math"/>
                          </a:rPr>
                          <m:t>+</m:t>
                        </m:r>
                        <m:r>
                          <a:rPr lang="ru-RU" sz="2400" b="1" i="1">
                            <a:latin typeface="Cambria Math"/>
                          </a:rPr>
                          <m:t>𝒈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𝒗</m:t>
                        </m:r>
                      </m:den>
                    </m:f>
                    <m:r>
                      <a:rPr lang="ru-RU" sz="2400" b="1" i="1">
                        <a:latin typeface="Cambria Math"/>
                      </a:rPr>
                      <m:t>=</m:t>
                    </m:r>
                    <m:r>
                      <a:rPr lang="ru-RU" sz="2400" b="1" i="1">
                        <a:latin typeface="Cambria Math"/>
                      </a:rPr>
                      <m:t>𝒑</m:t>
                    </m:r>
                    <m:r>
                      <a:rPr lang="ru-RU" sz="2400" b="1" i="1">
                        <a:latin typeface="Cambria Math"/>
                      </a:rPr>
                      <m:t>      </m:t>
                    </m:r>
                    <m:d>
                      <m:dPr>
                        <m:begChr m:val="["/>
                        <m:endChr m:val=""/>
                        <m:ctrlPr>
                          <a:rPr lang="ru-RU" sz="2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b="1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≥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400" b="1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𝒇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𝒈</m:t>
                                        </m:r>
                                      </m:num>
                                      <m:den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den>
                                    </m:f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&lt;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400" b="1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𝒇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𝒈</m:t>
                                        </m:r>
                                      </m:num>
                                      <m:den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den>
                                    </m:f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" name="Объект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08" y="188640"/>
                <a:ext cx="3838128" cy="20882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55576" y="2708920"/>
                <a:ext cx="7200800" cy="233589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2000" b="1" dirty="0" smtClean="0"/>
                  <a:t>Пример №2</a:t>
                </a:r>
                <a:r>
                  <a:rPr lang="ru-RU" sz="2000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−5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ru-RU" sz="2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6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ru-RU" sz="2000" i="1">
                        <a:latin typeface="Cambria Math"/>
                      </a:rPr>
                      <m:t>=0</m:t>
                    </m:r>
                  </m:oMath>
                </a14:m>
                <a:r>
                  <a:rPr lang="ru-RU" sz="2000" i="1" dirty="0" smtClean="0">
                    <a:latin typeface="Cambria Math"/>
                  </a:rPr>
                  <a:t>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 b="1" dirty="0"/>
                      <m:t>Решение</m:t>
                    </m:r>
                  </m:oMath>
                </a14:m>
                <a:r>
                  <a:rPr lang="ru-RU" sz="2000" b="1" dirty="0" smtClean="0"/>
                  <a:t> </a:t>
                </a:r>
                <a:endParaRPr lang="ru-RU" sz="2000" b="1" dirty="0"/>
              </a:p>
              <a:p>
                <a:pPr algn="ctr"/>
                <a:r>
                  <a:rPr lang="ru-RU" sz="200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&gt;0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−5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−6=0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&lt;0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−5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+6=0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ru-RU" sz="2000" dirty="0" smtClean="0"/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&gt;0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=6, </m:t>
                                    </m:r>
                                    <m:sSub>
                                      <m:sSubPr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=−1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&lt;0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=2,</m:t>
                                    </m:r>
                                    <m:r>
                                      <a:rPr lang="ru-RU" sz="2000">
                                        <a:latin typeface="Cambria Math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=3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  </a:t>
                </a:r>
                <a:r>
                  <a:rPr lang="ru-RU" sz="2000" dirty="0" smtClean="0"/>
                  <a:t>  </a:t>
                </a:r>
                <a:r>
                  <a:rPr lang="ru-RU" sz="2000" b="1" dirty="0"/>
                  <a:t>Ответ</a:t>
                </a:r>
                <a:r>
                  <a:rPr lang="ru-RU" sz="2000" dirty="0"/>
                  <a:t> 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ru-RU" sz="2000" i="1">
                        <a:latin typeface="Cambria Math"/>
                      </a:rPr>
                      <m:t>=6</m:t>
                    </m:r>
                  </m:oMath>
                </a14:m>
                <a:endParaRPr lang="ru-RU" sz="2000" dirty="0"/>
              </a:p>
              <a:p>
                <a:endParaRPr lang="ru-RU" sz="2000" dirty="0"/>
              </a:p>
              <a:p>
                <a:endParaRPr lang="ru-RU" sz="2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708920"/>
                <a:ext cx="7200800" cy="23358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12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 txBox="1">
                <a:spLocks/>
              </p:cNvSpPr>
              <p:nvPr/>
            </p:nvSpPr>
            <p:spPr>
              <a:xfrm>
                <a:off x="755577" y="5301208"/>
                <a:ext cx="7776864" cy="129614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t"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2800" kern="1200" cap="all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2400" b="1" dirty="0" smtClean="0"/>
                  <a:t>4 раздел </a:t>
                </a:r>
                <a:r>
                  <a:rPr lang="ru-RU" sz="2400" b="1" dirty="0" smtClean="0">
                    <a:solidFill>
                      <a:srgbClr val="C00000"/>
                    </a:solidFill>
                  </a:rPr>
                  <a:t>два модуля</a:t>
                </a:r>
                <a:endParaRPr lang="ru-RU" sz="2400" b="1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ru-RU" sz="2400" b="1" dirty="0">
                    <a:solidFill>
                      <a:schemeClr val="tx1"/>
                    </a:solidFill>
                  </a:rPr>
                  <a:t>самостоятельно  Пример №2  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/>
                          </a:rPr>
                          <m:t>𝟑</m:t>
                        </m:r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  <m:r>
                          <a:rPr lang="ru-RU" sz="2400" b="1" i="1">
                            <a:latin typeface="Cambria Math"/>
                          </a:rPr>
                          <m:t>−</m:t>
                        </m:r>
                        <m:r>
                          <a:rPr lang="ru-RU" sz="2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ru-RU" sz="2400" b="1" i="1">
                        <a:latin typeface="Cambria Math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ru-RU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/>
                          </a:rPr>
                          <m:t>𝟐</m:t>
                        </m:r>
                        <m:r>
                          <a:rPr lang="ru-RU" sz="2400" b="1" i="1">
                            <a:latin typeface="Cambria Math"/>
                          </a:rPr>
                          <m:t>𝒙</m:t>
                        </m:r>
                        <m:r>
                          <a:rPr lang="ru-RU" sz="2400" b="1" i="1">
                            <a:latin typeface="Cambria Math"/>
                          </a:rPr>
                          <m:t>−</m:t>
                        </m:r>
                        <m:r>
                          <a:rPr lang="ru-RU" sz="2400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ru-RU" sz="2400" b="1" dirty="0" smtClean="0"/>
                  <a:t>                          </a:t>
                </a:r>
                <a:r>
                  <a:rPr lang="ru-RU" sz="2000" b="1" dirty="0"/>
                  <a:t>Ответ</a:t>
                </a:r>
                <a:r>
                  <a:rPr lang="en-US" sz="2000" b="1" dirty="0" smtClean="0"/>
                  <a:t>  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ru-RU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/>
                          </a:rPr>
                          <m:t>−</m:t>
                        </m:r>
                        <m:r>
                          <a:rPr lang="ru-RU" sz="2400" b="1" i="1">
                            <a:latin typeface="Cambria Math"/>
                          </a:rPr>
                          <m:t>𝟒</m:t>
                        </m:r>
                        <m:r>
                          <a:rPr lang="ru-RU" sz="2400" b="1" i="1">
                            <a:latin typeface="Cambria Math"/>
                          </a:rPr>
                          <m:t>;</m:t>
                        </m:r>
                        <m:r>
                          <a:rPr lang="ru-RU" sz="2400" b="1" i="1">
                            <a:latin typeface="Cambria Math"/>
                          </a:rPr>
                          <m:t>𝟏</m:t>
                        </m:r>
                        <m:r>
                          <a:rPr lang="ru-RU" sz="2400" b="1" i="1">
                            <a:latin typeface="Cambria Math"/>
                          </a:rPr>
                          <m:t>,</m:t>
                        </m:r>
                        <m:r>
                          <a:rPr lang="ru-RU" sz="2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ru-RU" sz="2400" b="1" dirty="0"/>
              </a:p>
              <a:p>
                <a:pPr algn="ctr"/>
                <a:endParaRPr lang="ru-RU" sz="2400" dirty="0"/>
              </a:p>
            </p:txBody>
          </p:sp>
        </mc:Choice>
        <mc:Fallback xmlns="">
          <p:sp>
            <p:nvSpPr>
              <p:cNvPr id="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7" y="5301208"/>
                <a:ext cx="7776864" cy="12961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 txBox="1">
                <a:spLocks/>
              </p:cNvSpPr>
              <p:nvPr/>
            </p:nvSpPr>
            <p:spPr>
              <a:xfrm>
                <a:off x="203648" y="332656"/>
                <a:ext cx="3720280" cy="100811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sz="2400" b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𝒈</m:t>
                        </m:r>
                        <m:d>
                          <m:d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sz="2400" b="1">
                        <a:latin typeface="Cambria Math"/>
                      </a:rPr>
                      <m:t>,  </m:t>
                    </m:r>
                    <m:d>
                      <m:dPr>
                        <m:begChr m:val="[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sz="2400" b="1">
                                <a:latin typeface="Cambria Math"/>
                              </a:rPr>
                              <m:t>=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𝒈</m:t>
                            </m:r>
                          </m:e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sz="2400" b="1">
                                <a:latin typeface="Cambria Math"/>
                              </a:rPr>
                              <m:t>=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𝒈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48" y="332656"/>
                <a:ext cx="3720280" cy="10081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 txBox="1">
                <a:spLocks/>
              </p:cNvSpPr>
              <p:nvPr/>
            </p:nvSpPr>
            <p:spPr>
              <a:xfrm>
                <a:off x="172127" y="1741838"/>
                <a:ext cx="4104456" cy="33260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b="0" dirty="0" smtClean="0"/>
                  <a:t> №1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ru-RU" sz="2000" b="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+2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+3</m:t>
                        </m:r>
                      </m:e>
                    </m:d>
                  </m:oMath>
                </a14:m>
                <a:endParaRPr lang="ru-RU" sz="2000" i="1" dirty="0" smtClean="0"/>
              </a:p>
              <a:p>
                <a:pPr algn="ctr"/>
                <a:r>
                  <a:rPr lang="ru-RU" sz="2000" dirty="0" smtClean="0"/>
                  <a:t>Решение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 </m:t>
                    </m:r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0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−1=</m:t>
                            </m:r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+3</m:t>
                            </m:r>
                          </m:e>
                          <m:e>
                            <m:r>
                              <a:rPr lang="ru-RU" sz="20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−1=</m:t>
                            </m:r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−3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=−4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−3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−2=0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/>
                              </a:rPr>
                              <m:t>=−4,</m:t>
                            </m:r>
                            <m:r>
                              <a:rPr lang="ru-RU" sz="200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000" i="1">
                                    <a:latin typeface="Cambria Math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ru-RU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ru-RU" sz="200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 smtClean="0"/>
                  <a:t> </a:t>
                </a:r>
              </a:p>
              <a:p>
                <a:pPr algn="ctr"/>
                <a:r>
                  <a:rPr lang="ru-RU" sz="2000" dirty="0" smtClean="0"/>
                  <a:t>Ответ</a:t>
                </a:r>
                <a:r>
                  <a:rPr lang="ru-RU" sz="20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−4; 2;−0,</m:t>
                        </m:r>
                        <m:d>
                          <m:dPr>
                            <m:begChr m:val=""/>
                            <m:endChr m:val="}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/>
                              </a:rPr>
                              <m:t>5</m:t>
                            </m:r>
                          </m:e>
                        </m:d>
                      </m:e>
                    </m:d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27" y="1741838"/>
                <a:ext cx="4104456" cy="33260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 txBox="1">
                <a:spLocks/>
              </p:cNvSpPr>
              <p:nvPr/>
            </p:nvSpPr>
            <p:spPr>
              <a:xfrm>
                <a:off x="5246406" y="326327"/>
                <a:ext cx="3657416" cy="100811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sz="2400" b="1" i="1">
                        <a:latin typeface="Cambria Math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𝒈</m:t>
                        </m:r>
                        <m:d>
                          <m:d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sz="2400" b="1" i="1">
                        <a:latin typeface="Cambria Math"/>
                      </a:rPr>
                      <m:t>,</m:t>
                    </m:r>
                  </m:oMath>
                </a14:m>
                <a:r>
                  <a:rPr lang="ru-RU" sz="2400" dirty="0"/>
                  <a:t>    </a:t>
                </a:r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>
                          <a:latin typeface="Cambria Math"/>
                        </a:rPr>
                        <m:t>(</m:t>
                      </m:r>
                      <m:r>
                        <a:rPr lang="en-US" sz="2400" b="1" i="1">
                          <a:latin typeface="Cambria Math"/>
                        </a:rPr>
                        <m:t>𝒇</m:t>
                      </m:r>
                      <m:r>
                        <a:rPr lang="ru-RU" sz="2400" b="1" i="1"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latin typeface="Cambria Math"/>
                        </a:rPr>
                        <m:t>𝒈</m:t>
                      </m:r>
                      <m:r>
                        <a:rPr lang="ru-RU" sz="2400" b="1" i="1">
                          <a:latin typeface="Cambria Math"/>
                        </a:rPr>
                        <m:t>)(</m:t>
                      </m:r>
                      <m:r>
                        <a:rPr lang="en-US" sz="2400" b="1" i="1">
                          <a:latin typeface="Cambria Math"/>
                        </a:rPr>
                        <m:t>𝒇</m:t>
                      </m:r>
                      <m:r>
                        <a:rPr lang="ru-RU" sz="2400" b="1" i="1"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latin typeface="Cambria Math"/>
                        </a:rPr>
                        <m:t>𝒈</m:t>
                      </m:r>
                      <m:r>
                        <a:rPr lang="ru-RU" sz="2400" b="1" i="1">
                          <a:latin typeface="Cambria Math"/>
                        </a:rPr>
                        <m:t>)≥</m:t>
                      </m:r>
                      <m:r>
                        <a:rPr lang="ru-RU" sz="2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Текст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406" y="326327"/>
                <a:ext cx="3657416" cy="10081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Объект 5"/>
              <p:cNvSpPr txBox="1">
                <a:spLocks/>
              </p:cNvSpPr>
              <p:nvPr/>
            </p:nvSpPr>
            <p:spPr>
              <a:xfrm>
                <a:off x="4514984" y="1772816"/>
                <a:ext cx="4392488" cy="331236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b="0" dirty="0" smtClean="0"/>
                  <a:t>№1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−2+2</m:t>
                        </m:r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sz="2000" dirty="0" smtClean="0"/>
                  <a:t> </a:t>
                </a:r>
              </a:p>
              <a:p>
                <a:pPr algn="ctr"/>
                <a:r>
                  <a:rPr lang="ru-RU" sz="2000" dirty="0" smtClean="0"/>
                  <a:t>Решение</a:t>
                </a:r>
                <a:endParaRPr lang="en-US" sz="2000" b="0" dirty="0"/>
              </a:p>
              <a:p>
                <a:pPr algn="ctr"/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+3</m:t>
                        </m:r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−5</m:t>
                        </m:r>
                      </m:e>
                    </m:d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≤0</m:t>
                    </m:r>
                  </m:oMath>
                </a14:m>
                <a:r>
                  <a:rPr lang="ru-RU" sz="2000" dirty="0"/>
                  <a:t> 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+3</m:t>
                        </m:r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−5</m:t>
                        </m:r>
                      </m:e>
                    </m:d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≥0</m:t>
                    </m:r>
                  </m:oMath>
                </a14:m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+3</m:t>
                        </m:r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−5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≥0</m:t>
                    </m:r>
                  </m:oMath>
                </a14:m>
                <a:endParaRPr lang="ru-RU" sz="2000" dirty="0"/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≥1</m:t>
                            </m:r>
                          </m:e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≤−</m:t>
                            </m:r>
                            <m:f>
                              <m:f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000" i="1"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ru-RU" sz="20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</a:t>
                </a:r>
                <a:r>
                  <a:rPr lang="ru-RU" sz="2000" dirty="0" smtClean="0"/>
                  <a:t>    </a:t>
                </a:r>
              </a:p>
              <a:p>
                <a:pPr algn="ctr"/>
                <a:r>
                  <a:rPr lang="ru-RU" sz="2000" dirty="0" smtClean="0"/>
                  <a:t>Ответ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ru-RU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−∞;−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000" i="1"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ru-RU" sz="20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nary>
                          <m:naryPr>
                            <m:chr m:val="⋃"/>
                            <m:limLoc m:val="undOvr"/>
                            <m:subHide m:val="on"/>
                            <m:sup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1;+</m:t>
                                </m:r>
                                <m:d>
                                  <m:dPr>
                                    <m:begChr m:val=""/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∞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ru-RU" sz="2000" dirty="0"/>
              </a:p>
              <a:p>
                <a:endParaRPr lang="ru-RU" sz="2000" b="0" dirty="0"/>
              </a:p>
              <a:p>
                <a:endParaRPr lang="ru-RU" sz="2000" dirty="0"/>
              </a:p>
            </p:txBody>
          </p:sp>
        </mc:Choice>
        <mc:Fallback>
          <p:sp>
            <p:nvSpPr>
              <p:cNvPr id="6" name="Объект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984" y="1772816"/>
                <a:ext cx="4392488" cy="33123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86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377073" y="5188673"/>
            <a:ext cx="4748431" cy="14401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5 раздел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несколько модулей</a:t>
            </a:r>
          </a:p>
          <a:p>
            <a:pPr algn="ctr"/>
            <a:r>
              <a:rPr lang="ru-RU" dirty="0"/>
              <a:t>Метод промежутков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36957" y="2098278"/>
                <a:ext cx="6423275" cy="305891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2400" b="1" dirty="0" smtClean="0"/>
                  <a:t>Пример</a:t>
                </a:r>
                <a:r>
                  <a:rPr lang="ru-RU" sz="2400" dirty="0" smtClean="0"/>
                  <a:t> </a:t>
                </a:r>
                <a:r>
                  <a:rPr lang="ru-RU" sz="2400" b="1" dirty="0"/>
                  <a:t>№1</a:t>
                </a:r>
                <a:r>
                  <a:rPr lang="ru-RU" sz="2400" dirty="0" smtClean="0"/>
                  <a:t>. </a:t>
                </a:r>
                <a:r>
                  <a:rPr lang="ru-RU" sz="2400" dirty="0"/>
                  <a:t>2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ru-RU" sz="2400" i="1">
                        <a:latin typeface="Cambria Math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+4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=1</m:t>
                    </m:r>
                  </m:oMath>
                </a14:m>
                <a:endParaRPr lang="en-US" sz="2400" b="1" dirty="0" smtClean="0"/>
              </a:p>
              <a:p>
                <a:r>
                  <a:rPr lang="ru-RU" sz="2400" b="1" dirty="0" smtClean="0"/>
                  <a:t>Решение</a:t>
                </a:r>
                <a:r>
                  <a:rPr lang="en-US" sz="2400" b="1" dirty="0"/>
                  <a:t> </a:t>
                </a:r>
                <a:r>
                  <a:rPr lang="en-US" sz="2400" b="1" dirty="0" smtClean="0"/>
                  <a:t>    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400" b="1" i="1">
                        <a:latin typeface="Cambria Math"/>
                      </a:rPr>
                      <m:t>=</m:t>
                    </m:r>
                    <m:r>
                      <a:rPr lang="ru-RU" sz="2400" b="1" i="1">
                        <a:latin typeface="Cambria Math"/>
                      </a:rPr>
                      <m:t>𝟏</m:t>
                    </m:r>
                    <m:r>
                      <a:rPr lang="ru-RU" sz="2400" b="1" i="1">
                        <a:latin typeface="Cambria Math"/>
                      </a:rPr>
                      <m:t>,</m:t>
                    </m:r>
                    <m:r>
                      <a:rPr lang="ru-RU" sz="2400" b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2400" b="1" i="1">
                        <a:latin typeface="Cambria Math"/>
                      </a:rPr>
                      <m:t>=−</m:t>
                    </m:r>
                    <m:r>
                      <a:rPr lang="ru-RU" sz="2400" b="1" i="1">
                        <a:latin typeface="Cambria Math"/>
                      </a:rPr>
                      <m:t>𝟒</m:t>
                    </m:r>
                  </m:oMath>
                </a14:m>
                <a:endParaRPr lang="ru-RU" sz="2400" b="1" dirty="0"/>
              </a:p>
              <a:p>
                <a:r>
                  <a:rPr lang="en-US" sz="2400" dirty="0"/>
                  <a:t>a)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≤−4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+2+3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+12=1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=−13</m:t>
                    </m:r>
                  </m:oMath>
                </a14:m>
                <a:endParaRPr lang="ru-RU" sz="2400" dirty="0"/>
              </a:p>
              <a:p>
                <a:r>
                  <a:rPr lang="ru-RU" sz="2400" dirty="0"/>
                  <a:t>б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−4≤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≤1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+2−3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−12=1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=−2,2</m:t>
                    </m:r>
                  </m:oMath>
                </a14:m>
                <a:endParaRPr lang="ru-RU" sz="2400" dirty="0"/>
              </a:p>
              <a:p>
                <a:r>
                  <a:rPr lang="ru-RU" sz="2400" dirty="0"/>
                  <a:t>в)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&gt;1</m:t>
                            </m:r>
                          </m:e>
                          <m:e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−2−3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−12=1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        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ru-RU" sz="2400" i="1">
                        <a:latin typeface="Cambria Math"/>
                      </a:rPr>
                      <m:t>=−15</m:t>
                    </m:r>
                  </m:oMath>
                </a14:m>
                <a:r>
                  <a:rPr lang="ru-RU" sz="2400" dirty="0"/>
                  <a:t>-не уд.               </a:t>
                </a:r>
                <a:r>
                  <a:rPr lang="ru-RU" sz="2400" b="1" dirty="0"/>
                  <a:t>Ответ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−13; </m:t>
                        </m:r>
                        <m:d>
                          <m:dPr>
                            <m:begChr m:val=""/>
                            <m:endChr m:val="}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latin typeface="Cambria Math"/>
                              </a:rPr>
                              <m:t>−2,2</m:t>
                            </m:r>
                          </m:e>
                        </m:d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57" y="2098278"/>
                <a:ext cx="6423275" cy="30589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003444" y="126238"/>
                <a:ext cx="5495691" cy="193899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anchor="b">
                <a:spAutoFit/>
              </a:bodyPr>
              <a:lstStyle/>
              <a:p>
                <a:r>
                  <a:rPr lang="ru-RU" sz="2400" b="1" dirty="0"/>
                  <a:t>Пример №2</a:t>
                </a:r>
                <a:r>
                  <a:rPr lang="ru-RU" sz="2400" dirty="0"/>
                  <a:t>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−5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−1+2</m:t>
                        </m:r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−5</m:t>
                        </m:r>
                      </m:e>
                    </m:d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−1−2</m:t>
                        </m:r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+5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&lt;0</m:t>
                    </m:r>
                  </m:oMath>
                </a14:m>
                <a:r>
                  <a:rPr lang="ru-RU" sz="2400" dirty="0"/>
                  <a:t> </a:t>
                </a:r>
                <a:r>
                  <a:rPr lang="ru-RU" sz="2400" dirty="0" smtClean="0"/>
                  <a:t>  </a:t>
                </a:r>
                <a:endParaRPr lang="en-US" sz="2400" dirty="0" smtClean="0"/>
              </a:p>
              <a:p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5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−6</m:t>
                        </m:r>
                      </m:e>
                    </m:d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+4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&lt;0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, −4≤</m:t>
                    </m:r>
                    <m:r>
                      <a:rPr lang="ru-RU" sz="2400" i="1">
                        <a:latin typeface="Cambria Math"/>
                      </a:rPr>
                      <m:t>𝑥</m:t>
                    </m:r>
                    <m:r>
                      <a:rPr lang="ru-RU" sz="2400" i="1">
                        <a:latin typeface="Cambria Math"/>
                      </a:rPr>
                      <m:t>≤1,2</m:t>
                    </m:r>
                  </m:oMath>
                </a14:m>
                <a:endParaRPr lang="ru-RU" sz="2400" dirty="0"/>
              </a:p>
              <a:p>
                <a:r>
                  <a:rPr lang="ru-RU" sz="2400" b="1" dirty="0"/>
                  <a:t>Ответ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−4;1,2</m:t>
                        </m:r>
                      </m:e>
                    </m:d>
                  </m:oMath>
                </a14:m>
                <a:endParaRPr lang="ru-RU" sz="2400" dirty="0"/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444" y="126238"/>
                <a:ext cx="5495691" cy="19389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202189" y="1532355"/>
            <a:ext cx="276255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Уравнения</a:t>
            </a:r>
          </a:p>
        </p:txBody>
      </p:sp>
    </p:spTree>
    <p:extLst>
      <p:ext uri="{BB962C8B-B14F-4D97-AF65-F5344CB8AC3E}">
        <p14:creationId xmlns:p14="http://schemas.microsoft.com/office/powerpoint/2010/main" val="379001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987824" y="5261330"/>
            <a:ext cx="5326847" cy="14401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5 раздел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несколько модулей</a:t>
            </a:r>
          </a:p>
          <a:p>
            <a:pPr algn="ctr"/>
            <a:r>
              <a:rPr lang="ru-RU" dirty="0"/>
              <a:t>Метод промежутков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2495" y="147139"/>
                <a:ext cx="8971505" cy="501291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2400" b="1" dirty="0" smtClean="0"/>
                  <a:t>Пример №1</a:t>
                </a:r>
                <a:r>
                  <a:rPr lang="ru-RU" sz="2400" dirty="0" smtClean="0"/>
                  <a:t>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latin typeface="Cambria Math"/>
                          </a:rPr>
                          <m:t>−2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r>
                  <a:rPr lang="ru-RU" sz="2400" b="1" dirty="0" smtClean="0"/>
                  <a:t>Решение.</a:t>
                </a:r>
                <a:r>
                  <a:rPr lang="ru-RU" sz="2400" dirty="0" smtClean="0"/>
                  <a:t>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−2)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latin typeface="Cambria Math"/>
                          </a:rPr>
                          <m:t> ,   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=0,</m:t>
                    </m:r>
                    <m:r>
                      <a:rPr lang="ru-RU" sz="24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=2,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=1,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a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≤0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+1≤</m:t>
                            </m:r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ru-RU" sz="2400" b="0" i="1" smtClean="0">
                        <a:latin typeface="Cambria Math"/>
                      </a:rPr>
                      <m:t>     </m:t>
                    </m:r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≤0</m:t>
                            </m:r>
                          </m:e>
                          <m:e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,</a:t>
                </a:r>
                <a:r>
                  <a:rPr lang="ru-RU" sz="24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∅</m:t>
                    </m:r>
                  </m:oMath>
                </a14:m>
                <a:endParaRPr lang="ru-RU" sz="2400" dirty="0"/>
              </a:p>
              <a:p>
                <a:r>
                  <a:rPr lang="ru-RU" sz="2400" dirty="0"/>
                  <a:t>б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0≤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≤1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+1≤</m:t>
                            </m:r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0≤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≤1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−1≥0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  </a:t>
                </a:r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0≤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≤1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≥1</m:t>
                                    </m:r>
                                  </m:e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≤−0,5</m:t>
                                    </m:r>
                                  </m:e>
                                </m:eqArr>
                              </m:e>
                            </m:d>
                            <m:r>
                              <a:rPr lang="ru-RU" sz="2400" i="1">
                                <a:latin typeface="Cambria Math"/>
                              </a:rPr>
                              <m:t> </m:t>
                            </m:r>
                          </m:e>
                        </m:eqArr>
                        <m:r>
                          <a:rPr lang="ru-RU" sz="2400" b="0" i="1" smtClean="0">
                            <a:latin typeface="Cambria Math"/>
                          </a:rPr>
                          <m:t>,</m:t>
                        </m:r>
                      </m:e>
                    </m:d>
                  </m:oMath>
                </a14:m>
                <a:r>
                  <a:rPr lang="ru-RU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∅</m:t>
                    </m:r>
                  </m:oMath>
                </a14:m>
                <a:endParaRPr lang="ru-RU" sz="2400" dirty="0" smtClean="0"/>
              </a:p>
              <a:p>
                <a:r>
                  <a:rPr lang="ru-RU" sz="2400" dirty="0"/>
                  <a:t>в)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/>
                              </a:rPr>
                              <m:t>1≤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≤2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−1≤</m:t>
                            </m:r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 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/>
                              </a:rPr>
                              <m:t>1≤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≤2</m:t>
                            </m:r>
                          </m:e>
                          <m:e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latin typeface="Cambria Math"/>
                              </a:rPr>
                              <m:t>−3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+1≥0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  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/>
                              </a:rPr>
                              <m:t>1≤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≤2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≥1</m:t>
                                    </m:r>
                                  </m:e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≤0,5</m:t>
                                    </m:r>
                                  </m:e>
                                </m:eqArr>
                              </m:e>
                            </m:d>
                            <m:r>
                              <a:rPr lang="ru-RU" sz="2400" i="1">
                                <a:latin typeface="Cambria Math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1;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ru-RU" sz="2400" dirty="0" smtClean="0"/>
              </a:p>
              <a:p>
                <a:r>
                  <a:rPr lang="ru-RU" sz="2400" dirty="0"/>
                  <a:t>г)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≥2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−1≤</m:t>
                            </m:r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 </a:t>
                </a:r>
                <a:r>
                  <a:rPr lang="ru-RU" sz="2400" dirty="0" smtClean="0"/>
                  <a:t>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≥2</m:t>
                            </m:r>
                          </m:e>
                          <m:e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≥−1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2:+∞</m:t>
                        </m:r>
                      </m:e>
                    </m:d>
                  </m:oMath>
                </a14:m>
                <a:r>
                  <a:rPr lang="ru-RU" sz="2400" dirty="0"/>
                  <a:t> </a:t>
                </a:r>
                <a:r>
                  <a:rPr lang="ru-RU" sz="2400" b="1" dirty="0" smtClean="0"/>
                  <a:t>Ответ</a:t>
                </a:r>
                <a:r>
                  <a:rPr lang="ru-RU" sz="2400" dirty="0" smtClean="0"/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1;</m:t>
                        </m:r>
                        <m:d>
                          <m:dPr>
                            <m:begChr m:val="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latin typeface="Cambria Math"/>
                              </a:rPr>
                              <m:t>+∞</m:t>
                            </m:r>
                          </m:e>
                        </m:d>
                      </m:e>
                    </m:d>
                  </m:oMath>
                </a14:m>
                <a:r>
                  <a:rPr lang="ru-RU" sz="2400" dirty="0"/>
                  <a:t>      </a:t>
                </a:r>
                <a:endParaRPr lang="ru-RU" sz="2400" dirty="0" smtClean="0"/>
              </a:p>
              <a:p>
                <a:r>
                  <a:rPr lang="ru-RU" sz="2400" dirty="0" smtClean="0"/>
                  <a:t> </a:t>
                </a:r>
                <a:endParaRPr lang="ru-RU" sz="2400" dirty="0"/>
              </a:p>
              <a:p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95" y="147139"/>
                <a:ext cx="8971505" cy="501291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07544" y="4636830"/>
            <a:ext cx="362255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Неравенства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7437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 txBox="1">
                <a:spLocks/>
              </p:cNvSpPr>
              <p:nvPr/>
            </p:nvSpPr>
            <p:spPr>
              <a:xfrm>
                <a:off x="755576" y="5301208"/>
                <a:ext cx="8113173" cy="129614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t"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2800" kern="1200" cap="all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2400" b="1" dirty="0" smtClean="0"/>
                  <a:t>6 раздел 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Замена переменной</a:t>
                </a:r>
                <a:endParaRPr lang="ru-RU" sz="2400" b="1" dirty="0" smtClean="0">
                  <a:solidFill>
                    <a:srgbClr val="C00000"/>
                  </a:solidFill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</a:rPr>
                  <a:t>самостоятельно  </a:t>
                </a:r>
                <a:r>
                  <a:rPr lang="ru-RU" sz="2400" b="1" dirty="0">
                    <a:solidFill>
                      <a:schemeClr val="tx1"/>
                    </a:solidFill>
                  </a:rPr>
                  <a:t>Пример №2 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ru-RU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ru-RU" sz="2400" b="1" i="1">
                        <a:latin typeface="Cambria Math"/>
                      </a:rPr>
                      <m:t>−</m:t>
                    </m:r>
                    <m:r>
                      <a:rPr lang="ru-RU" sz="2400" b="1" i="1">
                        <a:latin typeface="Cambria Math"/>
                      </a:rPr>
                      <m:t>𝟔</m:t>
                    </m:r>
                    <m:r>
                      <a:rPr lang="ru-RU" sz="2400" b="1" i="1">
                        <a:latin typeface="Cambria Math"/>
                      </a:rPr>
                      <m:t>=</m:t>
                    </m:r>
                    <m:r>
                      <a:rPr lang="ru-RU" sz="2400" b="1" i="1">
                        <a:latin typeface="Cambria Math"/>
                      </a:rPr>
                      <m:t>𝟎</m:t>
                    </m:r>
                    <m:r>
                      <a:rPr lang="ru-RU" sz="2400" b="1" i="1" smtClean="0">
                        <a:latin typeface="Cambria Math"/>
                      </a:rPr>
                      <m:t>                              </m:t>
                    </m:r>
                  </m:oMath>
                </a14:m>
                <a:r>
                  <a:rPr lang="ru-RU" sz="2000" b="1" dirty="0" smtClean="0"/>
                  <a:t>Ответ</a:t>
                </a:r>
                <a:r>
                  <a:rPr lang="ru-RU" sz="2400" b="1" dirty="0"/>
                  <a:t> </a:t>
                </a:r>
                <a:r>
                  <a:rPr lang="ru-RU" sz="2400" b="1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400" b="1" i="1">
                        <a:latin typeface="Cambria Math"/>
                      </a:rPr>
                      <m:t>=−</m:t>
                    </m:r>
                    <m:r>
                      <a:rPr lang="ru-RU" sz="2400" b="1" i="1">
                        <a:latin typeface="Cambria Math"/>
                      </a:rPr>
                      <m:t>𝟐</m:t>
                    </m:r>
                    <m:r>
                      <a:rPr lang="ru-RU" sz="2400" b="1" i="1">
                        <a:latin typeface="Cambria Math"/>
                      </a:rPr>
                      <m:t>,</m:t>
                    </m:r>
                    <m:r>
                      <a:rPr lang="ru-RU" sz="2400" b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2400" b="1" i="1">
                        <a:latin typeface="Cambria Math"/>
                      </a:rPr>
                      <m:t>=</m:t>
                    </m:r>
                    <m:r>
                      <a:rPr lang="ru-RU" sz="2400" b="1" i="1">
                        <a:latin typeface="Cambria Math"/>
                      </a:rPr>
                      <m:t>𝟐</m:t>
                    </m:r>
                    <m:r>
                      <m:rPr>
                        <m:nor/>
                      </m:rPr>
                      <a:rPr lang="ru-RU" sz="2400"/>
                      <m:t> </m:t>
                    </m:r>
                  </m:oMath>
                </a14:m>
                <a:endParaRPr lang="ru-RU" sz="2400" dirty="0"/>
              </a:p>
              <a:p>
                <a:pPr algn="ctr"/>
                <a:endParaRPr lang="ru-RU" sz="2400" b="1" dirty="0"/>
              </a:p>
              <a:p>
                <a:pPr algn="ctr"/>
                <a:endParaRPr lang="ru-RU" sz="2400" dirty="0"/>
              </a:p>
            </p:txBody>
          </p:sp>
        </mc:Choice>
        <mc:Fallback xmlns="">
          <p:sp>
            <p:nvSpPr>
              <p:cNvPr id="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301208"/>
                <a:ext cx="8113173" cy="129614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 txBox="1">
                <a:spLocks/>
              </p:cNvSpPr>
              <p:nvPr/>
            </p:nvSpPr>
            <p:spPr>
              <a:xfrm>
                <a:off x="539552" y="403343"/>
                <a:ext cx="2952328" cy="91298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𝒕</m:t>
                    </m:r>
                    <m:r>
                      <a:rPr lang="ru-RU" sz="2400" i="1">
                        <a:latin typeface="Cambria Math"/>
                      </a:rPr>
                      <m:t>,  </m:t>
                    </m:r>
                    <m:r>
                      <a:rPr lang="en-US" sz="2400" i="1">
                        <a:latin typeface="Cambria Math"/>
                      </a:rPr>
                      <m:t>𝒕</m:t>
                    </m:r>
                    <m:r>
                      <a:rPr lang="ru-RU" sz="2400" i="1">
                        <a:latin typeface="Cambria Math"/>
                      </a:rPr>
                      <m:t>≥</m:t>
                    </m:r>
                    <m:r>
                      <a:rPr lang="ru-RU" sz="2400" i="1">
                        <a:latin typeface="Cambria Math"/>
                      </a:rPr>
                      <m:t>𝟎</m:t>
                    </m:r>
                    <m:r>
                      <a:rPr lang="ru-RU" sz="24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3343"/>
                <a:ext cx="2952328" cy="9129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 txBox="1">
                <a:spLocks/>
              </p:cNvSpPr>
              <p:nvPr/>
            </p:nvSpPr>
            <p:spPr>
              <a:xfrm>
                <a:off x="107504" y="1819089"/>
                <a:ext cx="4536504" cy="316835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b="0" dirty="0" smtClean="0"/>
                  <a:t> </a:t>
                </a:r>
                <a:r>
                  <a:rPr lang="ru-RU" sz="2000" dirty="0" smtClean="0"/>
                  <a:t>№1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−8</m:t>
                    </m:r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+15=0</m:t>
                    </m:r>
                  </m:oMath>
                </a14:m>
                <a:r>
                  <a:rPr lang="ru-RU" sz="2000" dirty="0"/>
                  <a:t> </a:t>
                </a:r>
                <a:endParaRPr lang="ru-RU" sz="2000" dirty="0" smtClean="0"/>
              </a:p>
              <a:p>
                <a:r>
                  <a:rPr lang="ru-RU" sz="2000" dirty="0"/>
                  <a:t>Решение.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𝑡</m:t>
                    </m:r>
                    <m:r>
                      <a:rPr lang="ru-RU" sz="2000" i="1">
                        <a:latin typeface="Cambria Math"/>
                      </a:rPr>
                      <m:t>,  </m:t>
                    </m:r>
                    <m:r>
                      <a:rPr lang="en-US" sz="2000" i="1">
                        <a:latin typeface="Cambria Math"/>
                      </a:rPr>
                      <m:t>𝑡</m:t>
                    </m:r>
                    <m:r>
                      <a:rPr lang="ru-RU" sz="2000" i="1">
                        <a:latin typeface="Cambria Math"/>
                      </a:rPr>
                      <m:t>&gt;0</m:t>
                    </m:r>
                  </m:oMath>
                </a14:m>
                <a:endParaRPr lang="ru-RU" sz="2000" dirty="0"/>
              </a:p>
              <a:p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−8</m:t>
                    </m:r>
                    <m:r>
                      <a:rPr lang="en-US" sz="2000" i="1">
                        <a:latin typeface="Cambria Math"/>
                      </a:rPr>
                      <m:t>𝑡</m:t>
                    </m:r>
                    <m:r>
                      <a:rPr lang="ru-RU" sz="2000" i="1">
                        <a:latin typeface="Cambria Math"/>
                      </a:rPr>
                      <m:t>+15=0 </m:t>
                    </m:r>
                  </m:oMath>
                </a14:m>
                <a:r>
                  <a:rPr lang="ru-RU" sz="2000" dirty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=5,</m:t>
                    </m:r>
                    <m:r>
                      <a:rPr lang="ru-RU" sz="20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=3</m:t>
                    </m:r>
                  </m:oMath>
                </a14:m>
                <a:r>
                  <a:rPr lang="ru-RU" sz="200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2000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000" i="1">
                                <a:latin typeface="Cambria Math"/>
                              </a:rPr>
                              <m:t>=5</m:t>
                            </m:r>
                          </m: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2000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000" i="1">
                                <a:latin typeface="Cambria Math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−2=5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−2=−5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−2=3</m:t>
                            </m:r>
                          </m:e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−2=−3</m:t>
                            </m:r>
                          </m:e>
                        </m:eqArr>
                      </m:e>
                    </m:d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/>
                              </a:rPr>
                              <m:t>=7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/>
                              </a:rPr>
                              <m:t>=−3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/>
                              </a:rPr>
                              <m:t>=5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/>
                              </a:rPr>
                              <m:t>=−1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     </a:t>
                </a:r>
              </a:p>
              <a:p>
                <a:r>
                  <a:rPr lang="ru-RU" sz="2000" dirty="0"/>
                  <a:t> Ответ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−3;−1;5; </m:t>
                        </m:r>
                        <m:d>
                          <m:dPr>
                            <m:begChr m:val=""/>
                            <m:endChr m:val="}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/>
                              </a:rPr>
                              <m:t>7</m:t>
                            </m:r>
                          </m:e>
                        </m:d>
                      </m:e>
                    </m:d>
                  </m:oMath>
                </a14:m>
                <a:endParaRPr lang="ru-RU" sz="2000" dirty="0"/>
              </a:p>
              <a:p>
                <a:endParaRPr lang="ru-RU" sz="2000" dirty="0"/>
              </a:p>
            </p:txBody>
          </p:sp>
        </mc:Choice>
        <mc:Fallback xmlns="">
          <p:sp>
            <p:nvSpPr>
              <p:cNvPr id="4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19089"/>
                <a:ext cx="4536504" cy="31683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 txBox="1">
                <a:spLocks/>
              </p:cNvSpPr>
              <p:nvPr/>
            </p:nvSpPr>
            <p:spPr>
              <a:xfrm>
                <a:off x="4163848" y="90871"/>
                <a:ext cx="4680520" cy="153792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𝒂</m:t>
                    </m:r>
                    <m:r>
                      <a:rPr lang="ru-RU" sz="2400" i="1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≤</m:t>
                    </m:r>
                    <m:r>
                      <a:rPr lang="ru-RU" sz="2400" i="1">
                        <a:latin typeface="Cambria Math"/>
                      </a:rPr>
                      <m:t>𝒃</m:t>
                    </m:r>
                    <m:r>
                      <a:rPr lang="ru-RU" sz="2400" i="1">
                        <a:latin typeface="Cambria Math"/>
                      </a:rPr>
                      <m:t>,   </m:t>
                    </m:r>
                    <m:d>
                      <m:dPr>
                        <m:begChr m:val="[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𝒂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≤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≤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𝒃</m:t>
                            </m:r>
                          </m:e>
                          <m:e>
                            <m:r>
                              <a:rPr lang="ru-RU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𝒃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≤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≤−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𝒂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 </m:t>
                            </m:r>
                          </m:e>
                        </m:eqArr>
                        <m:r>
                          <a:rPr lang="ru-RU" sz="2400" i="1">
                            <a:latin typeface="Cambria Math"/>
                          </a:rPr>
                          <m:t>  </m:t>
                        </m:r>
                      </m:e>
                    </m:d>
                  </m:oMath>
                </a14:m>
                <a:endParaRPr lang="ru-RU" sz="2400" dirty="0"/>
              </a:p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ru-RU" sz="2400">
                        <a:latin typeface="Cambria Math"/>
                      </a:rPr>
                      <m:t>≥</m:t>
                    </m:r>
                    <m:r>
                      <a:rPr lang="ru-RU" sz="2400" i="1">
                        <a:latin typeface="Cambria Math"/>
                      </a:rPr>
                      <m:t>𝒂</m:t>
                    </m:r>
                    <m:r>
                      <a:rPr lang="ru-RU" sz="2400">
                        <a:latin typeface="Cambria Math"/>
                      </a:rPr>
                      <m:t>,  </m:t>
                    </m:r>
                    <m:d>
                      <m:dPr>
                        <m:begChr m:val="[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2400">
                                <a:latin typeface="Cambria Math"/>
                              </a:rPr>
                              <m:t>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𝒂</m:t>
                            </m:r>
                          </m:e>
                          <m:e>
                            <m:r>
                              <a:rPr lang="ru-RU" sz="2400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2400">
                                <a:latin typeface="Cambria Math"/>
                              </a:rPr>
                              <m:t>≤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𝒂</m:t>
                            </m:r>
                            <m:r>
                              <a:rPr lang="ru-RU" sz="2400">
                                <a:latin typeface="Cambria Math"/>
                              </a:rPr>
                              <m:t> ,</m:t>
                            </m:r>
                          </m:e>
                        </m:eqArr>
                        <m:r>
                          <a:rPr lang="ru-RU" sz="2400">
                            <a:latin typeface="Cambria Math"/>
                          </a:rPr>
                          <m:t>  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𝒂</m:t>
                    </m:r>
                    <m:r>
                      <a:rPr lang="ru-RU" sz="2400">
                        <a:latin typeface="Cambria Math"/>
                      </a:rPr>
                      <m:t>≥</m:t>
                    </m:r>
                    <m:r>
                      <a:rPr lang="ru-RU" sz="2400" i="1">
                        <a:latin typeface="Cambria Math"/>
                      </a:rPr>
                      <m:t>𝟎</m:t>
                    </m:r>
                    <m:r>
                      <a:rPr lang="ru-RU" sz="2400">
                        <a:latin typeface="Cambria Math"/>
                      </a:rPr>
                      <m:t>  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Текст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848" y="90871"/>
                <a:ext cx="4680520" cy="15379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Объект 5"/>
              <p:cNvSpPr txBox="1">
                <a:spLocks/>
              </p:cNvSpPr>
              <p:nvPr/>
            </p:nvSpPr>
            <p:spPr>
              <a:xfrm>
                <a:off x="4919424" y="2124726"/>
                <a:ext cx="3924944" cy="255707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dirty="0" smtClean="0"/>
                  <a:t>Пример №1.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−12≥0</m:t>
                    </m:r>
                  </m:oMath>
                </a14:m>
                <a:endParaRPr lang="ru-RU" sz="2000" dirty="0"/>
              </a:p>
              <a:p>
                <a:r>
                  <a:rPr lang="ru-RU" sz="2000" dirty="0"/>
                  <a:t>Решение.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𝑡</m:t>
                    </m:r>
                    <m:r>
                      <a:rPr lang="ru-RU" sz="2000" i="1">
                        <a:latin typeface="Cambria Math"/>
                      </a:rPr>
                      <m:t>,  </m:t>
                    </m:r>
                    <m:r>
                      <a:rPr lang="en-US" sz="2000" i="1">
                        <a:latin typeface="Cambria Math"/>
                      </a:rPr>
                      <m:t>𝑡</m:t>
                    </m:r>
                    <m:r>
                      <a:rPr lang="ru-RU" sz="2000" i="1">
                        <a:latin typeface="Cambria Math"/>
                      </a:rPr>
                      <m:t>&gt;0</m:t>
                    </m:r>
                  </m:oMath>
                </a14:m>
                <a:endParaRPr lang="ru-RU" sz="2000" dirty="0"/>
              </a:p>
              <a:p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</a:rPr>
                      <m:t>𝑡</m:t>
                    </m:r>
                    <m:r>
                      <a:rPr lang="ru-RU" sz="2000" i="1">
                        <a:latin typeface="Cambria Math"/>
                      </a:rPr>
                      <m:t>−12=0 </m:t>
                    </m:r>
                  </m:oMath>
                </a14:m>
                <a:r>
                  <a:rPr lang="ru-RU" sz="2000" dirty="0"/>
                  <a:t>,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𝑡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≥4</m:t>
                            </m:r>
                          </m:e>
                          <m:e>
                            <m:r>
                              <a:rPr lang="ru-RU" sz="2000" i="1">
                                <a:latin typeface="Cambria Math"/>
                              </a:rPr>
                              <m:t>𝑡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≤−3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</a:t>
                </a:r>
                <a:r>
                  <a:rPr lang="ru-RU" sz="2000" dirty="0" smtClean="0"/>
                  <a:t> </a:t>
                </a:r>
              </a:p>
              <a:p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≥4</m:t>
                    </m:r>
                  </m:oMath>
                </a14:m>
                <a:r>
                  <a:rPr lang="ru-RU" sz="20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≥4</m:t>
                            </m:r>
                          </m:e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≤−4</m:t>
                            </m:r>
                          </m:e>
                        </m:eqArr>
                      </m:e>
                    </m:d>
                  </m:oMath>
                </a14:m>
                <a:endParaRPr lang="ru-RU" sz="2000" dirty="0" smtClean="0"/>
              </a:p>
              <a:p>
                <a:r>
                  <a:rPr lang="ru-RU" sz="2000" dirty="0"/>
                  <a:t>  </a:t>
                </a:r>
                <a:r>
                  <a:rPr lang="ru-RU" sz="2000" dirty="0" smtClean="0"/>
                  <a:t>Ответ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ru-RU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−∞;−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/>
                              </a:rPr>
                              <m:t>4</m:t>
                            </m:r>
                          </m:e>
                        </m:d>
                        <m:nary>
                          <m:naryPr>
                            <m:chr m:val="⋃"/>
                            <m:limLoc m:val="undOvr"/>
                            <m:subHide m:val="on"/>
                            <m:sup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4;+</m:t>
                                </m:r>
                                <m:d>
                                  <m:dPr>
                                    <m:begChr m:val=""/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∞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ru-RU" sz="2000" dirty="0"/>
              </a:p>
            </p:txBody>
          </p:sp>
        </mc:Choice>
        <mc:Fallback>
          <p:sp>
            <p:nvSpPr>
              <p:cNvPr id="6" name="Объект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424" y="2124726"/>
                <a:ext cx="3924944" cy="25570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37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301208"/>
            <a:ext cx="7560840" cy="12961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/>
              <a:t>Введение. Определение модуля и его геометрический смысл</a:t>
            </a:r>
            <a:r>
              <a:rPr lang="ru-RU" sz="2400" b="1" dirty="0"/>
              <a:t>.</a:t>
            </a:r>
            <a:br>
              <a:rPr lang="ru-RU" sz="2400" b="1" dirty="0"/>
            </a:br>
            <a:endParaRPr lang="ru-RU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332656"/>
                <a:ext cx="8136904" cy="4536505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just"/>
                <a:r>
                  <a:rPr lang="ru-RU" sz="1800" dirty="0" smtClean="0"/>
                  <a:t>                «</a:t>
                </a:r>
                <a:r>
                  <a:rPr lang="ru-RU" sz="1800" dirty="0"/>
                  <a:t>Модуль»  (от лат. </a:t>
                </a:r>
                <a:r>
                  <a:rPr lang="en-US" sz="1800" dirty="0"/>
                  <a:t>modulus</a:t>
                </a:r>
                <a:r>
                  <a:rPr lang="ru-RU" sz="1800" dirty="0"/>
                  <a:t>-мера)  ввёл английский математик </a:t>
                </a:r>
                <a:r>
                  <a:rPr lang="ru-RU" sz="1800" dirty="0" smtClean="0"/>
                  <a:t>Р</a:t>
                </a:r>
                <a:r>
                  <a:rPr lang="ru-RU" sz="1800" dirty="0"/>
                  <a:t>. </a:t>
                </a:r>
                <a:r>
                  <a:rPr lang="ru-RU" sz="1800" dirty="0" err="1" smtClean="0"/>
                  <a:t>Котес</a:t>
                </a:r>
                <a:r>
                  <a:rPr lang="ru-RU" sz="1800" dirty="0" smtClean="0"/>
                  <a:t>  ( 1815-1716г.г</a:t>
                </a:r>
                <a:r>
                  <a:rPr lang="ru-RU" sz="1800" dirty="0"/>
                  <a:t>.) Знак модуля - немецкий математик (в 1841г.) К. Вейерштрасс (1815-1897г.г.)</a:t>
                </a:r>
              </a:p>
              <a:p>
                <a:pPr algn="just"/>
                <a:r>
                  <a:rPr lang="ru-RU" sz="1800" dirty="0"/>
                  <a:t>Модуль числа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/>
                      </a:rPr>
                      <m:t>𝑎</m:t>
                    </m:r>
                  </m:oMath>
                </a14:m>
                <a:r>
                  <a:rPr lang="ru-RU" sz="1800" dirty="0"/>
                  <a:t> есть расстояние от нуля до точки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/>
                      </a:rPr>
                      <m:t>𝑎</m:t>
                    </m:r>
                  </m:oMath>
                </a14:m>
                <a:r>
                  <a:rPr lang="ru-RU" sz="1800" dirty="0"/>
                  <a:t>,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ru-RU" sz="1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ru-RU" sz="1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1800" i="1">
                                <a:latin typeface="Cambria Math"/>
                              </a:rPr>
                              <m:t>𝑎</m:t>
                            </m:r>
                            <m:r>
                              <a:rPr lang="ru-RU" sz="1800" i="1">
                                <a:latin typeface="Cambria Math"/>
                              </a:rPr>
                              <m:t>, </m:t>
                            </m:r>
                            <m:r>
                              <a:rPr lang="ru-RU" sz="1800" i="1">
                                <a:latin typeface="Cambria Math"/>
                              </a:rPr>
                              <m:t>𝑎</m:t>
                            </m:r>
                            <m:r>
                              <a:rPr lang="ru-RU" sz="1800" i="1">
                                <a:latin typeface="Cambria Math"/>
                              </a:rPr>
                              <m:t>≥0</m:t>
                            </m:r>
                          </m:e>
                          <m:e>
                            <m:r>
                              <a:rPr lang="ru-RU" sz="1800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1800" i="1">
                                <a:latin typeface="Cambria Math"/>
                              </a:rPr>
                              <m:t>𝑎</m:t>
                            </m:r>
                            <m:r>
                              <a:rPr lang="ru-RU" sz="1800" i="1">
                                <a:latin typeface="Cambria Math"/>
                              </a:rPr>
                              <m:t>,  </m:t>
                            </m:r>
                            <m:r>
                              <a:rPr lang="ru-RU" sz="1800" i="1">
                                <a:latin typeface="Cambria Math"/>
                              </a:rPr>
                              <m:t>𝑎</m:t>
                            </m:r>
                            <m:r>
                              <a:rPr lang="ru-RU" sz="1800" i="1">
                                <a:latin typeface="Cambria Math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endParaRPr lang="ru-RU" sz="1800" dirty="0"/>
              </a:p>
              <a:p>
                <a:pPr algn="just"/>
                <a:r>
                  <a:rPr lang="ru-RU" sz="1800" dirty="0"/>
                  <a:t>Модуль разности двух чисел равен расстоянию между точками числовой прямой, соответствующим этим точкам.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𝑥</m:t>
                          </m:r>
                          <m:r>
                            <a:rPr lang="en-US" sz="1800" i="1">
                              <a:latin typeface="Cambria Math"/>
                            </a:rPr>
                            <m:t>−</m:t>
                          </m:r>
                          <m:r>
                            <a:rPr lang="en-US" sz="1800" i="1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1800" i="1">
                          <a:latin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</a:rPr>
                        <m:t>𝑎</m:t>
                      </m:r>
                      <m:r>
                        <a:rPr lang="en-US" sz="1800" i="1">
                          <a:latin typeface="Cambria Math"/>
                        </a:rPr>
                        <m:t>, </m:t>
                      </m:r>
                      <m:r>
                        <a:rPr lang="en-US" sz="1800" i="1">
                          <a:latin typeface="Cambria Math"/>
                        </a:rPr>
                        <m:t>𝑎</m:t>
                      </m:r>
                      <m:r>
                        <a:rPr lang="en-US" sz="1800" i="1">
                          <a:latin typeface="Cambria Math"/>
                        </a:rPr>
                        <m:t>≥0,      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18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8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800" dirty="0"/>
              </a:p>
              <a:p>
                <a:pPr algn="just"/>
                <a:r>
                  <a:rPr lang="ru-RU" sz="1800" dirty="0" smtClean="0"/>
                  <a:t>     Используя </a:t>
                </a:r>
                <a:r>
                  <a:rPr lang="ru-RU" sz="1800" dirty="0"/>
                  <a:t>определение модуля и его  геометрический смысл, можно решить простейшие уравнения и неравенства с модулем. Простейшие уравнения и неравенства удобно решать с помощью равносильных преобразований:  возведение в квадрат и т.д.</a:t>
                </a:r>
              </a:p>
              <a:p>
                <a:pPr algn="ctr"/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332656"/>
                <a:ext cx="8136904" cy="453650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51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 txBox="1">
                <a:spLocks/>
              </p:cNvSpPr>
              <p:nvPr/>
            </p:nvSpPr>
            <p:spPr>
              <a:xfrm>
                <a:off x="343508" y="1844824"/>
                <a:ext cx="3744416" cy="252028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dirty="0" smtClean="0"/>
                  <a:t> №2.</a:t>
                </a:r>
                <a:r>
                  <a:rPr lang="ru-RU" i="1" dirty="0"/>
                  <a:t> </a:t>
                </a:r>
                <a:r>
                  <a:rPr lang="ru-RU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−6=0</m:t>
                    </m:r>
                  </m:oMath>
                </a14:m>
                <a:endParaRPr lang="ru-RU" dirty="0" smtClean="0"/>
              </a:p>
              <a:p>
                <a:r>
                  <a:rPr lang="ru-RU" dirty="0"/>
                  <a:t>Решение.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ru-RU" i="1">
                        <a:latin typeface="Cambria Math"/>
                      </a:rPr>
                      <m:t>,  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ru-RU" i="1">
                        <a:latin typeface="Cambria Math"/>
                      </a:rPr>
                      <m:t>&gt;0</m:t>
                    </m:r>
                  </m:oMath>
                </a14:m>
                <a:endParaRPr lang="ru-RU" dirty="0"/>
              </a:p>
              <a:p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ru-RU" i="1">
                        <a:latin typeface="Cambria Math"/>
                      </a:rPr>
                      <m:t>−6=0 </m:t>
                    </m:r>
                  </m:oMath>
                </a14:m>
                <a:r>
                  <a:rPr lang="ru-RU" dirty="0"/>
                  <a:t>,  </a:t>
                </a:r>
                <a:endParaRPr lang="ru-RU" dirty="0" smtClean="0"/>
              </a:p>
              <a:p>
                <a:r>
                  <a:rPr lang="ru-RU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=−3,</m:t>
                    </m:r>
                    <m:r>
                      <a:rPr lang="ru-RU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=2</m:t>
                    </m:r>
                  </m:oMath>
                </a14:m>
                <a:r>
                  <a:rPr lang="ru-RU" dirty="0"/>
                  <a:t>, 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=2,</m:t>
                    </m:r>
                  </m:oMath>
                </a14:m>
                <a:r>
                  <a:rPr lang="ru-RU" dirty="0"/>
                  <a:t> </a:t>
                </a:r>
                <a:endParaRPr lang="ru-RU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=−2,</m:t>
                    </m:r>
                    <m:r>
                      <a:rPr lang="ru-RU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=2</m:t>
                    </m:r>
                  </m:oMath>
                </a14:m>
                <a:r>
                  <a:rPr lang="ru-RU" dirty="0"/>
                  <a:t> </a:t>
                </a:r>
                <a:endParaRPr lang="ru-RU" dirty="0" smtClean="0"/>
              </a:p>
              <a:p>
                <a:r>
                  <a:rPr lang="ru-RU" dirty="0" smtClean="0"/>
                  <a:t> Ответ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=−2,</m:t>
                    </m:r>
                    <m:r>
                      <a:rPr lang="ru-RU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=2</m:t>
                    </m:r>
                  </m:oMath>
                </a14:m>
                <a:r>
                  <a:rPr lang="ru-RU" dirty="0"/>
                  <a:t> </a:t>
                </a:r>
              </a:p>
              <a:p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2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08" y="1844824"/>
                <a:ext cx="3744416" cy="25202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 txBox="1">
                <a:spLocks/>
              </p:cNvSpPr>
              <p:nvPr/>
            </p:nvSpPr>
            <p:spPr>
              <a:xfrm>
                <a:off x="4211960" y="908720"/>
                <a:ext cx="4680520" cy="403244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b="0" dirty="0" smtClean="0"/>
                  <a:t>1</a:t>
                </a:r>
                <a:r>
                  <a:rPr lang="en-US" b="0" dirty="0" smtClean="0"/>
                  <a:t>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=4</m:t>
                    </m:r>
                    <m:r>
                      <a:rPr lang="ru-RU" b="0" i="1" smtClean="0">
                        <a:latin typeface="Cambria Math"/>
                      </a:rPr>
                      <m:t>                  </m:t>
                    </m:r>
                    <m:r>
                      <a:rPr lang="ru-RU" b="0" i="1">
                        <a:latin typeface="Cambria Math"/>
                      </a:rPr>
                      <m:t>3)</m:t>
                    </m:r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b="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b="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b="0" i="1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ru-RU" b="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b="0" i="1">
                                <a:latin typeface="Cambria Math"/>
                              </a:rPr>
                              <m:t>+2</m:t>
                            </m:r>
                          </m:den>
                        </m:f>
                      </m:e>
                    </m:d>
                    <m:r>
                      <a:rPr lang="ru-RU" b="0" i="1">
                        <a:latin typeface="Cambria Math"/>
                      </a:rPr>
                      <m:t>≤2</m:t>
                    </m:r>
                  </m:oMath>
                </a14:m>
                <a:r>
                  <a:rPr lang="en-US" b="0" i="1" dirty="0"/>
                  <a:t>         </a:t>
                </a:r>
                <a:endParaRPr lang="ru-RU" b="0" dirty="0"/>
              </a:p>
              <a:p>
                <a14:m>
                  <m:oMath xmlns:m="http://schemas.openxmlformats.org/officeDocument/2006/math">
                    <m:r>
                      <a:rPr lang="ru-RU" b="0" i="1">
                        <a:latin typeface="Cambria Math"/>
                      </a:rPr>
                      <m:t>2)</m:t>
                    </m:r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r>
                          <a:rPr lang="ru-RU" b="0" i="1">
                            <a:latin typeface="Cambria Math"/>
                          </a:rPr>
                          <m:t>2</m:t>
                        </m:r>
                        <m:r>
                          <a:rPr lang="ru-RU" b="0" i="1">
                            <a:latin typeface="Cambria Math"/>
                          </a:rPr>
                          <m:t>𝑥</m:t>
                        </m:r>
                        <m:r>
                          <a:rPr lang="ru-RU" b="0" i="1">
                            <a:latin typeface="Cambria Math"/>
                          </a:rPr>
                          <m:t>−6</m:t>
                        </m:r>
                      </m:e>
                    </m:d>
                    <m:r>
                      <a:rPr lang="ru-RU" b="0" i="1">
                        <a:latin typeface="Cambria Math"/>
                      </a:rPr>
                      <m:t>≥</m:t>
                    </m:r>
                    <m:r>
                      <a:rPr lang="ru-RU" b="0" i="1" smtClean="0">
                        <a:latin typeface="Cambria Math"/>
                      </a:rPr>
                      <m:t>3                  4</m:t>
                    </m:r>
                    <m:r>
                      <a:rPr lang="ru-RU" b="0" i="1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ru-RU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b="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b="0" i="1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  <m:r>
                          <a:rPr lang="ru-RU" b="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ru-RU" b="0" dirty="0"/>
                  <a:t>=1</a:t>
                </a:r>
              </a:p>
              <a:p>
                <a:r>
                  <a:rPr lang="ru-RU" b="0" dirty="0"/>
                  <a:t>5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)</m:t>
                    </m:r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b="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>
                            <a:latin typeface="Cambria Math"/>
                          </a:rPr>
                          <m:t>−</m:t>
                        </m:r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≤</m:t>
                    </m:r>
                  </m:oMath>
                </a14:m>
                <a:r>
                  <a:rPr lang="en-US" b="0" dirty="0"/>
                  <a:t>x+2</a:t>
                </a:r>
                <a14:m>
                  <m:oMath xmlns:m="http://schemas.openxmlformats.org/officeDocument/2006/math">
                    <m:r>
                      <a:rPr lang="ru-RU" b="0" smtClean="0">
                        <a:latin typeface="Cambria Math"/>
                      </a:rPr>
                      <m:t>               </m:t>
                    </m:r>
                    <m:r>
                      <a:rPr lang="ru-RU" b="0" i="1" smtClean="0">
                        <a:latin typeface="Cambria Math"/>
                      </a:rPr>
                      <m:t>6</m:t>
                    </m:r>
                    <m:r>
                      <a:rPr lang="en-US" b="0" i="1">
                        <a:latin typeface="Cambria Math"/>
                      </a:rPr>
                      <m:t>)</m:t>
                    </m:r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b="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b="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&gt;</m:t>
                    </m:r>
                  </m:oMath>
                </a14:m>
                <a:r>
                  <a:rPr lang="en-US" b="0" dirty="0"/>
                  <a:t>x+2</a:t>
                </a:r>
                <a:endParaRPr lang="ru-RU" b="0" dirty="0"/>
              </a:p>
              <a:p>
                <a:r>
                  <a:rPr lang="ru-RU" b="0" dirty="0"/>
                  <a:t>7</a:t>
                </a:r>
                <a:r>
                  <a:rPr lang="en-US" b="0" dirty="0" smtClean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/>
                      </a:rPr>
                      <m:t>−3</m:t>
                    </m:r>
                    <m:r>
                      <a:rPr lang="en-US" b="0" i="1">
                        <a:latin typeface="Cambria Math"/>
                      </a:rPr>
                      <m:t>𝑥</m:t>
                    </m:r>
                    <m:r>
                      <a:rPr lang="en-US" b="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b="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/>
                          </a:rPr>
                          <m:t>3,5−</m:t>
                        </m:r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ru-RU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−3,5</m:t>
                            </m:r>
                          </m:e>
                        </m:d>
                      </m:den>
                    </m:f>
                    <m:r>
                      <a:rPr lang="en-US" b="0" i="1">
                        <a:latin typeface="Cambria Math"/>
                      </a:rPr>
                      <m:t>=0</m:t>
                    </m:r>
                    <m:r>
                      <a:rPr lang="ru-RU" b="0" i="1" smtClean="0">
                        <a:latin typeface="Cambria Math"/>
                      </a:rPr>
                      <m:t>    </m:t>
                    </m:r>
                    <m:r>
                      <a:rPr lang="ru-RU" b="0" smtClean="0">
                        <a:latin typeface="Cambria Math"/>
                      </a:rPr>
                      <m:t>8</m:t>
                    </m:r>
                  </m:oMath>
                </a14:m>
                <a:r>
                  <a:rPr lang="en-US" b="0" dirty="0"/>
                  <a:t>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/>
                          </a:rPr>
                          <m:t>1+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/>
                              </a:rPr>
                              <m:t>4−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>
                            <a:latin typeface="Cambria Math"/>
                          </a:rPr>
                          <m:t>−</m:t>
                        </m:r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>
                            <a:latin typeface="Cambria Math"/>
                          </a:rPr>
                          <m:t>3−</m:t>
                        </m:r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b="0" i="1">
                        <a:latin typeface="Cambria Math"/>
                      </a:rPr>
                      <m:t>&lt;1</m:t>
                    </m:r>
                  </m:oMath>
                </a14:m>
                <a:endParaRPr lang="ru-RU" b="0" dirty="0"/>
              </a:p>
              <a:p>
                <a:r>
                  <a:rPr lang="ru-RU" b="0" dirty="0"/>
                  <a:t>9)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  <m:r>
                          <a:rPr lang="en-US" b="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ru-RU" b="0" i="1">
                        <a:latin typeface="Cambria Math"/>
                      </a:rPr>
                      <m:t>=3</m:t>
                    </m:r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r>
                          <a:rPr lang="ru-RU" b="0" i="1">
                            <a:latin typeface="Cambria Math"/>
                          </a:rPr>
                          <m:t>3−</m:t>
                        </m:r>
                        <m:r>
                          <a:rPr lang="ru-RU" b="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ru-RU" b="0" dirty="0"/>
              </a:p>
              <a:p>
                <a:r>
                  <a:rPr lang="ru-RU" b="0" dirty="0" smtClean="0"/>
                  <a:t>10</a:t>
                </a:r>
                <a:r>
                  <a:rPr lang="en-US" b="0" dirty="0" smtClean="0"/>
                  <a:t>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2</m:t>
                        </m:r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  <m:r>
                          <a:rPr lang="en-US" b="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b="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6</m:t>
                        </m:r>
                        <m:r>
                          <a:rPr lang="ru-RU" b="0" i="1">
                            <a:latin typeface="Cambria Math"/>
                          </a:rPr>
                          <m:t>𝑥</m:t>
                        </m:r>
                        <m:r>
                          <a:rPr lang="en-US" b="0" i="1">
                            <a:latin typeface="Cambria Math"/>
                          </a:rPr>
                          <m:t>−6</m:t>
                        </m:r>
                      </m:e>
                    </m:d>
                  </m:oMath>
                </a14:m>
                <a:endParaRPr lang="ru-RU" b="0" dirty="0"/>
              </a:p>
              <a:p>
                <a:r>
                  <a:rPr lang="ru-RU" b="0" dirty="0" smtClean="0"/>
                  <a:t>11</a:t>
                </a:r>
                <a:r>
                  <a:rPr lang="en-US" b="0" dirty="0" smtClean="0"/>
                  <a:t>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b="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>
                            <a:latin typeface="Cambria Math"/>
                          </a:rPr>
                          <m:t>−</m:t>
                        </m:r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  <m:r>
                          <a:rPr lang="en-US" b="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/>
                      </a:rPr>
                      <m:t>−2</m:t>
                    </m:r>
                  </m:oMath>
                </a14:m>
                <a:endParaRPr lang="ru-RU" b="0" dirty="0"/>
              </a:p>
              <a:p>
                <a:r>
                  <a:rPr lang="ru-RU" b="0" dirty="0"/>
                  <a:t>1</a:t>
                </a:r>
                <a:r>
                  <a:rPr lang="ru-RU" b="0" dirty="0" smtClean="0"/>
                  <a:t>2</a:t>
                </a:r>
                <a:r>
                  <a:rPr lang="ru-RU" b="0" dirty="0"/>
                  <a:t>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2</m:t>
                        </m:r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  <m:r>
                          <a:rPr lang="en-US" b="0" i="1">
                            <a:latin typeface="Cambria Math"/>
                          </a:rPr>
                          <m:t>−6</m:t>
                        </m:r>
                      </m:e>
                    </m:d>
                    <m:r>
                      <a:rPr lang="ru-RU" b="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r>
                          <a:rPr lang="ru-RU" b="0" i="1">
                            <a:latin typeface="Cambria Math"/>
                          </a:rPr>
                          <m:t>4−</m:t>
                        </m:r>
                        <m:r>
                          <a:rPr lang="ru-RU" b="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b="0" i="1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r>
                          <a:rPr lang="ru-RU" b="0" i="1">
                            <a:latin typeface="Cambria Math"/>
                          </a:rPr>
                          <m:t>𝑥</m:t>
                        </m:r>
                        <m:r>
                          <a:rPr lang="ru-RU" b="0" i="1"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endParaRPr lang="ru-RU" b="0" dirty="0"/>
              </a:p>
              <a:p>
                <a:r>
                  <a:rPr lang="ru-RU" b="0" dirty="0" smtClean="0"/>
                  <a:t>13</a:t>
                </a:r>
                <a:r>
                  <a:rPr lang="en-US" b="0" dirty="0" smtClean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/>
                      </a:rPr>
                      <m:t>−2</m:t>
                    </m:r>
                    <m:r>
                      <a:rPr lang="en-US" b="0" i="1">
                        <a:latin typeface="Cambria Math"/>
                      </a:rPr>
                      <m:t>𝑥</m:t>
                    </m:r>
                    <m:r>
                      <a:rPr lang="en-US" b="0" i="1">
                        <a:latin typeface="Cambria Math"/>
                      </a:rPr>
                      <m:t>−5</m:t>
                    </m:r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  <m:r>
                          <a:rPr lang="en-US" b="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b="0" dirty="0"/>
                  <a:t>+5=0</a:t>
                </a:r>
                <a:endParaRPr lang="ru-RU" b="0" dirty="0"/>
              </a:p>
              <a:p>
                <a:r>
                  <a:rPr lang="ru-RU" b="0" dirty="0" smtClean="0"/>
                  <a:t>14</a:t>
                </a:r>
                <a:r>
                  <a:rPr lang="en-US" b="0" dirty="0" smtClean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/>
                      </a:rPr>
                      <m:t>−2</m:t>
                    </m:r>
                    <m:r>
                      <a:rPr lang="en-US" b="0" i="1">
                        <a:latin typeface="Cambria Math"/>
                      </a:rPr>
                      <m:t>𝑥</m:t>
                    </m:r>
                    <m:r>
                      <a:rPr lang="en-US" b="0" i="1">
                        <a:latin typeface="Cambria Math"/>
                      </a:rPr>
                      <m:t>+1&lt;2</m:t>
                    </m:r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  <m:r>
                          <a:rPr lang="en-US" b="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ru-RU" b="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908720"/>
                <a:ext cx="4680520" cy="40324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3"/>
          <p:cNvSpPr txBox="1">
            <a:spLocks/>
          </p:cNvSpPr>
          <p:nvPr/>
        </p:nvSpPr>
        <p:spPr>
          <a:xfrm>
            <a:off x="3059832" y="5157192"/>
            <a:ext cx="5904656" cy="14401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smtClean="0">
                <a:solidFill>
                  <a:srgbClr val="C00000"/>
                </a:solidFill>
              </a:rPr>
              <a:t>Домашнее задание</a:t>
            </a:r>
            <a:r>
              <a:rPr lang="ru-RU" smtClean="0">
                <a:solidFill>
                  <a:srgbClr val="C00000"/>
                </a:solidFill>
              </a:rPr>
              <a:t>.</a:t>
            </a:r>
            <a:br>
              <a:rPr lang="ru-RU" smtClean="0">
                <a:solidFill>
                  <a:srgbClr val="C00000"/>
                </a:solidFill>
              </a:rPr>
            </a:br>
            <a:r>
              <a:rPr lang="ru-RU" smtClean="0"/>
              <a:t> </a:t>
            </a:r>
            <a:r>
              <a:rPr lang="ru-RU" b="1" smtClean="0"/>
              <a:t>Примеры №3 ( 1-6 разделы).</a:t>
            </a:r>
            <a:br>
              <a:rPr lang="ru-RU" b="1" smtClean="0"/>
            </a:b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5110" y="506435"/>
            <a:ext cx="320831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Замена переменной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275602"/>
            <a:ext cx="320831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Домашнее задание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1598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-167411" y="1700715"/>
            <a:ext cx="6083473" cy="200378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Классификация уравнений и неравенств с модулем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3789040"/>
            <a:ext cx="5400600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400" b="1" dirty="0"/>
              <a:t>На занятии изучается методика решения уравнений и неравенств, содержащих модули. Даётся подробная классификация уравнений и неравенств с модулем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153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5157192"/>
            <a:ext cx="6055854" cy="1296144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51526F"/>
                </a:solidFill>
              </a:rPr>
              <a:t>1 раздел</a:t>
            </a:r>
            <a:br>
              <a:rPr lang="ru-RU" b="1" dirty="0" smtClean="0">
                <a:solidFill>
                  <a:srgbClr val="51526F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Простейшие уравнения и неравенства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8640"/>
            <a:ext cx="3420380" cy="5486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/>
              <a:t>уравнения</a:t>
            </a:r>
            <a:endParaRPr lang="ru-RU" sz="2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55976" y="188640"/>
            <a:ext cx="4104456" cy="5486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/>
              <a:t>Н</a:t>
            </a:r>
            <a:r>
              <a:rPr lang="ru-RU" sz="2400" b="1" dirty="0" smtClean="0"/>
              <a:t>еравенства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067944" y="1124744"/>
                <a:ext cx="4392488" cy="1944216"/>
              </a:xfr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b="1">
                        <a:latin typeface="Cambria Math"/>
                      </a:rPr>
                      <m:t>≤</m:t>
                    </m:r>
                    <m:r>
                      <a:rPr lang="ru-RU" b="1" i="1">
                        <a:latin typeface="Cambria Math"/>
                      </a:rPr>
                      <m:t>𝒂</m:t>
                    </m:r>
                    <m:r>
                      <a:rPr lang="ru-RU" b="1" smtClean="0">
                        <a:latin typeface="Cambria Math"/>
                      </a:rPr>
                      <m:t>,</m:t>
                    </m:r>
                    <m:r>
                      <a:rPr lang="ru-RU" b="1">
                        <a:latin typeface="Cambria Math"/>
                      </a:rPr>
                      <m:t> </m:t>
                    </m:r>
                    <m:r>
                      <a:rPr lang="ru-RU" b="1" smtClean="0">
                        <a:latin typeface="Cambria Math"/>
                      </a:rPr>
                      <m:t> </m:t>
                    </m:r>
                    <m:r>
                      <a:rPr lang="ru-RU" b="1">
                        <a:latin typeface="Cambria Math"/>
                      </a:rPr>
                      <m:t> </m:t>
                    </m:r>
                    <m:box>
                      <m:boxPr>
                        <m:ctrlPr>
                          <a:rPr lang="ru-RU" i="1">
                            <a:latin typeface="Cambria Math"/>
                          </a:rPr>
                        </m:ctrlPr>
                      </m:boxPr>
                      <m:e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  <m:r>
                          <a:rPr lang="en-US" b="1" i="1">
                            <a:latin typeface="Cambria Math"/>
                          </a:rPr>
                          <m:t>≤ </m:t>
                        </m:r>
                        <m:r>
                          <a:rPr lang="ru-RU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ru-RU" b="1" i="1">
                            <a:latin typeface="Cambria Math"/>
                          </a:rPr>
                          <m:t>≤</m:t>
                        </m:r>
                        <m:r>
                          <a:rPr lang="ru-RU" b="1" i="1">
                            <a:latin typeface="Cambria Math"/>
                          </a:rPr>
                          <m:t>𝒂</m:t>
                        </m:r>
                        <m:r>
                          <a:rPr lang="ru-RU" b="1" i="1">
                            <a:latin typeface="Cambria Math"/>
                          </a:rPr>
                          <m:t>,</m:t>
                        </m:r>
                      </m:e>
                    </m:box>
                    <m:r>
                      <a:rPr lang="ru-RU" b="1" i="1">
                        <a:latin typeface="Cambria Math"/>
                      </a:rPr>
                      <m:t>   </m:t>
                    </m:r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≤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𝒂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≥−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𝒂</m:t>
                            </m:r>
                          </m:e>
                        </m:eqArr>
                      </m:e>
                    </m:d>
                  </m:oMath>
                </a14:m>
                <a:endParaRPr lang="ru-RU" dirty="0"/>
              </a:p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b="1">
                        <a:latin typeface="Cambria Math"/>
                      </a:rPr>
                      <m:t>≥</m:t>
                    </m:r>
                    <m:r>
                      <a:rPr lang="ru-RU" b="1" i="1">
                        <a:latin typeface="Cambria Math"/>
                      </a:rPr>
                      <m:t>𝒂</m:t>
                    </m:r>
                    <m:r>
                      <a:rPr lang="en-US" b="1" i="0" smtClean="0">
                        <a:latin typeface="Cambria Math"/>
                      </a:rPr>
                      <m:t>,</m:t>
                    </m:r>
                    <m:r>
                      <a:rPr lang="ru-RU" b="1" i="1" smtClean="0">
                        <a:latin typeface="Cambria Math"/>
                      </a:rPr>
                      <m:t> </m:t>
                    </m:r>
                    <m:r>
                      <a:rPr lang="ru-RU" b="1" i="1">
                        <a:latin typeface="Cambria Math"/>
                      </a:rPr>
                      <m:t>𝒂</m:t>
                    </m:r>
                    <m:r>
                      <a:rPr lang="ru-RU" b="1">
                        <a:latin typeface="Cambria Math"/>
                      </a:rPr>
                      <m:t>≥</m:t>
                    </m:r>
                    <m:r>
                      <a:rPr lang="ru-RU" b="1" i="1">
                        <a:latin typeface="Cambria Math"/>
                      </a:rPr>
                      <m:t>𝟎</m:t>
                    </m:r>
                    <m:r>
                      <a:rPr lang="ru-RU" b="1">
                        <a:latin typeface="Cambria Math"/>
                      </a:rPr>
                      <m:t>, </m:t>
                    </m:r>
                    <m:d>
                      <m:dPr>
                        <m:begChr m:val="[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≥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𝒂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≤−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𝒂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 </m:t>
                            </m:r>
                          </m:e>
                        </m:eqArr>
                        <m:r>
                          <a:rPr lang="ru-RU" b="1" i="1">
                            <a:latin typeface="Cambria Math"/>
                          </a:rPr>
                          <m:t>  </m:t>
                        </m: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067944" y="1124744"/>
                <a:ext cx="4392488" cy="194421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7544" y="1124744"/>
                <a:ext cx="3240360" cy="1656184"/>
              </a:xfr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b="1" i="1">
                        <a:latin typeface="Cambria Math"/>
                      </a:rPr>
                      <m:t>=</m:t>
                    </m:r>
                    <m:r>
                      <a:rPr lang="ru-RU" b="1" i="1">
                        <a:latin typeface="Cambria Math"/>
                      </a:rPr>
                      <m:t>𝒂</m:t>
                    </m:r>
                    <m:r>
                      <a:rPr lang="ru-RU" b="1" i="1">
                        <a:latin typeface="Cambria Math"/>
                      </a:rPr>
                      <m:t>  </m:t>
                    </m:r>
                  </m:oMath>
                </a14:m>
                <a:endParaRPr lang="ru-RU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1" i="1">
                          <a:latin typeface="Cambria Math"/>
                        </a:rPr>
                        <m:t>𝒂</m:t>
                      </m:r>
                      <m:r>
                        <a:rPr lang="ru-RU" b="1" i="1">
                          <a:latin typeface="Cambria Math"/>
                        </a:rPr>
                        <m:t>≥</m:t>
                      </m:r>
                      <m:r>
                        <a:rPr lang="ru-RU" b="1" i="1">
                          <a:latin typeface="Cambria Math"/>
                        </a:rPr>
                        <m:t>𝟎</m:t>
                      </m:r>
                      <m:r>
                        <a:rPr lang="ru-RU" b="1" i="1">
                          <a:latin typeface="Cambria Math"/>
                        </a:rPr>
                        <m:t> , </m:t>
                      </m:r>
                      <m:r>
                        <a:rPr lang="ru-RU" b="1" i="1">
                          <a:latin typeface="Cambria Math"/>
                        </a:rPr>
                        <m:t>𝒂</m:t>
                      </m:r>
                      <m:r>
                        <a:rPr lang="ru-RU" b="1" i="1">
                          <a:latin typeface="Cambria Math"/>
                        </a:rPr>
                        <m:t>−</m:t>
                      </m:r>
                      <m:r>
                        <a:rPr lang="ru-RU" b="1" i="1">
                          <a:latin typeface="Cambria Math"/>
                        </a:rPr>
                        <m:t>𝒄𝒐𝒏𝒔𝒕</m:t>
                      </m:r>
                    </m:oMath>
                  </m:oMathPara>
                </a14:m>
                <a:endParaRPr lang="en-US" b="1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=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𝒂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=−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𝒂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/>
                  <a:t>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9" name="Объек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7544" y="1124744"/>
                <a:ext cx="3240360" cy="1656184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37199" y="3212976"/>
                <a:ext cx="2475494" cy="129535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</a:rPr>
                        <m:t>1)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400" i="1">
                              <a:latin typeface="Cambria Math"/>
                            </a:rPr>
                            <m:t>−5</m:t>
                          </m:r>
                          <m:r>
                            <a:rPr lang="ru-RU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ru-RU" sz="2400" i="1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ru-RU" sz="2400" dirty="0"/>
              </a:p>
              <a:p>
                <a:r>
                  <a:rPr lang="en-US" sz="2400" dirty="0"/>
                  <a:t>2)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=1</m:t>
                    </m:r>
                  </m:oMath>
                </a14:m>
                <a:endParaRPr lang="ru-RU" sz="2400" dirty="0"/>
              </a:p>
              <a:p>
                <a:r>
                  <a:rPr lang="en-US" sz="2400" dirty="0"/>
                  <a:t>3)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=4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99" y="3212976"/>
                <a:ext cx="2475494" cy="12953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347864" y="3463833"/>
                <a:ext cx="2286000" cy="142853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0" i="1">
                        <a:latin typeface="Cambria Math"/>
                      </a:rPr>
                      <m:t>1)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b="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>
                            <a:latin typeface="Cambria Math"/>
                          </a:rPr>
                          <m:t>−5</m:t>
                        </m:r>
                        <m:r>
                          <a:rPr lang="ru-RU" sz="2400" b="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400" b="0" i="1">
                        <a:latin typeface="Cambria Math"/>
                      </a:rPr>
                      <m:t>≤6</m:t>
                    </m:r>
                  </m:oMath>
                </a14:m>
                <a:r>
                  <a:rPr lang="en-US" sz="2400" dirty="0"/>
                  <a:t>  </a:t>
                </a:r>
                <a:endParaRPr lang="ru-RU" sz="2400" dirty="0"/>
              </a:p>
              <a:p>
                <a14:m>
                  <m:oMath xmlns:m="http://schemas.openxmlformats.org/officeDocument/2006/math">
                    <m:r>
                      <a:rPr lang="ru-RU" sz="2400" b="0" i="1">
                        <a:latin typeface="Cambria Math"/>
                      </a:rPr>
                      <m:t>2)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0" i="1">
                            <a:latin typeface="Cambria Math"/>
                          </a:rPr>
                          <m:t>5</m:t>
                        </m:r>
                        <m:r>
                          <a:rPr lang="ru-RU" sz="2400" b="0" i="1">
                            <a:latin typeface="Cambria Math"/>
                          </a:rPr>
                          <m:t>𝑥</m:t>
                        </m:r>
                        <m:r>
                          <a:rPr lang="ru-RU" sz="2400" b="0" i="1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ru-RU" sz="2400" b="0" i="1">
                        <a:latin typeface="Cambria Math"/>
                      </a:rPr>
                      <m:t>≤4</m:t>
                    </m:r>
                  </m:oMath>
                </a14:m>
                <a:r>
                  <a:rPr lang="en-US" sz="2400" i="1" dirty="0"/>
                  <a:t>     </a:t>
                </a:r>
                <a:endParaRPr lang="ru-RU" sz="2400" dirty="0"/>
              </a:p>
              <a:p>
                <a14:m>
                  <m:oMath xmlns:m="http://schemas.openxmlformats.org/officeDocument/2006/math">
                    <m:r>
                      <a:rPr lang="ru-RU" sz="2400" b="0" i="1">
                        <a:latin typeface="Cambria Math"/>
                      </a:rPr>
                      <m:t>3)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400" b="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b="0" i="1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ru-RU" sz="2400" b="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b="0" i="1">
                                <a:latin typeface="Cambria Math"/>
                              </a:rPr>
                              <m:t>+2</m:t>
                            </m:r>
                          </m:den>
                        </m:f>
                      </m:e>
                    </m:d>
                    <m:r>
                      <a:rPr lang="ru-RU" sz="2400" b="0" i="1">
                        <a:latin typeface="Cambria Math"/>
                      </a:rPr>
                      <m:t>≤2</m:t>
                    </m:r>
                  </m:oMath>
                </a14:m>
                <a:r>
                  <a:rPr lang="en-US" sz="2400" i="1" dirty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463833"/>
                <a:ext cx="2286000" cy="14285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156175" y="3669004"/>
                <a:ext cx="2599471" cy="124784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>
                          <a:latin typeface="Cambria Math"/>
                        </a:rPr>
                        <m:t>1)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b="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400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400" b="0" i="1">
                              <a:latin typeface="Cambria Math"/>
                            </a:rPr>
                            <m:t>−5</m:t>
                          </m:r>
                        </m:e>
                      </m:d>
                      <m:r>
                        <a:rPr lang="ru-RU" sz="2400" b="0" i="1">
                          <a:latin typeface="Cambria Math"/>
                        </a:rPr>
                        <m:t>≥4</m:t>
                      </m:r>
                    </m:oMath>
                  </m:oMathPara>
                </a14:m>
                <a:endParaRPr lang="ru-RU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>
                          <a:latin typeface="Cambria Math"/>
                        </a:rPr>
                        <m:t>2)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0" i="1">
                              <a:latin typeface="Cambria Math"/>
                            </a:rPr>
                            <m:t>5</m:t>
                          </m:r>
                          <m:r>
                            <a:rPr lang="ru-RU" sz="2400" b="0" i="1">
                              <a:latin typeface="Cambria Math"/>
                            </a:rPr>
                            <m:t>𝑥</m:t>
                          </m:r>
                          <m:r>
                            <a:rPr lang="ru-RU" sz="2400" b="0" i="1"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ru-RU" sz="2400" b="0" i="1">
                          <a:latin typeface="Cambria Math"/>
                        </a:rPr>
                        <m:t>≥2</m:t>
                      </m:r>
                    </m:oMath>
                  </m:oMathPara>
                </a14:m>
                <a:endParaRPr lang="ru-RU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>
                          <a:latin typeface="Cambria Math"/>
                        </a:rPr>
                        <m:t>3)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0" i="1">
                              <a:latin typeface="Cambria Math"/>
                            </a:rPr>
                            <m:t>2</m:t>
                          </m:r>
                          <m:r>
                            <a:rPr lang="ru-RU" sz="2400" b="0" i="1">
                              <a:latin typeface="Cambria Math"/>
                            </a:rPr>
                            <m:t>𝑥</m:t>
                          </m:r>
                          <m:r>
                            <a:rPr lang="ru-RU" sz="2400" b="0" i="1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ru-RU" sz="2400" b="0" i="1">
                          <a:latin typeface="Cambria Math"/>
                        </a:rPr>
                        <m:t>≥3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5" y="3669004"/>
                <a:ext cx="2599471" cy="124784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93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95736" y="5167943"/>
            <a:ext cx="5722547" cy="14401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/>
              <a:t>2</a:t>
            </a:r>
            <a:r>
              <a:rPr lang="ru-RU" b="1" dirty="0" smtClean="0"/>
              <a:t> раздел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Простейшие уравнения и неравенства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647564" y="246651"/>
            <a:ext cx="2916324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Уравнения</a:t>
            </a:r>
            <a:endParaRPr lang="ru-RU" sz="2400" dirty="0"/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4239809" y="205919"/>
            <a:ext cx="3853341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Неравенства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5"/>
              <p:cNvSpPr txBox="1">
                <a:spLocks/>
              </p:cNvSpPr>
              <p:nvPr/>
            </p:nvSpPr>
            <p:spPr>
              <a:xfrm>
                <a:off x="4239809" y="967380"/>
                <a:ext cx="4229689" cy="230425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sz="2400" b="1">
                        <a:latin typeface="Cambria Math"/>
                      </a:rPr>
                      <m:t>≤</m:t>
                    </m:r>
                    <m:r>
                      <a:rPr lang="ru-RU" sz="2400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ru-RU" sz="2400" b="1" i="1">
                        <a:latin typeface="Cambria Math"/>
                      </a:rPr>
                      <m:t> </m:t>
                    </m:r>
                    <m:r>
                      <a:rPr lang="en-US" sz="2400" b="1" i="1">
                        <a:latin typeface="Cambria Math"/>
                      </a:rPr>
                      <m:t>  </m:t>
                    </m:r>
                  </m:oMath>
                </a14:m>
                <a:endParaRPr lang="en-US" sz="2400" b="1" i="1" dirty="0" smtClean="0">
                  <a:latin typeface="Cambria Math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−</m:t>
                      </m:r>
                      <m:r>
                        <a:rPr lang="ru-RU" sz="2400" b="1" i="1">
                          <a:latin typeface="Cambria Math"/>
                        </a:rPr>
                        <m:t>𝒈</m:t>
                      </m:r>
                      <m:r>
                        <a:rPr lang="en-US" sz="2400" b="1" i="1">
                          <a:latin typeface="Cambria Math"/>
                        </a:rPr>
                        <m:t>≤ </m:t>
                      </m:r>
                      <m:r>
                        <a:rPr lang="ru-RU" sz="2400" b="1" i="1">
                          <a:latin typeface="Cambria Math"/>
                        </a:rPr>
                        <m:t>𝒇</m:t>
                      </m:r>
                      <m:r>
                        <a:rPr lang="ru-RU" sz="2400" b="1" i="1">
                          <a:latin typeface="Cambria Math"/>
                        </a:rPr>
                        <m:t>≤</m:t>
                      </m:r>
                      <m:r>
                        <a:rPr lang="ru-RU" sz="2400" b="1" i="1">
                          <a:latin typeface="Cambria Math"/>
                        </a:rPr>
                        <m:t>𝒈</m:t>
                      </m:r>
                      <m:r>
                        <a:rPr lang="en-US" sz="2400" b="1" i="1" smtClean="0">
                          <a:latin typeface="Cambria Math"/>
                        </a:rPr>
                        <m:t>       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4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≤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𝒈</m:t>
                              </m:r>
                            </m:e>
                            <m:e>
                              <m:r>
                                <a:rPr lang="ru-RU" sz="24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≥−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𝒈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/>
              </a:p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sz="2400" b="1">
                        <a:latin typeface="Cambria Math"/>
                      </a:rPr>
                      <m:t>≥</m:t>
                    </m:r>
                    <m:r>
                      <a:rPr lang="ru-RU" sz="2400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ru-RU" sz="2400" b="1">
                        <a:latin typeface="Cambria Math"/>
                      </a:rPr>
                      <m:t>,    </m:t>
                    </m:r>
                    <m:d>
                      <m:dPr>
                        <m:begChr m:val="[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sz="2400" b="1">
                                <a:latin typeface="Cambria Math"/>
                              </a:rPr>
                              <m:t>≥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𝒈</m:t>
                            </m:r>
                          </m:e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sz="2400" b="1">
                                <a:latin typeface="Cambria Math"/>
                              </a:rPr>
                              <m:t>≤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𝒈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Объект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809" y="967380"/>
                <a:ext cx="4229689" cy="230425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8"/>
              <p:cNvSpPr txBox="1">
                <a:spLocks/>
              </p:cNvSpPr>
              <p:nvPr/>
            </p:nvSpPr>
            <p:spPr>
              <a:xfrm>
                <a:off x="827584" y="1046062"/>
                <a:ext cx="2736304" cy="214689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b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2">
                  <a:buClrTx/>
                  <a:buFont typeface="Wingdings" panose="05000000000000000000" pitchFamily="2" charset="2"/>
                  <a:buChar char="q"/>
                </a:pPr>
                <a:endParaRPr lang="en-US" sz="2400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lvl="2">
                  <a:buClrTx/>
                  <a:buFont typeface="Wingdings" panose="05000000000000000000" pitchFamily="2" charset="2"/>
                  <a:buChar char="q"/>
                </a:pPr>
                <a:endParaRPr lang="en-US" sz="2400" b="1" i="1" dirty="0">
                  <a:solidFill>
                    <a:schemeClr val="tx1"/>
                  </a:solidFill>
                  <a:latin typeface="Cambria Math"/>
                </a:endParaRPr>
              </a:p>
              <a:p>
                <a:pPr lvl="2">
                  <a:buClrTx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sz="2400" b="1">
                        <a:latin typeface="Cambria Math"/>
                      </a:rPr>
                      <m:t>=</m:t>
                    </m:r>
                    <m:r>
                      <a:rPr lang="ru-RU" sz="2400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ru-RU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endParaRPr lang="ru-RU" sz="2400" b="1" i="1" dirty="0" smtClean="0"/>
              </a:p>
              <a:p>
                <a:pPr marL="237744" lvl="2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boxPr>
                        <m:e>
                          <m:eqArr>
                            <m:eqArrPr>
                              <m:ctrlPr>
                                <a:rPr lang="ru-RU" sz="24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400" b="1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ru-RU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2400" b="1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d>
                                        <m:dPr>
                                          <m:begChr m:val="["/>
                                          <m:endChr m:val=""/>
                                          <m:ctrlPr>
                                            <a:rPr lang="ru-RU" sz="2400" b="1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eqArr>
                                            <m:eqArrPr>
                                              <m:ctrlPr>
                                                <a:rPr lang="ru-RU" sz="2400" b="1" i="1">
                                                  <a:latin typeface="Cambria Math"/>
                                                </a:rPr>
                                              </m:ctrlPr>
                                            </m:eqArrPr>
                                            <m:e>
                                              <m:r>
                                                <a:rPr lang="ru-RU" sz="2400" b="1" i="1">
                                                  <a:latin typeface="Cambria Math"/>
                                                </a:rPr>
                                                <m:t>𝒇</m:t>
                                              </m:r>
                                              <m:r>
                                                <a:rPr lang="ru-RU" sz="2400" b="1" i="1">
                                                  <a:latin typeface="Cambria Math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ru-RU" sz="2400" b="1" i="1">
                                                  <a:latin typeface="Cambria Math"/>
                                                </a:rPr>
                                                <m:t>𝒈</m:t>
                                              </m:r>
                                            </m:e>
                                            <m:e>
                                              <m:r>
                                                <a:rPr lang="ru-RU" sz="2400" b="1" i="1">
                                                  <a:latin typeface="Cambria Math"/>
                                                </a:rPr>
                                                <m:t>𝒇</m:t>
                                              </m:r>
                                              <m:r>
                                                <a:rPr lang="ru-RU" sz="2400" b="1" i="1">
                                                  <a:latin typeface="Cambria Math"/>
                                                </a:rPr>
                                                <m:t>=−</m:t>
                                              </m:r>
                                              <m:r>
                                                <a:rPr lang="ru-RU" sz="2400" b="1" i="1">
                                                  <a:latin typeface="Cambria Math"/>
                                                </a:rPr>
                                                <m:t>𝒈</m:t>
                                              </m:r>
                                            </m:e>
                                          </m:eqArr>
                                        </m:e>
                                      </m:d>
                                    </m:e>
                                    <m:e>
                                      <m:r>
                                        <a:rPr lang="ru-RU" sz="2400" b="1" i="1">
                                          <a:latin typeface="Cambria Math"/>
                                        </a:rPr>
                                        <m:t>𝒈</m:t>
                                      </m:r>
                                      <m:r>
                                        <a:rPr lang="ru-RU" sz="2400" b="1" i="1">
                                          <a:latin typeface="Cambria Math"/>
                                        </a:rPr>
                                        <m:t>≥</m:t>
                                      </m:r>
                                      <m:r>
                                        <a:rPr lang="ru-RU" sz="2400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box>
                    </m:oMath>
                  </m:oMathPara>
                </a14:m>
                <a:endParaRPr lang="ru-RU" sz="2400" b="1" dirty="0"/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endParaRPr lang="ru-RU" sz="2800" dirty="0"/>
              </a:p>
            </p:txBody>
          </p:sp>
        </mc:Choice>
        <mc:Fallback xmlns="">
          <p:sp>
            <p:nvSpPr>
              <p:cNvPr id="6" name="Объект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046062"/>
                <a:ext cx="2736304" cy="21468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50606" y="3410080"/>
                <a:ext cx="3266345" cy="120032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2400" dirty="0"/>
                  <a:t>1)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ru-RU" sz="2400" dirty="0"/>
                  <a:t>=2</a:t>
                </a:r>
                <a:r>
                  <a:rPr lang="en-US" sz="2400" dirty="0"/>
                  <a:t>x</a:t>
                </a:r>
                <a:r>
                  <a:rPr lang="ru-RU" sz="2400" dirty="0"/>
                  <a:t>-1</a:t>
                </a:r>
              </a:p>
              <a:p>
                <a:r>
                  <a:rPr lang="ru-RU" sz="2400" dirty="0"/>
                  <a:t>2)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latin typeface="Cambria Math"/>
                          </a:rPr>
                          <m:t>+3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−10</m:t>
                        </m:r>
                      </m:e>
                    </m:d>
                  </m:oMath>
                </a14:m>
                <a:r>
                  <a:rPr lang="ru-RU" sz="2400" dirty="0"/>
                  <a:t>=3</a:t>
                </a:r>
                <a:r>
                  <a:rPr lang="en-US" sz="2400" dirty="0"/>
                  <a:t>x</a:t>
                </a:r>
                <a:r>
                  <a:rPr lang="ru-RU" sz="2400" dirty="0"/>
                  <a:t>-1</a:t>
                </a:r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3)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400" i="1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ru-RU" sz="2400" dirty="0"/>
                  <a:t>=1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06" y="3410080"/>
                <a:ext cx="3266345" cy="12003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563888" y="3570510"/>
                <a:ext cx="2701904" cy="129535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1)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ru-RU" sz="24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ru-RU" sz="2400" i="1">
                          <a:latin typeface="Cambria Math"/>
                        </a:rPr>
                        <m:t>≤2</m:t>
                      </m:r>
                      <m:r>
                        <a:rPr lang="ru-RU" sz="2400" i="1">
                          <a:latin typeface="Cambria Math"/>
                        </a:rPr>
                        <m:t>𝑥</m:t>
                      </m:r>
                      <m:r>
                        <a:rPr lang="ru-RU" sz="2400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ru-RU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2)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/>
                  <a:t>x</a:t>
                </a:r>
                <a:endParaRPr lang="ru-RU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3)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/>
                  <a:t>x+2</a:t>
                </a:r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570510"/>
                <a:ext cx="2701904" cy="12953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516216" y="3410080"/>
                <a:ext cx="2415189" cy="156171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1)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/>
                      </a:rPr>
                      <m:t>≥</m:t>
                    </m:r>
                  </m:oMath>
                </a14:m>
                <a:r>
                  <a:rPr lang="en-US" sz="2400" dirty="0"/>
                  <a:t>x</a:t>
                </a:r>
                <a:endParaRPr lang="ru-RU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2)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sz="2400" dirty="0"/>
                  <a:t>+x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&gt;</m:t>
                    </m:r>
                  </m:oMath>
                </a14:m>
                <a:r>
                  <a:rPr lang="en-US" sz="2400" dirty="0"/>
                  <a:t>1</a:t>
                </a:r>
                <a:endParaRPr lang="ru-RU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3)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&gt;</m:t>
                    </m:r>
                  </m:oMath>
                </a14:m>
                <a:r>
                  <a:rPr lang="en-US" sz="2400" dirty="0"/>
                  <a:t>x+2</a:t>
                </a:r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410080"/>
                <a:ext cx="2415189" cy="15617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012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03931" y="5373216"/>
            <a:ext cx="5904656" cy="1080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3 раздел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совокупность двух систем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543325" y="142149"/>
            <a:ext cx="3204356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Уравнения</a:t>
            </a:r>
            <a:endParaRPr lang="ru-RU" sz="2400" dirty="0"/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4932039" y="188640"/>
            <a:ext cx="3663303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/>
              <a:t>Н</a:t>
            </a:r>
            <a:r>
              <a:rPr lang="ru-RU" sz="2400" dirty="0" smtClean="0"/>
              <a:t>еравенства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5"/>
              <p:cNvSpPr txBox="1">
                <a:spLocks/>
              </p:cNvSpPr>
              <p:nvPr/>
            </p:nvSpPr>
            <p:spPr>
              <a:xfrm>
                <a:off x="4764416" y="2711955"/>
                <a:ext cx="3830926" cy="230425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(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ru-RU" sz="2400" b="1" i="1">
                            <a:latin typeface="Cambria Math"/>
                          </a:rPr>
                          <m:t>+</m:t>
                        </m:r>
                        <m:r>
                          <a:rPr lang="ru-RU" sz="2400" b="1" i="1">
                            <a:latin typeface="Cambria Math"/>
                          </a:rPr>
                          <m:t>𝒈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𝒗</m:t>
                        </m:r>
                      </m:den>
                    </m:f>
                    <m:r>
                      <a:rPr lang="ru-RU" sz="2400" b="1" i="1">
                        <a:latin typeface="Cambria Math"/>
                      </a:rPr>
                      <m:t>≥</m:t>
                    </m:r>
                    <m:r>
                      <a:rPr lang="ru-RU" sz="2400" b="1" i="1">
                        <a:latin typeface="Cambria Math"/>
                      </a:rPr>
                      <m:t>𝒑</m:t>
                    </m:r>
                    <m:r>
                      <a:rPr lang="ru-RU" sz="2400" b="1" i="1">
                        <a:latin typeface="Cambria Math"/>
                      </a:rPr>
                      <m:t>   </m:t>
                    </m:r>
                    <m:d>
                      <m:dPr>
                        <m:begChr m:val="[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≥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𝒇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𝒈</m:t>
                                        </m:r>
                                      </m:num>
                                      <m:den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den>
                                    </m:f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≥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&lt;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𝒇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𝒈</m:t>
                                        </m:r>
                                      </m:num>
                                      <m:den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den>
                                    </m:f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≥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Объект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416" y="2711955"/>
                <a:ext cx="3830926" cy="230425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8"/>
              <p:cNvSpPr txBox="1">
                <a:spLocks/>
              </p:cNvSpPr>
              <p:nvPr/>
            </p:nvSpPr>
            <p:spPr>
              <a:xfrm>
                <a:off x="359532" y="859348"/>
                <a:ext cx="3672408" cy="230425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algn="just">
                  <a:buClrTx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2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(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ru-RU" sz="2400" b="1" i="1">
                            <a:latin typeface="Cambria Math"/>
                          </a:rPr>
                          <m:t>+</m:t>
                        </m:r>
                        <m:r>
                          <a:rPr lang="ru-RU" sz="2400" b="1" i="1">
                            <a:latin typeface="Cambria Math"/>
                          </a:rPr>
                          <m:t>𝒈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𝒗</m:t>
                        </m:r>
                      </m:den>
                    </m:f>
                    <m:r>
                      <a:rPr lang="ru-RU" sz="2400" b="1" i="1">
                        <a:latin typeface="Cambria Math"/>
                      </a:rPr>
                      <m:t>=</m:t>
                    </m:r>
                    <m:r>
                      <a:rPr lang="ru-RU" sz="2400" b="1" i="1">
                        <a:latin typeface="Cambria Math"/>
                      </a:rPr>
                      <m:t>𝒑</m:t>
                    </m:r>
                    <m:r>
                      <a:rPr lang="ru-RU" sz="2400" b="1" i="1">
                        <a:latin typeface="Cambria Math"/>
                      </a:rPr>
                      <m:t>    </m:t>
                    </m:r>
                    <m:d>
                      <m:dPr>
                        <m:begChr m:val="["/>
                        <m:endChr m:val=""/>
                        <m:ctrlPr>
                          <a:rPr lang="ru-RU" sz="2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b="1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≥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400" b="1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𝒇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𝒈</m:t>
                                        </m:r>
                                      </m:num>
                                      <m:den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den>
                                    </m:f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&lt;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400" b="1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𝒇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𝒈</m:t>
                                        </m:r>
                                      </m:num>
                                      <m:den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den>
                                    </m:f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" name="Объект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859348"/>
                <a:ext cx="3672408" cy="23042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57585" y="3284984"/>
                <a:ext cx="3168352" cy="158498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2400" dirty="0"/>
                  <a:t>1)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𝑥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+7</m:t>
                    </m:r>
                    <m:r>
                      <a:rPr lang="ru-RU" sz="2400" i="1">
                        <a:latin typeface="Cambria Math"/>
                      </a:rPr>
                      <m:t>𝑥</m:t>
                    </m:r>
                    <m:r>
                      <a:rPr lang="ru-RU" sz="2400" i="1">
                        <a:latin typeface="Cambria Math"/>
                      </a:rPr>
                      <m:t>+12=0</m:t>
                    </m:r>
                  </m:oMath>
                </a14:m>
                <a:endParaRPr lang="ru-RU" sz="2400" dirty="0"/>
              </a:p>
              <a:p>
                <a:r>
                  <a:rPr lang="en-US" sz="2400" dirty="0"/>
                  <a:t>2)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−5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6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endParaRPr lang="ru-RU" sz="2400" dirty="0"/>
              </a:p>
              <a:p>
                <a:r>
                  <a:rPr lang="en-US" sz="2400" dirty="0"/>
                  <a:t>3)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−3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3,5−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−3,5</m:t>
                            </m:r>
                          </m:e>
                        </m:d>
                      </m:den>
                    </m:f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85" y="3284984"/>
                <a:ext cx="3168352" cy="15849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652120" y="861335"/>
                <a:ext cx="2448272" cy="17413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2400" dirty="0"/>
                  <a:t>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+4</m:t>
                        </m:r>
                      </m:den>
                    </m:f>
                    <m:r>
                      <a:rPr lang="ru-RU" sz="2400" i="1">
                        <a:latin typeface="Cambria Math"/>
                      </a:rPr>
                      <m:t>&lt;1</m:t>
                    </m:r>
                  </m:oMath>
                </a14:m>
                <a:endParaRPr lang="ru-RU" sz="2400" dirty="0"/>
              </a:p>
              <a:p>
                <a:r>
                  <a:rPr lang="en-US" sz="2400" dirty="0"/>
                  <a:t>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≥2</m:t>
                    </m:r>
                  </m:oMath>
                </a14:m>
                <a:endParaRPr lang="ru-RU" sz="2400" dirty="0"/>
              </a:p>
              <a:p>
                <a:r>
                  <a:rPr lang="en-US" sz="2400" dirty="0"/>
                  <a:t>3)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4−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&lt;1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861335"/>
                <a:ext cx="2448272" cy="174137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03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617257" y="5183602"/>
            <a:ext cx="3672407" cy="14401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4 раздел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Два модуля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972310" y="260648"/>
            <a:ext cx="2988332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Уравнения</a:t>
            </a:r>
            <a:endParaRPr lang="ru-RU" sz="2400" dirty="0"/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5031472" y="260648"/>
            <a:ext cx="3312368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/>
              <a:t>Н</a:t>
            </a:r>
            <a:r>
              <a:rPr lang="ru-RU" sz="2400" dirty="0" smtClean="0"/>
              <a:t>еравенства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5"/>
              <p:cNvSpPr txBox="1">
                <a:spLocks/>
              </p:cNvSpPr>
              <p:nvPr/>
            </p:nvSpPr>
            <p:spPr>
              <a:xfrm>
                <a:off x="4833441" y="1113506"/>
                <a:ext cx="3672408" cy="164259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sz="2800" i="1">
                        <a:latin typeface="Cambria Math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𝒈</m:t>
                        </m:r>
                        <m:d>
                          <m:d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m:rPr>
                        <m:nor/>
                      </m:rPr>
                      <a:rPr lang="ru-RU" sz="2800" i="1"/>
                      <m:t>     </m:t>
                    </m:r>
                  </m:oMath>
                </a14:m>
                <a:endParaRPr lang="ru-RU" sz="2800" i="1" dirty="0" smtClean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800" i="1"/>
                        <m:t> </m:t>
                      </m:r>
                    </m:oMath>
                  </m:oMathPara>
                </a14:m>
                <a:endParaRPr lang="ru-RU" sz="2800" i="1" dirty="0" smtClean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800" i="1"/>
                        <m:t> </m:t>
                      </m:r>
                      <m:r>
                        <a:rPr lang="ru-RU" sz="2800" i="1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𝒇</m:t>
                      </m:r>
                      <m:r>
                        <a:rPr lang="ru-RU" sz="2800" i="1">
                          <a:latin typeface="Cambria Math"/>
                        </a:rPr>
                        <m:t>−</m:t>
                      </m:r>
                      <m:r>
                        <a:rPr lang="en-US" sz="2800" i="1">
                          <a:latin typeface="Cambria Math"/>
                        </a:rPr>
                        <m:t>𝒈</m:t>
                      </m:r>
                      <m:r>
                        <a:rPr lang="ru-RU" sz="2800" i="1">
                          <a:latin typeface="Cambria Math"/>
                        </a:rPr>
                        <m:t>)(</m:t>
                      </m:r>
                      <m:r>
                        <a:rPr lang="en-US" sz="2800" i="1">
                          <a:latin typeface="Cambria Math"/>
                        </a:rPr>
                        <m:t>𝒇</m:t>
                      </m:r>
                      <m:r>
                        <a:rPr lang="ru-RU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𝒈</m:t>
                      </m:r>
                      <m:r>
                        <a:rPr lang="ru-RU" sz="2800" i="1">
                          <a:latin typeface="Cambria Math"/>
                        </a:rPr>
                        <m:t>)≥</m:t>
                      </m:r>
                      <m:r>
                        <a:rPr lang="ru-RU" sz="2800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i="1" dirty="0"/>
              </a:p>
              <a:p>
                <a:pPr marL="0" indent="0"/>
                <a:endParaRPr lang="ru-RU" sz="2400" i="1" dirty="0"/>
              </a:p>
            </p:txBody>
          </p:sp>
        </mc:Choice>
        <mc:Fallback xmlns="">
          <p:sp>
            <p:nvSpPr>
              <p:cNvPr id="5" name="Объект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441" y="1113506"/>
                <a:ext cx="3672408" cy="16425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8"/>
              <p:cNvSpPr txBox="1">
                <a:spLocks/>
              </p:cNvSpPr>
              <p:nvPr/>
            </p:nvSpPr>
            <p:spPr>
              <a:xfrm>
                <a:off x="661803" y="1113506"/>
                <a:ext cx="3298839" cy="161241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ClrTx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sz="2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sz="2800" b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𝒈</m:t>
                        </m:r>
                        <m:d>
                          <m:dPr>
                            <m:ctrlPr>
                              <a:rPr lang="ru-RU" sz="2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sz="2800" b="1">
                        <a:latin typeface="Cambria Math"/>
                      </a:rPr>
                      <m:t> </m:t>
                    </m:r>
                  </m:oMath>
                </a14:m>
                <a:endParaRPr lang="ru-RU" sz="2800" b="1" dirty="0" smtClean="0"/>
              </a:p>
              <a:p>
                <a:pPr marL="0" lvl="1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sz="28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8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ru-RU" sz="2800" b="1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800" b="1" i="1">
                                  <a:latin typeface="Cambria Math"/>
                                </a:rPr>
                                <m:t>𝒈</m:t>
                              </m:r>
                            </m:e>
                            <m:e>
                              <m:r>
                                <a:rPr lang="ru-RU" sz="28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ru-RU" sz="2800" b="1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8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800" b="1" i="1">
                                  <a:latin typeface="Cambria Math"/>
                                </a:rPr>
                                <m:t>𝒈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Объект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03" y="1113506"/>
                <a:ext cx="3298839" cy="16124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68985" y="3068960"/>
                <a:ext cx="4284476" cy="124784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2400" dirty="0"/>
                  <a:t>1)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+3−</m:t>
                        </m:r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ru-RU" sz="2400" dirty="0"/>
              </a:p>
              <a:p>
                <a:r>
                  <a:rPr lang="en-US" sz="2400" dirty="0"/>
                  <a:t>2</a:t>
                </a:r>
                <a:r>
                  <a:rPr lang="ru-RU" sz="2400" dirty="0"/>
                  <a:t>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4−</m:t>
                        </m:r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  <m:r>
                          <a:rPr lang="ru-RU" sz="2400" i="1">
                            <a:latin typeface="Cambria Math"/>
                          </a:rPr>
                          <m:t>𝑦</m:t>
                        </m:r>
                        <m:r>
                          <a:rPr lang="ru-RU" sz="2400" i="1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endParaRPr lang="ru-RU" sz="2400" dirty="0"/>
              </a:p>
              <a:p>
                <a:r>
                  <a:rPr lang="en-US" sz="2400" dirty="0"/>
                  <a:t>3</a:t>
                </a:r>
                <a:r>
                  <a:rPr lang="ru-RU" sz="2400" dirty="0"/>
                  <a:t>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=3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3−</m:t>
                        </m:r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85" y="3068960"/>
                <a:ext cx="4284476" cy="12478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644008" y="3501008"/>
                <a:ext cx="4320479" cy="129535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1)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−3+2</m:t>
                        </m:r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ru-RU" sz="2400" dirty="0"/>
              </a:p>
              <a:p>
                <a:r>
                  <a:rPr lang="en-US" sz="2400" dirty="0"/>
                  <a:t>2)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−5</m:t>
                        </m:r>
                      </m:e>
                    </m:d>
                  </m:oMath>
                </a14:m>
                <a:endParaRPr lang="ru-RU" sz="2400" dirty="0"/>
              </a:p>
              <a:p>
                <a:r>
                  <a:rPr lang="en-US" sz="2400" dirty="0"/>
                  <a:t>3)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6</m:t>
                        </m:r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−6</m:t>
                        </m: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501008"/>
                <a:ext cx="4320479" cy="12953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39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07704" y="5210053"/>
            <a:ext cx="4788532" cy="14401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5 раздел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несколько модулей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153668" y="188640"/>
            <a:ext cx="3744416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Уравнения</a:t>
            </a:r>
            <a:endParaRPr lang="ru-RU" sz="2400" dirty="0"/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4644009" y="188640"/>
            <a:ext cx="4176461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/>
              <a:t>Н</a:t>
            </a:r>
            <a:r>
              <a:rPr lang="ru-RU" sz="2400" dirty="0" smtClean="0"/>
              <a:t>еравенства</a:t>
            </a:r>
            <a:endParaRPr lang="ru-RU" sz="2400" dirty="0"/>
          </a:p>
        </p:txBody>
      </p:sp>
      <p:sp>
        <p:nvSpPr>
          <p:cNvPr id="6" name="Объект 8"/>
          <p:cNvSpPr txBox="1">
            <a:spLocks/>
          </p:cNvSpPr>
          <p:nvPr/>
        </p:nvSpPr>
        <p:spPr>
          <a:xfrm>
            <a:off x="517716" y="908720"/>
            <a:ext cx="7964552" cy="1800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ru-RU" sz="2800" dirty="0" smtClean="0"/>
              <a:t>Метод промежутков. </a:t>
            </a:r>
          </a:p>
          <a:p>
            <a:pPr lvl="1">
              <a:buClrTx/>
              <a:buFont typeface="Wingdings" panose="05000000000000000000" pitchFamily="2" charset="2"/>
              <a:buChar char="q"/>
            </a:pPr>
            <a:r>
              <a:rPr lang="ru-RU" sz="2800" dirty="0" smtClean="0"/>
              <a:t>Находим </a:t>
            </a:r>
            <a:r>
              <a:rPr lang="ru-RU" sz="2800" dirty="0"/>
              <a:t>корни </a:t>
            </a:r>
            <a:r>
              <a:rPr lang="ru-RU" sz="2800" dirty="0" err="1" smtClean="0"/>
              <a:t>подмодульных</a:t>
            </a:r>
            <a:r>
              <a:rPr lang="ru-RU" sz="2800" dirty="0" smtClean="0"/>
              <a:t> выражений.</a:t>
            </a:r>
            <a:endParaRPr lang="en-US" sz="28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800" dirty="0" smtClean="0"/>
              <a:t>Составим</a:t>
            </a:r>
            <a:r>
              <a:rPr lang="ru-RU" sz="2800" dirty="0" smtClean="0"/>
              <a:t> </a:t>
            </a:r>
            <a:r>
              <a:rPr lang="ru-RU" sz="2800" dirty="0"/>
              <a:t>совокупность нескольких систем.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31255" y="3068960"/>
                <a:ext cx="4018919" cy="146290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2400" dirty="0"/>
                  <a:t>1)2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−3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+4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=1</m:t>
                    </m:r>
                  </m:oMath>
                </a14:m>
                <a:endParaRPr lang="ru-RU" sz="2400" dirty="0"/>
              </a:p>
              <a:p>
                <a:r>
                  <a:rPr lang="ru-RU" sz="2400" dirty="0"/>
                  <a:t>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4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−3</m:t>
                            </m:r>
                          </m:e>
                        </m:d>
                        <m:r>
                          <a:rPr lang="ru-RU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2−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den>
                    </m:f>
                  </m:oMath>
                </a14:m>
                <a:r>
                  <a:rPr lang="ru-RU" sz="2400" dirty="0"/>
                  <a:t>=4</a:t>
                </a:r>
              </a:p>
              <a:p>
                <a:r>
                  <a:rPr lang="en-US" sz="2400" dirty="0"/>
                  <a:t>3)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−2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5" y="3068960"/>
                <a:ext cx="4018919" cy="146290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644009" y="3501008"/>
                <a:ext cx="4104455" cy="124784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2400" dirty="0"/>
                  <a:t>1)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latin typeface="Cambria Math"/>
                          </a:rPr>
                          <m:t>−2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sz="2400" dirty="0"/>
              </a:p>
              <a:p>
                <a:r>
                  <a:rPr lang="en-US" sz="2400" dirty="0"/>
                  <a:t>2</a:t>
                </a:r>
                <a:r>
                  <a:rPr lang="ru-RU" sz="2400" dirty="0"/>
                  <a:t>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3−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≤5</m:t>
                    </m:r>
                  </m:oMath>
                </a14:m>
                <a:endParaRPr lang="ru-RU" sz="2400" dirty="0"/>
              </a:p>
              <a:p>
                <a:r>
                  <a:rPr lang="en-US" sz="2400" dirty="0"/>
                  <a:t>3</a:t>
                </a:r>
                <a:r>
                  <a:rPr lang="ru-RU" sz="2400" dirty="0"/>
                  <a:t>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−6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4−</m:t>
                        </m:r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9" y="3501008"/>
                <a:ext cx="4104455" cy="12478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79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60941" y="5157192"/>
            <a:ext cx="4815315" cy="14401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 smtClean="0"/>
          </a:p>
          <a:p>
            <a:pPr algn="ctr"/>
            <a:r>
              <a:rPr lang="ru-RU" b="1" dirty="0"/>
              <a:t>6</a:t>
            </a:r>
            <a:r>
              <a:rPr lang="ru-RU" b="1" dirty="0" smtClean="0"/>
              <a:t> раздел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Замена переменной</a:t>
            </a:r>
          </a:p>
          <a:p>
            <a:pPr algn="ctr"/>
            <a:endParaRPr lang="ru-RU" b="1" dirty="0"/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143508" y="188640"/>
            <a:ext cx="3744416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Уравнения</a:t>
            </a:r>
            <a:endParaRPr lang="ru-RU" sz="2400" dirty="0"/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4283968" y="188640"/>
            <a:ext cx="4536504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/>
              <a:t>Н</a:t>
            </a:r>
            <a:r>
              <a:rPr lang="ru-RU" sz="2400" dirty="0" smtClean="0"/>
              <a:t>еравенства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5"/>
              <p:cNvSpPr txBox="1">
                <a:spLocks/>
              </p:cNvSpPr>
              <p:nvPr/>
            </p:nvSpPr>
            <p:spPr>
              <a:xfrm>
                <a:off x="4283968" y="1055636"/>
                <a:ext cx="4534434" cy="1794399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ru-RU" sz="2400" b="1" i="1" smtClean="0">
                        <a:latin typeface="Cambria Math"/>
                      </a:rPr>
                      <m:t>𝒂</m:t>
                    </m:r>
                    <m:r>
                      <a:rPr lang="ru-RU" sz="2400" b="1" i="1" smtClean="0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ru-RU" sz="2400" b="1" i="1">
                        <a:latin typeface="Cambria Math"/>
                      </a:rPr>
                      <m:t>≤</m:t>
                    </m:r>
                    <m:r>
                      <a:rPr lang="ru-RU" sz="2400" b="1" i="1">
                        <a:latin typeface="Cambria Math"/>
                      </a:rPr>
                      <m:t>𝒃</m:t>
                    </m:r>
                    <m:r>
                      <a:rPr lang="ru-RU" sz="2400" b="1" i="1">
                        <a:latin typeface="Cambria Math"/>
                      </a:rPr>
                      <m:t>,   </m:t>
                    </m:r>
                    <m:d>
                      <m:dPr>
                        <m:begChr m:val="[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≤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≤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𝒃</m:t>
                            </m:r>
                          </m:e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𝒃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≤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≤−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 </m:t>
                            </m:r>
                          </m:e>
                        </m:eqArr>
                        <m:r>
                          <a:rPr lang="ru-RU" sz="2400" b="1" i="1">
                            <a:latin typeface="Cambria Math"/>
                          </a:rPr>
                          <m:t>  </m:t>
                        </m:r>
                      </m:e>
                    </m:d>
                  </m:oMath>
                </a14:m>
                <a:endParaRPr lang="ru-RU" sz="2400" dirty="0"/>
              </a:p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ru-RU" sz="2400" b="1">
                        <a:latin typeface="Cambria Math"/>
                      </a:rPr>
                      <m:t>≥</m:t>
                    </m:r>
                    <m:r>
                      <a:rPr lang="ru-RU" sz="2400" b="1" i="1">
                        <a:latin typeface="Cambria Math"/>
                      </a:rPr>
                      <m:t>𝒂</m:t>
                    </m:r>
                    <m:r>
                      <a:rPr lang="ru-RU" sz="2400" b="1">
                        <a:latin typeface="Cambria Math"/>
                      </a:rPr>
                      <m:t>,  </m:t>
                    </m:r>
                    <m:d>
                      <m:dPr>
                        <m:begChr m:val="[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2400" b="1">
                                <a:latin typeface="Cambria Math"/>
                              </a:rPr>
                              <m:t>≥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𝒂</m:t>
                            </m:r>
                          </m:e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2400" b="1">
                                <a:latin typeface="Cambria Math"/>
                              </a:rPr>
                              <m:t>≤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ru-RU" sz="2400" b="1">
                                <a:latin typeface="Cambria Math"/>
                              </a:rPr>
                              <m:t> ,</m:t>
                            </m:r>
                          </m:e>
                        </m:eqArr>
                        <m:r>
                          <a:rPr lang="ru-RU" sz="2400" b="1">
                            <a:latin typeface="Cambria Math"/>
                          </a:rPr>
                          <m:t>  </m:t>
                        </m:r>
                      </m:e>
                    </m:d>
                    <m:r>
                      <a:rPr lang="ru-RU" sz="2400" b="1" i="1">
                        <a:latin typeface="Cambria Math"/>
                      </a:rPr>
                      <m:t>𝒂</m:t>
                    </m:r>
                    <m:r>
                      <a:rPr lang="ru-RU" sz="2400" b="1">
                        <a:latin typeface="Cambria Math"/>
                      </a:rPr>
                      <m:t>≥</m:t>
                    </m:r>
                    <m:r>
                      <a:rPr lang="ru-RU" sz="2400" b="1" i="1">
                        <a:latin typeface="Cambria Math"/>
                      </a:rPr>
                      <m:t>𝟎</m:t>
                    </m:r>
                    <m:r>
                      <a:rPr lang="ru-RU" sz="2400" b="1">
                        <a:latin typeface="Cambria Math"/>
                      </a:rPr>
                      <m:t>  </m:t>
                    </m:r>
                  </m:oMath>
                </a14:m>
                <a:endParaRPr lang="ru-RU" sz="2400" dirty="0" smtClean="0"/>
              </a:p>
            </p:txBody>
          </p:sp>
        </mc:Choice>
        <mc:Fallback xmlns="">
          <p:sp>
            <p:nvSpPr>
              <p:cNvPr id="5" name="Объект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055636"/>
                <a:ext cx="4534434" cy="17943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8"/>
              <p:cNvSpPr txBox="1">
                <a:spLocks/>
              </p:cNvSpPr>
              <p:nvPr/>
            </p:nvSpPr>
            <p:spPr>
              <a:xfrm>
                <a:off x="199533" y="1130545"/>
                <a:ext cx="3658880" cy="164458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𝒕</m:t>
                    </m:r>
                    <m:r>
                      <a:rPr lang="ru-RU" sz="2800" b="1" i="1">
                        <a:latin typeface="Cambria Math"/>
                      </a:rPr>
                      <m:t>,  </m:t>
                    </m:r>
                    <m:r>
                      <a:rPr lang="en-US" sz="2800" b="1" i="1">
                        <a:latin typeface="Cambria Math"/>
                      </a:rPr>
                      <m:t>𝒕</m:t>
                    </m:r>
                    <m:r>
                      <a:rPr lang="ru-RU" sz="2800" b="1" i="1">
                        <a:latin typeface="Cambria Math"/>
                      </a:rPr>
                      <m:t>≥</m:t>
                    </m:r>
                    <m:r>
                      <a:rPr lang="ru-RU" sz="2800" b="1" i="1">
                        <a:latin typeface="Cambria Math"/>
                      </a:rPr>
                      <m:t>𝟎</m:t>
                    </m:r>
                    <m:r>
                      <a:rPr lang="ru-RU" sz="2800" b="1" i="1">
                        <a:latin typeface="Cambria Math"/>
                      </a:rPr>
                      <m:t>, </m:t>
                    </m:r>
                  </m:oMath>
                </a14:m>
                <a:r>
                  <a:rPr lang="ru-RU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ru-RU" sz="2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8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ru-RU" sz="28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Объект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33" y="1130545"/>
                <a:ext cx="3658880" cy="16445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75679" y="3284984"/>
                <a:ext cx="4252306" cy="122152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1)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−8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+15=0</m:t>
                    </m:r>
                  </m:oMath>
                </a14:m>
                <a:endParaRPr lang="ru-RU" sz="2400" dirty="0"/>
              </a:p>
              <a:p>
                <a:r>
                  <a:rPr lang="en-US" sz="2400" dirty="0"/>
                  <a:t>2)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−6=0</m:t>
                    </m:r>
                  </m:oMath>
                </a14:m>
                <a:endParaRPr lang="ru-RU" sz="2400" dirty="0"/>
              </a:p>
              <a:p>
                <a:r>
                  <a:rPr lang="en-US" sz="2400" dirty="0"/>
                  <a:t>3)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−2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−5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/>
                  <a:t>+5=0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79" y="3284984"/>
                <a:ext cx="4252306" cy="1221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860033" y="3573016"/>
                <a:ext cx="3672407" cy="12253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1)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−12≥0</m:t>
                    </m:r>
                  </m:oMath>
                </a14:m>
                <a:endParaRPr lang="ru-RU" sz="2400" dirty="0"/>
              </a:p>
              <a:p>
                <a:r>
                  <a:rPr lang="en-US" sz="2400" dirty="0"/>
                  <a:t>2)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20−3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+11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&gt;0</m:t>
                    </m:r>
                  </m:oMath>
                </a14:m>
                <a:endParaRPr lang="ru-RU" sz="2400" dirty="0"/>
              </a:p>
              <a:p>
                <a:r>
                  <a:rPr lang="en-US" sz="2400" dirty="0"/>
                  <a:t>3</a:t>
                </a:r>
                <a:r>
                  <a:rPr lang="en-US" sz="2400" dirty="0" smtClean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−2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+1&lt;2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3" y="3573016"/>
                <a:ext cx="3672407" cy="12253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164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1310</TotalTime>
  <Words>3952</Words>
  <Application>Microsoft Office PowerPoint</Application>
  <PresentationFormat>Экран (4:3)</PresentationFormat>
  <Paragraphs>252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Углы</vt:lpstr>
      <vt:lpstr>уравнения и неравенства  с модулем</vt:lpstr>
      <vt:lpstr>Введение. Определение модуля и его геометрический смысл. </vt:lpstr>
      <vt:lpstr>Классификация уравнений и неравенств с модулем</vt:lpstr>
      <vt:lpstr>1 раздел  Простейшие уравнения и неравенства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уравнений и неравенств с модулем</vt:lpstr>
      <vt:lpstr>1-2 раздел Простейшие уравнения с модулем самостоятельно  Пример №2   |2x-3|=1          Ответ {1; ├ 2}┤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Vita</dc:creator>
  <cp:lastModifiedBy>Vita</cp:lastModifiedBy>
  <cp:revision>187</cp:revision>
  <dcterms:created xsi:type="dcterms:W3CDTF">2014-07-24T10:52:58Z</dcterms:created>
  <dcterms:modified xsi:type="dcterms:W3CDTF">2014-08-02T16:07:05Z</dcterms:modified>
</cp:coreProperties>
</file>