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7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jpeg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424D-0D41-4638-A939-EA8F432E67AB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24C40-C743-484F-87DF-6AF8FD64C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9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24C40-C743-484F-87DF-6AF8FD64C8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7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4C6968-F1DF-4E28-A87C-41C56CB64AB2}" type="datetimeFigureOut">
              <a:rPr lang="ru-RU" smtClean="0"/>
              <a:t>03.08.2014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4C1CBE-5B8E-4B24-819C-2CC6A2F07F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15" Type="http://schemas.openxmlformats.org/officeDocument/2006/relationships/image" Target="../media/image32.png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0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6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6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60.png"/><Relationship Id="rId7" Type="http://schemas.openxmlformats.org/officeDocument/2006/relationships/image" Target="../media/image40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277092" cy="19229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dirty="0" smtClean="0"/>
              <a:t>Уравнения высших степеней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7776864" cy="18754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>
                <a:effectLst/>
              </a:rPr>
              <a:t>Урок алгебры в 10 классе (занятие элективного курса) по теме «Методы решения уравнений высших степеней». </a:t>
            </a:r>
            <a:r>
              <a:rPr lang="ru-RU" b="1" dirty="0" smtClean="0">
                <a:effectLst/>
              </a:rPr>
              <a:t>Учитель </a:t>
            </a:r>
            <a:r>
              <a:rPr lang="ru-RU" b="1" dirty="0">
                <a:effectLst/>
              </a:rPr>
              <a:t>математики МБОУ СОШ №6  г. Железнодорожного Московской области    </a:t>
            </a:r>
            <a:endParaRPr lang="ru-RU" b="1" dirty="0" smtClean="0">
              <a:effectLst/>
            </a:endParaRPr>
          </a:p>
          <a:p>
            <a:r>
              <a:rPr lang="ru-RU" b="1" dirty="0" smtClean="0">
                <a:effectLst/>
              </a:rPr>
              <a:t>Лодина </a:t>
            </a:r>
            <a:r>
              <a:rPr lang="ru-RU" b="1" dirty="0">
                <a:effectLst/>
              </a:rPr>
              <a:t>Виолетта Сергеевна.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6840760" cy="792089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ru-RU" b="1" dirty="0"/>
              <a:t>Замена </a:t>
            </a:r>
            <a:r>
              <a:rPr lang="ru-RU" b="1" dirty="0" smtClean="0"/>
              <a:t>переменной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3568" y="1484784"/>
                <a:ext cx="7776864" cy="3926735"/>
              </a:xfrm>
              <a:ln>
                <a:solidFill>
                  <a:schemeClr val="accent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r>
                  <a:rPr lang="ru-RU" sz="3400" dirty="0"/>
                  <a:t>Введём замену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400" b="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ru-RU" sz="3400" b="0" i="1">
                        <a:latin typeface="Cambria Math"/>
                      </a:rPr>
                      <m:t>+</m:t>
                    </m:r>
                    <m:r>
                      <a:rPr lang="en-US" sz="3400" b="0" i="1">
                        <a:latin typeface="Cambria Math"/>
                      </a:rPr>
                      <m:t>𝑥</m:t>
                    </m:r>
                    <m:r>
                      <a:rPr lang="ru-RU" sz="3400" b="0" i="1">
                        <a:latin typeface="Cambria Math"/>
                      </a:rPr>
                      <m:t>=</m:t>
                    </m:r>
                    <m:r>
                      <a:rPr lang="en-US" sz="3400" b="0" i="1">
                        <a:latin typeface="Cambria Math"/>
                      </a:rPr>
                      <m:t>𝑡</m:t>
                    </m:r>
                    <m:r>
                      <a:rPr lang="ru-RU" sz="3400" b="0" i="1">
                        <a:latin typeface="Cambria Math"/>
                      </a:rPr>
                      <m:t>, </m:t>
                    </m:r>
                  </m:oMath>
                </a14:m>
                <a:r>
                  <a:rPr lang="ru-RU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4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3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4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3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400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34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34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400" b="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3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400" b="0" i="1">
                        <a:latin typeface="Cambria Math"/>
                      </a:rPr>
                      <m:t>−2</m:t>
                    </m:r>
                  </m:oMath>
                </a14:m>
                <a:endParaRPr lang="ru-RU" sz="3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400" b="0" i="1">
                            <a:latin typeface="Cambria Math"/>
                          </a:rPr>
                          <m:t>9</m:t>
                        </m:r>
                        <m:r>
                          <a:rPr lang="en-US" sz="3400" b="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34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400" b="0" i="1">
                        <a:latin typeface="Cambria Math"/>
                      </a:rPr>
                      <m:t>+18</m:t>
                    </m:r>
                    <m:r>
                      <a:rPr lang="en-US" sz="3400" b="0" i="1">
                        <a:latin typeface="Cambria Math"/>
                      </a:rPr>
                      <m:t>𝑡</m:t>
                    </m:r>
                    <m:r>
                      <a:rPr lang="ru-RU" sz="3400" b="0" i="1">
                        <a:latin typeface="Cambria Math"/>
                      </a:rPr>
                      <m:t>−160=0</m:t>
                    </m:r>
                  </m:oMath>
                </a14:m>
                <a:r>
                  <a:rPr lang="ru-RU" sz="34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34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3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3400" b="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3400" dirty="0"/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400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34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3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400" b="0" i="1">
                            <a:latin typeface="Cambria Math"/>
                          </a:rPr>
                          <m:t>−16</m:t>
                        </m:r>
                      </m:num>
                      <m:den>
                        <m:r>
                          <a:rPr lang="ru-RU" sz="3400" b="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34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3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3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400" b="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b="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3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3400" b="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3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400" b="0" i="1">
                                    <a:latin typeface="Cambria Math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ru-RU" sz="3400" b="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3400" b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3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400" b="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b="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3400" b="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3400" b="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3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400" b="0" i="1">
                                    <a:latin typeface="Cambria Math"/>
                                  </a:rPr>
                                  <m:t>−16</m:t>
                                </m:r>
                              </m:num>
                              <m:den>
                                <m:r>
                                  <a:rPr lang="ru-RU" sz="3400" b="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3400" b="0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3400" dirty="0"/>
                  <a:t>  </a:t>
                </a:r>
                <a14:m>
                  <m:oMath xmlns:m="http://schemas.openxmlformats.org/officeDocument/2006/math">
                    <m:r>
                      <a:rPr lang="ru-RU" sz="3400" b="0" i="1">
                        <a:latin typeface="Cambria Math"/>
                      </a:rPr>
                      <m:t>       </m:t>
                    </m:r>
                    <m:d>
                      <m:dPr>
                        <m:begChr m:val="["/>
                        <m:endChr m:val=""/>
                        <m:ctrlPr>
                          <a:rPr lang="ru-RU" sz="3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3400" b="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sz="3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4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4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400" b="0" i="1">
                                <a:latin typeface="Cambria Math"/>
                              </a:rPr>
                              <m:t>−10</m:t>
                            </m:r>
                            <m:r>
                              <a:rPr lang="en-US" sz="3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3400" b="0" i="1">
                                <a:latin typeface="Cambria Math"/>
                              </a:rPr>
                              <m:t>+3=0</m:t>
                            </m:r>
                            <m:r>
                              <a:rPr lang="ru-RU" sz="3400" b="0">
                                <a:latin typeface="Cambria Math"/>
                              </a:rPr>
                              <m:t>   </m:t>
                            </m:r>
                          </m:e>
                          <m:e>
                            <m:r>
                              <a:rPr lang="ru-RU" sz="3400" b="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sz="3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4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3400" b="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400" b="0" i="1">
                                <a:latin typeface="Cambria Math"/>
                              </a:rPr>
                              <m:t>+16</m:t>
                            </m:r>
                            <m:r>
                              <a:rPr lang="en-US" sz="3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3400" b="0" i="1">
                                <a:latin typeface="Cambria Math"/>
                              </a:rPr>
                              <m:t>+3=0</m:t>
                            </m:r>
                            <m:r>
                              <a:rPr lang="ru-RU" sz="3400" b="0">
                                <a:latin typeface="Cambria Math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ru-RU" sz="3400" b="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3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34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34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ru-RU" sz="3400" b="0" i="1">
                            <a:latin typeface="Cambria Math"/>
                          </a:rPr>
                          <m:t>;3;(−8±</m:t>
                        </m:r>
                        <m:rad>
                          <m:radPr>
                            <m:degHide m:val="on"/>
                            <m:ctrlPr>
                              <a:rPr lang="ru-RU" sz="3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3400" b="0" i="1">
                                <a:latin typeface="Cambria Math"/>
                              </a:rPr>
                              <m:t>55</m:t>
                            </m:r>
                          </m:e>
                        </m:rad>
                        <m:r>
                          <a:rPr lang="ru-RU" sz="3400" b="0" i="1">
                            <a:latin typeface="Cambria Math"/>
                          </a:rPr>
                          <m:t>)/3</m:t>
                        </m:r>
                      </m:e>
                    </m:d>
                  </m:oMath>
                </a14:m>
                <a:endParaRPr lang="ru-RU" sz="3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3568" y="1484784"/>
                <a:ext cx="7776864" cy="3926735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9632" y="585524"/>
                <a:ext cx="6696744" cy="645048"/>
              </a:xfrm>
              <a:prstGeom prst="rect">
                <a:avLst/>
              </a:prstGeom>
              <a:effectLst>
                <a:outerShdw blurRad="38100" dist="12700" dir="5400000" rotWithShape="0">
                  <a:srgbClr val="000000">
                    <a:alpha val="15000"/>
                  </a:srgb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Пример №9</a:t>
                </a:r>
                <a:r>
                  <a:rPr lang="ru-RU" sz="2400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latin typeface="Cambria Math"/>
                      </a:rPr>
                      <m:t>+2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142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5524"/>
                <a:ext cx="6696744" cy="6450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38100" dist="12700" dir="5400000" rotWithShape="0">
                  <a:srgbClr val="000000">
                    <a:alpha val="15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6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00" y="238125"/>
            <a:ext cx="7842400" cy="85599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r>
              <a:rPr lang="ru-RU" sz="4400" b="1" dirty="0" smtClean="0"/>
              <a:t>Возвратные уравнения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1540" y="1628800"/>
                <a:ext cx="8280920" cy="4752528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62500" lnSpcReduction="20000"/>
              </a:bodyPr>
              <a:lstStyle/>
              <a:p>
                <a:pPr algn="l"/>
                <a:r>
                  <a:rPr lang="ru-RU" sz="4600" dirty="0" smtClean="0"/>
                  <a:t>Возвратное </a:t>
                </a:r>
                <a:r>
                  <a:rPr lang="ru-RU" sz="4600" dirty="0" smtClean="0"/>
                  <a:t>уравнение симметричное,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600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600" dirty="0" smtClean="0"/>
                  <a:t>=</a:t>
                </a:r>
                <a:r>
                  <a:rPr lang="ru-RU" sz="4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46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ru-RU" sz="4600" dirty="0" smtClean="0"/>
              </a:p>
              <a:p>
                <a:pPr algn="l"/>
                <a:r>
                  <a:rPr lang="ru-RU" sz="4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600" dirty="0" smtClean="0"/>
                  <a:t>=</a:t>
                </a:r>
                <a:r>
                  <a:rPr lang="ru-RU" sz="4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46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4600" dirty="0" smtClean="0"/>
                  <a:t>,</a:t>
                </a:r>
                <a:r>
                  <a:rPr lang="ru-RU" sz="4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600" dirty="0" smtClean="0"/>
                  <a:t>=</a:t>
                </a:r>
                <a:r>
                  <a:rPr lang="ru-RU" sz="4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6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4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46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ru-RU" sz="4600" dirty="0"/>
                  <a:t> </a:t>
                </a:r>
                <a:r>
                  <a:rPr lang="ru-RU" sz="4600" dirty="0" smtClean="0"/>
                  <a:t> </a:t>
                </a:r>
                <a:r>
                  <a:rPr lang="ru-RU" sz="4600" dirty="0"/>
                  <a:t>и </a:t>
                </a:r>
                <a:r>
                  <a:rPr lang="ru-RU" sz="4600" dirty="0" smtClean="0"/>
                  <a:t>т.д.</a:t>
                </a:r>
                <a:r>
                  <a:rPr lang="en-US" sz="4600" dirty="0" smtClean="0"/>
                  <a:t> </a:t>
                </a:r>
                <a:r>
                  <a:rPr lang="ru-RU" sz="4600" dirty="0" smtClean="0"/>
                  <a:t>Возвратное </a:t>
                </a:r>
                <a:r>
                  <a:rPr lang="ru-RU" sz="4600" dirty="0"/>
                  <a:t>уравнение 4-й </a:t>
                </a:r>
                <a:r>
                  <a:rPr lang="ru-RU" sz="4600" dirty="0" smtClean="0"/>
                  <a:t>степени         </a:t>
                </a:r>
                <a:r>
                  <a:rPr lang="en-US" sz="4600" dirty="0" smtClean="0"/>
                  <a:t>                                  </a:t>
                </a:r>
              </a:p>
              <a:p>
                <a:pPr algn="l"/>
                <a:r>
                  <a:rPr lang="en-US" sz="4600" dirty="0" smtClean="0"/>
                  <a:t> </a:t>
                </a:r>
                <a:r>
                  <a:rPr lang="ru-RU" sz="4600" dirty="0" smtClean="0"/>
                  <a:t>Делим на</a:t>
                </a:r>
                <a:r>
                  <a:rPr lang="en-US" sz="4600" dirty="0" smtClean="0"/>
                  <a:t> </a:t>
                </a:r>
                <a:r>
                  <a:rPr lang="ru-RU" sz="4600" dirty="0" smtClean="0"/>
                  <a:t> </a:t>
                </a:r>
                <a:r>
                  <a:rPr lang="en-US" sz="4600" dirty="0" smtClean="0"/>
                  <a:t>     </a:t>
                </a:r>
                <a:r>
                  <a:rPr lang="ru-RU" sz="4600" dirty="0" smtClean="0"/>
                  <a:t>    </a:t>
                </a:r>
              </a:p>
              <a:p>
                <a:pPr algn="l"/>
                <a:r>
                  <a:rPr lang="ru-RU" sz="4600" dirty="0" smtClean="0"/>
                  <a:t>получим </a:t>
                </a:r>
              </a:p>
              <a:p>
                <a:pPr algn="l"/>
                <a:r>
                  <a:rPr lang="ru-RU" sz="4600" dirty="0" smtClean="0"/>
                  <a:t>замену </a:t>
                </a:r>
                <a:endParaRPr lang="ru-RU" sz="4600" dirty="0"/>
              </a:p>
              <a:p>
                <a:pPr algn="l"/>
                <a:r>
                  <a:rPr lang="ru-RU" sz="2800" dirty="0"/>
                  <a:t> 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540" y="1628800"/>
                <a:ext cx="8280920" cy="47525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41186"/>
              </p:ext>
            </p:extLst>
          </p:nvPr>
        </p:nvGraphicFramePr>
        <p:xfrm>
          <a:off x="5076056" y="4293096"/>
          <a:ext cx="302433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" name="Формула" r:id="rId4" imgW="977760" imgH="812520" progId="Equation.3">
                  <p:embed/>
                </p:oleObj>
              </mc:Choice>
              <mc:Fallback>
                <p:oleObj name="Формула" r:id="rId4" imgW="977760" imgH="812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293096"/>
                        <a:ext cx="3024336" cy="2016224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946660"/>
              </p:ext>
            </p:extLst>
          </p:nvPr>
        </p:nvGraphicFramePr>
        <p:xfrm>
          <a:off x="1079612" y="4365104"/>
          <a:ext cx="3096344" cy="188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" name="Формула" r:id="rId7" imgW="1040948" imgH="812447" progId="Equation.3">
                  <p:embed/>
                </p:oleObj>
              </mc:Choice>
              <mc:Fallback>
                <p:oleObj name="Формула" r:id="rId7" imgW="1040948" imgH="81244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12" y="4365104"/>
                        <a:ext cx="3096344" cy="1883092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7624" y="457200"/>
            <a:ext cx="72728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889865"/>
              </p:ext>
            </p:extLst>
          </p:nvPr>
        </p:nvGraphicFramePr>
        <p:xfrm>
          <a:off x="3131840" y="3112213"/>
          <a:ext cx="45307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" name="Формула" r:id="rId9" imgW="1752480" imgH="393480" progId="Equation.3">
                  <p:embed/>
                </p:oleObj>
              </mc:Choice>
              <mc:Fallback>
                <p:oleObj name="Формула" r:id="rId9" imgW="17524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112213"/>
                        <a:ext cx="4530725" cy="100806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42650"/>
              </p:ext>
            </p:extLst>
          </p:nvPr>
        </p:nvGraphicFramePr>
        <p:xfrm>
          <a:off x="611560" y="908720"/>
          <a:ext cx="7920880" cy="50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Формула" r:id="rId11" imgW="2120900" imgH="241300" progId="Equation.3">
                  <p:embed/>
                </p:oleObj>
              </mc:Choice>
              <mc:Fallback>
                <p:oleObj name="Формула" r:id="rId11" imgW="21209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7920880" cy="50857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000082"/>
              </p:ext>
            </p:extLst>
          </p:nvPr>
        </p:nvGraphicFramePr>
        <p:xfrm>
          <a:off x="2843808" y="2492896"/>
          <a:ext cx="56166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" name="Формула" r:id="rId13" imgW="2120900" imgH="228600" progId="Equation.3">
                  <p:embed/>
                </p:oleObj>
              </mc:Choice>
              <mc:Fallback>
                <p:oleObj name="Формула" r:id="rId13" imgW="21209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492896"/>
                        <a:ext cx="5616624" cy="50405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39752" y="2881381"/>
                <a:ext cx="576064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81381"/>
                <a:ext cx="57606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4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9883" y="404664"/>
                <a:ext cx="7276336" cy="1152129"/>
              </a:xfrm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/>
                <a:r>
                  <a:rPr lang="ru-RU" sz="2800" b="1" dirty="0" smtClean="0"/>
                  <a:t>Пример №10</a:t>
                </a:r>
                <a:r>
                  <a:rPr lang="ru-RU" sz="2800" b="1" dirty="0"/>
                  <a:t>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 </m:t>
                    </m:r>
                    <m:r>
                      <a:rPr lang="ru-RU" sz="2800" b="0" i="1">
                        <a:latin typeface="Cambria Math"/>
                      </a:rPr>
                      <m:t>        </m:t>
                    </m:r>
                  </m:oMath>
                </a14:m>
                <a:r>
                  <a:rPr lang="ru-RU" sz="2800" i="1" dirty="0" smtClean="0"/>
                  <a:t/>
                </a:r>
                <a:br>
                  <a:rPr lang="ru-RU" sz="2800" i="1" dirty="0" smtClean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 6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ru-RU" sz="2800" i="1">
                          <a:latin typeface="Cambria Math"/>
                        </a:rPr>
                        <m:t>−35 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ru-RU" sz="2800" i="1">
                          <a:latin typeface="Cambria Math"/>
                        </a:rPr>
                        <m:t>+62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latin typeface="Cambria Math"/>
                        </a:rPr>
                        <m:t>−35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ru-RU" sz="2800" i="1">
                          <a:latin typeface="Cambria Math"/>
                        </a:rPr>
                        <m:t>+6=0</m:t>
                      </m:r>
                    </m:oMath>
                  </m:oMathPara>
                </a14:m>
                <a:r>
                  <a:rPr lang="ru-RU" sz="2800" dirty="0"/>
                  <a:t/>
                </a:r>
                <a:br>
                  <a:rPr lang="ru-RU" sz="2800" dirty="0"/>
                </a:br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883" y="404664"/>
                <a:ext cx="7276336" cy="1152129"/>
              </a:xfrm>
              <a:blipFill rotWithShape="1">
                <a:blip r:embed="rId2"/>
                <a:stretch>
                  <a:fillRect t="-4712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38133" y="1700808"/>
                <a:ext cx="6889461" cy="381668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Решение</a:t>
                </a:r>
                <a:r>
                  <a:rPr lang="ru-RU" sz="2400" dirty="0"/>
                  <a:t>. 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Делим </a:t>
                </a:r>
                <a:r>
                  <a:rPr lang="ru-RU" sz="2400" dirty="0"/>
                  <a:t>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/>
                  <a:t>, получим     </a:t>
                </a:r>
                <a:endParaRPr lang="en-US" sz="2400" dirty="0" smtClean="0"/>
              </a:p>
              <a:p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sz="2400" i="1">
                        <a:latin typeface="Cambria Math"/>
                      </a:rPr>
                      <m:t>−35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+62=0,      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−2</m:t>
                    </m:r>
                  </m:oMath>
                </a14:m>
                <a:endParaRPr lang="ru-RU" sz="2400" dirty="0" smtClean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6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−35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+50=0</m:t>
                    </m:r>
                  </m:oMath>
                </a14:m>
                <a:r>
                  <a:rPr lang="ru-RU" sz="24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/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ru-RU" sz="2400" i="1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−10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+3=0</m:t>
                            </m:r>
                            <m:r>
                              <a:rPr lang="ru-RU" sz="2400">
                                <a:latin typeface="Cambria Math"/>
                              </a:rPr>
                              <m:t>   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−5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+2=0</m:t>
                            </m:r>
                            <m:r>
                              <a:rPr lang="ru-RU" sz="2400">
                                <a:latin typeface="Cambria Math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Ответ</m:t>
                    </m:r>
                    <m:r>
                      <a:rPr lang="ru-RU" sz="2400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;3;2;0,5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33" y="1700808"/>
                <a:ext cx="6889461" cy="38166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9557" y="5733518"/>
                <a:ext cx="7512016" cy="82298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№</a:t>
                </a:r>
                <a:r>
                  <a:rPr lang="ru-RU" b="1" dirty="0"/>
                  <a:t>11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  2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+3 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−24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+2=0</m:t>
                    </m:r>
                  </m:oMath>
                </a14:m>
                <a:r>
                  <a:rPr lang="ru-RU" dirty="0"/>
                  <a:t>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5±√41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;−2±√5</m:t>
                        </m:r>
                      </m:e>
                    </m:d>
                  </m:oMath>
                </a14:m>
                <a:endParaRPr lang="ru-RU" dirty="0" smtClean="0"/>
              </a:p>
              <a:p>
                <a:r>
                  <a:rPr lang="ru-RU" b="1" dirty="0" smtClean="0"/>
                  <a:t> </a:t>
                </a:r>
                <a:r>
                  <a:rPr lang="ru-RU" b="1" dirty="0"/>
                  <a:t>№</a:t>
                </a:r>
                <a:r>
                  <a:rPr lang="ru-RU" b="1" dirty="0" smtClean="0"/>
                  <a:t>12</a:t>
                </a:r>
                <a:r>
                  <a:rPr lang="ru-RU" dirty="0" smtClean="0"/>
                  <a:t>   </a:t>
                </a:r>
                <a:r>
                  <a:rPr lang="ru-RU" dirty="0"/>
                  <a:t>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−16 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−11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−16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+12=0</m:t>
                    </m:r>
                  </m:oMath>
                </a14:m>
                <a:r>
                  <a:rPr lang="ru-RU" dirty="0"/>
                  <a:t>   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2;0,5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57" y="5733518"/>
                <a:ext cx="7512016" cy="8229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4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088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ru-RU" sz="4400" b="1" dirty="0" smtClean="0"/>
              <a:t>Однородные </a:t>
            </a:r>
            <a:r>
              <a:rPr lang="ru-RU" sz="4400" b="1" dirty="0"/>
              <a:t>уравнения.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2000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57400"/>
            <a:ext cx="7905200" cy="358782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3200" dirty="0" smtClean="0"/>
              <a:t>                       Делим на</a:t>
            </a:r>
          </a:p>
          <a:p>
            <a:pPr algn="l"/>
            <a:endParaRPr lang="ru-RU" sz="3200" dirty="0"/>
          </a:p>
          <a:p>
            <a:r>
              <a:rPr lang="ru-RU" sz="3200" dirty="0" smtClean="0"/>
              <a:t>Получим замену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08955"/>
              </p:ext>
            </p:extLst>
          </p:nvPr>
        </p:nvGraphicFramePr>
        <p:xfrm>
          <a:off x="899592" y="1700808"/>
          <a:ext cx="7344816" cy="73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" name="Формула" r:id="rId3" imgW="2641600" imgH="241300" progId="Equation.3">
                  <p:embed/>
                </p:oleObj>
              </mc:Choice>
              <mc:Fallback>
                <p:oleObj name="Формула" r:id="rId3" imgW="2641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00808"/>
                        <a:ext cx="7344816" cy="734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489593"/>
              </p:ext>
            </p:extLst>
          </p:nvPr>
        </p:nvGraphicFramePr>
        <p:xfrm>
          <a:off x="4932040" y="2564904"/>
          <a:ext cx="96007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" name="Формула" r:id="rId5" imgW="190500" imgH="228600" progId="Equation.3">
                  <p:embed/>
                </p:oleObj>
              </mc:Choice>
              <mc:Fallback>
                <p:oleObj name="Формула" r:id="rId5" imgW="1905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564904"/>
                        <a:ext cx="960075" cy="64807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13241"/>
              </p:ext>
            </p:extLst>
          </p:nvPr>
        </p:nvGraphicFramePr>
        <p:xfrm>
          <a:off x="6558865" y="2594829"/>
          <a:ext cx="1851716" cy="498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Формула" r:id="rId7" imgW="748975" imgH="203112" progId="Equation.3">
                  <p:embed/>
                </p:oleObj>
              </mc:Choice>
              <mc:Fallback>
                <p:oleObj name="Формула" r:id="rId7" imgW="748975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865" y="2594829"/>
                        <a:ext cx="1851716" cy="498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165600" y="4013200"/>
          <a:ext cx="1143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3" name="Формула" r:id="rId9" imgW="114151" imgH="215619" progId="Equation.3">
                  <p:embed/>
                </p:oleObj>
              </mc:Choice>
              <mc:Fallback>
                <p:oleObj name="Формула" r:id="rId9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013200"/>
                        <a:ext cx="1143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470604"/>
              </p:ext>
            </p:extLst>
          </p:nvPr>
        </p:nvGraphicFramePr>
        <p:xfrm>
          <a:off x="7884368" y="3429000"/>
          <a:ext cx="576064" cy="99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" name="Формула" r:id="rId11" imgW="368300" imgH="419100" progId="Equation.3">
                  <p:embed/>
                </p:oleObj>
              </mc:Choice>
              <mc:Fallback>
                <p:oleObj name="Формула" r:id="rId11" imgW="3683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429000"/>
                        <a:ext cx="576064" cy="99399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740331"/>
              </p:ext>
            </p:extLst>
          </p:nvPr>
        </p:nvGraphicFramePr>
        <p:xfrm>
          <a:off x="899592" y="2930477"/>
          <a:ext cx="6984776" cy="113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" name="Формула" r:id="rId13" imgW="2578100" imgH="419100" progId="Equation.3">
                  <p:embed/>
                </p:oleObj>
              </mc:Choice>
              <mc:Fallback>
                <p:oleObj name="Формула" r:id="rId13" imgW="25781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930477"/>
                        <a:ext cx="6984776" cy="1138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45230"/>
              </p:ext>
            </p:extLst>
          </p:nvPr>
        </p:nvGraphicFramePr>
        <p:xfrm>
          <a:off x="971600" y="4509120"/>
          <a:ext cx="6912768" cy="85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" name="Формула" r:id="rId15" imgW="1993900" imgH="241300" progId="Equation.3">
                  <p:embed/>
                </p:oleObj>
              </mc:Choice>
              <mc:Fallback>
                <p:oleObj name="Формула" r:id="rId15" imgW="19939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09120"/>
                        <a:ext cx="6912768" cy="85586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388423" y="4718050"/>
            <a:ext cx="4790371" cy="9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165600" y="603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1559" y="332656"/>
                <a:ext cx="7809481" cy="914628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2800" b="1" dirty="0"/>
                  <a:t>Пример №13</a:t>
                </a:r>
                <a:r>
                  <a:rPr lang="ru-RU" sz="2800" dirty="0"/>
                  <a:t>  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+2)−3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=0.</m:t>
                    </m:r>
                  </m:oMath>
                </a14:m>
                <a:r>
                  <a:rPr lang="ru-RU" sz="2800" dirty="0"/>
                  <a:t> 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59" y="332656"/>
                <a:ext cx="7809481" cy="91462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484784"/>
                <a:ext cx="7665465" cy="385907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Делим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(</m:t>
                        </m:r>
                        <m:r>
                          <a:rPr lang="ru-RU" sz="2800" i="1">
                            <a:latin typeface="Cambria Math"/>
                          </a:rPr>
                          <m:t>𝑥</m:t>
                        </m:r>
                        <m:r>
                          <a:rPr lang="ru-RU" sz="2800" i="1">
                            <a:latin typeface="Cambria Math"/>
                          </a:rPr>
                          <m:t>+2)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, получим</a:t>
                </a:r>
              </a:p>
              <a:p>
                <a:r>
                  <a:rPr lang="ru-RU" sz="2800" dirty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  <m:r>
                          <a:rPr lang="ru-RU" sz="28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ru-RU" sz="2800" i="1">
                            <a:latin typeface="Cambria Math"/>
                          </a:rPr>
                          <m:t>+2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−3=0,</m:t>
                    </m:r>
                  </m:oMath>
                </a14:m>
                <a:r>
                  <a:rPr lang="ru-RU" sz="28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ru-RU" sz="2800" i="1">
                            <a:latin typeface="Cambria Math"/>
                          </a:rPr>
                          <m:t>+2</m:t>
                        </m:r>
                      </m:den>
                    </m:f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ru-RU" sz="2800" i="1">
                        <a:latin typeface="Cambria Math"/>
                      </a:rPr>
                      <m:t>,</m:t>
                    </m:r>
                  </m:oMath>
                </a14:m>
                <a:r>
                  <a:rPr lang="ru-RU" sz="2800" dirty="0"/>
                  <a:t>   </a:t>
                </a:r>
                <a:endParaRPr lang="ru-RU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ru-RU" sz="2800" i="1">
                        <a:latin typeface="Cambria Math"/>
                      </a:rPr>
                      <m:t>−3=0</m:t>
                    </m:r>
                  </m:oMath>
                </a14:m>
                <a:r>
                  <a:rPr lang="ru-RU" sz="28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800" dirty="0"/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800" i="1">
                                    <a:latin typeface="Cambria Math"/>
                                  </a:rPr>
                                  <m:t>+2</m:t>
                                </m:r>
                              </m:den>
                            </m:f>
                            <m:r>
                              <a:rPr lang="ru-RU" sz="2800" i="1">
                                <a:latin typeface="Cambria Math"/>
                              </a:rPr>
                              <m:t>=1</m:t>
                            </m:r>
                            <m:r>
                              <a:rPr lang="ru-RU" sz="280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800" i="1">
                                    <a:latin typeface="Cambria Math"/>
                                  </a:rPr>
                                  <m:t>+2</m:t>
                                </m:r>
                              </m:den>
                            </m:f>
                            <m:r>
                              <a:rPr lang="ru-RU" sz="2800" i="1">
                                <a:latin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8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800" dirty="0"/>
                  <a:t> 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       </m:t>
                    </m:r>
                    <m:d>
                      <m:dPr>
                        <m:begChr m:val="["/>
                        <m:endChr m:val="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−2=0</m:t>
                            </m:r>
                            <m:r>
                              <a:rPr lang="ru-RU" sz="2800">
                                <a:latin typeface="Cambria Math"/>
                              </a:rPr>
                              <m:t>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800" i="1">
                                <a:latin typeface="Cambria Math"/>
                              </a:rPr>
                              <m:t>+1,5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800" i="1">
                                <a:latin typeface="Cambria Math"/>
                              </a:rPr>
                              <m:t>+3=0</m:t>
                            </m:r>
                            <m:r>
                              <a:rPr lang="ru-RU" sz="2800">
                                <a:latin typeface="Cambria Math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−1;2</m:t>
                        </m: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7665465" cy="38590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6774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5605622"/>
                <a:ext cx="6264696" cy="7835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Пример №14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     </m:t>
                    </m:r>
                    <m:r>
                      <a:rPr lang="ru-RU" sz="2000" i="1">
                        <a:latin typeface="Cambria Math"/>
                      </a:rPr>
                      <m:t>     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+9(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+1)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=10(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/>
                  <a:t>       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−2;−0,5;0</m:t>
                        </m: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05622"/>
                <a:ext cx="6264696" cy="7835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6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7745505" cy="3556917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r>
                  <a:rPr lang="ru-RU" b="1" dirty="0"/>
                  <a:t>Пример №15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+6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=−96,</m:t>
                    </m:r>
                  </m:oMath>
                </a14:m>
                <a:r>
                  <a:rPr lang="ru-RU" dirty="0"/>
                  <a:t>  </a:t>
                </a:r>
                <a:endParaRPr lang="ru-RU" dirty="0" smtClean="0"/>
              </a:p>
              <a:p>
                <a:r>
                  <a:rPr lang="ru-RU" dirty="0" smtClean="0"/>
                  <a:t> </a:t>
                </a:r>
                <a:r>
                  <a:rPr lang="ru-RU" dirty="0"/>
                  <a:t>2+1=-3+6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+6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=−96</m:t>
                    </m:r>
                  </m:oMath>
                </a14:m>
                <a:r>
                  <a:rPr lang="ru-RU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+2)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+3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−18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=−96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,</m:t>
                    </m:r>
                  </m:oMath>
                </a14:m>
                <a:r>
                  <a:rPr lang="ru-RU" i="1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−18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=−96</m:t>
                    </m:r>
                  </m:oMath>
                </a14:m>
                <a:r>
                  <a:rPr lang="ru-RU" i="1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−16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+60=0</m:t>
                    </m:r>
                  </m:oMath>
                </a14:m>
                <a:r>
                  <a:rPr lang="ru-RU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=10</m:t>
                    </m:r>
                  </m:oMath>
                </a14:m>
                <a:r>
                  <a:rPr lang="ru-RU" dirty="0"/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=6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=10</m:t>
                            </m:r>
                            <m:r>
                              <a:rPr lang="ru-RU">
                                <a:latin typeface="Cambria Math"/>
                              </a:rPr>
                              <m:t>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+3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=6</m:t>
                            </m:r>
                            <m:r>
                              <a:rPr lang="ru-RU">
                                <a:latin typeface="Cambria Math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+3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−10=0</m:t>
                            </m:r>
                            <m:r>
                              <a:rPr lang="ru-RU">
                                <a:latin typeface="Cambria Math"/>
                              </a:rPr>
                              <m:t>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+3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−6=0</m:t>
                            </m:r>
                            <m:r>
                              <a:rPr lang="ru-RU">
                                <a:latin typeface="Cambria Math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ru-RU" i="1">
                        <a:latin typeface="Cambria Math"/>
                      </a:rPr>
                      <m:t> Ответ 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−5;2;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−3±√33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7745505" cy="355691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5121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l"/>
            <a:r>
              <a:rPr lang="ru-RU" sz="3200" b="1" dirty="0" smtClean="0"/>
              <a:t>  Уравнения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Если</a:t>
            </a:r>
            <a:br>
              <a:rPr lang="ru-RU" sz="3200" dirty="0" smtClean="0"/>
            </a:br>
            <a:r>
              <a:rPr lang="ru-RU" sz="3200" dirty="0" smtClean="0"/>
              <a:t> то выполняется замена переменной.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292381"/>
              </p:ext>
            </p:extLst>
          </p:nvPr>
        </p:nvGraphicFramePr>
        <p:xfrm>
          <a:off x="3419872" y="457200"/>
          <a:ext cx="506185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Формула" r:id="rId4" imgW="2362200" imgH="203200" progId="Equation.3">
                  <p:embed/>
                </p:oleObj>
              </mc:Choice>
              <mc:Fallback>
                <p:oleObj name="Формула" r:id="rId4" imgW="2362200" imgH="203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7200"/>
                        <a:ext cx="5061857" cy="428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17167"/>
              </p:ext>
            </p:extLst>
          </p:nvPr>
        </p:nvGraphicFramePr>
        <p:xfrm>
          <a:off x="1835696" y="908720"/>
          <a:ext cx="626469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Формула" r:id="rId6" imgW="2463800" imgH="203200" progId="Equation.3">
                  <p:embed/>
                </p:oleObj>
              </mc:Choice>
              <mc:Fallback>
                <p:oleObj name="Формула" r:id="rId6" imgW="24638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08720"/>
                        <a:ext cx="6264696" cy="43204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7664" y="5805064"/>
                <a:ext cx="6912768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Пример №16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+7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=63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805064"/>
                <a:ext cx="691276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200" dirty="0" smtClean="0"/>
              <a:t>В уравнениях</a:t>
            </a:r>
            <a:r>
              <a:rPr lang="ru-RU" sz="3200" dirty="0"/>
              <a:t> </a:t>
            </a:r>
            <a:r>
              <a:rPr lang="ru-RU" sz="3200" dirty="0" smtClean="0"/>
              <a:t>числитель и знаменатель делим на х         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2797" y="2636912"/>
                <a:ext cx="7920880" cy="2880320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 algn="l"/>
                <a:r>
                  <a:rPr lang="ru-RU" sz="2600" b="1" dirty="0" smtClean="0"/>
                  <a:t>Пример №17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600" i="1">
                            <a:latin typeface="Cambria Math"/>
                          </a:rPr>
                          <m:t>−5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13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i="1">
                                <a:latin typeface="Cambria Math"/>
                              </a:rPr>
                              <m:t>2+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=6,        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−5+</m:t>
                        </m:r>
                        <m:f>
                          <m:f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6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ru-RU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+1+</m:t>
                        </m:r>
                        <m:f>
                          <m:f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6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ru-RU" sz="2600" i="1">
                        <a:latin typeface="Cambria Math"/>
                      </a:rPr>
                      <m:t>=6</m:t>
                    </m:r>
                  </m:oMath>
                </a14:m>
                <a:endParaRPr lang="ru-RU" sz="2600" dirty="0"/>
              </a:p>
              <a:p>
                <a:pPr algn="l"/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2</m:t>
                    </m:r>
                    <m:r>
                      <a:rPr lang="ru-RU" sz="2600" i="1">
                        <a:latin typeface="Cambria Math"/>
                      </a:rPr>
                      <m:t>𝑥</m:t>
                    </m:r>
                    <m:r>
                      <a:rPr lang="ru-RU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=</m:t>
                    </m:r>
                    <m:r>
                      <a:rPr lang="ru-RU" sz="2600" i="1">
                        <a:latin typeface="Cambria Math"/>
                      </a:rPr>
                      <m:t>𝑡</m:t>
                    </m:r>
                    <m:r>
                      <a:rPr lang="ru-RU" sz="2600" i="1">
                        <a:latin typeface="Cambria Math"/>
                      </a:rPr>
                      <m:t>,</m:t>
                    </m:r>
                  </m:oMath>
                </a14:m>
                <a:r>
                  <a:rPr lang="ru-RU" sz="26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  <m:r>
                          <a:rPr lang="ru-RU" sz="2600" i="1">
                            <a:latin typeface="Cambria Math"/>
                          </a:rPr>
                          <m:t>−5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  <m:r>
                          <a:rPr lang="ru-RU" sz="26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=6</m:t>
                    </m:r>
                  </m:oMath>
                </a14:m>
                <a:r>
                  <a:rPr lang="ru-RU" sz="2600" dirty="0"/>
                  <a:t>,  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−13</m:t>
                    </m:r>
                    <m:r>
                      <a:rPr lang="en-US" sz="2600" i="1">
                        <a:latin typeface="Cambria Math"/>
                      </a:rPr>
                      <m:t>𝑡</m:t>
                    </m:r>
                    <m:r>
                      <a:rPr lang="ru-RU" sz="2600" i="1">
                        <a:latin typeface="Cambria Math"/>
                      </a:rPr>
                      <m:t>+11=0</m:t>
                    </m:r>
                  </m:oMath>
                </a14:m>
                <a:r>
                  <a:rPr lang="ru-RU" sz="26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6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600" dirty="0"/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600" i="1">
                        <a:latin typeface="Cambria Math"/>
                      </a:rPr>
                      <m:t>=5,5</m:t>
                    </m:r>
                  </m:oMath>
                </a14:m>
                <a:endParaRPr lang="ru-RU" sz="2600" dirty="0"/>
              </a:p>
              <a:p>
                <a:pPr algn="l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6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26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600" i="1">
                                <a:latin typeface="Cambria Math"/>
                              </a:rPr>
                              <m:t>=1</m:t>
                            </m:r>
                            <m:r>
                              <a:rPr lang="ru-RU" sz="260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600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26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6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600" i="1">
                                    <a:latin typeface="Cambria Math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ru-RU" sz="26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00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60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6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600" i="1">
                                <a:latin typeface="Cambria Math"/>
                              </a:rPr>
                              <m:t>+3=0</m:t>
                            </m:r>
                            <m:r>
                              <a:rPr lang="ru-RU" sz="2600">
                                <a:latin typeface="Cambria Math"/>
                              </a:rPr>
                              <m:t>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sz="2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600" i="1">
                                <a:latin typeface="Cambria Math"/>
                              </a:rPr>
                              <m:t>−5,5</m:t>
                            </m:r>
                            <m:r>
                              <a:rPr lang="ru-RU" sz="26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600" i="1">
                                <a:latin typeface="Cambria Math"/>
                              </a:rPr>
                              <m:t>+3=0</m:t>
                            </m:r>
                            <m:r>
                              <a:rPr lang="ru-RU" sz="2600">
                                <a:latin typeface="Cambria Math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ru-RU" sz="2600" i="1">
                        <a:latin typeface="Cambria Math"/>
                      </a:rPr>
                      <m:t> 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2;0,75</m:t>
                        </m:r>
                      </m:e>
                    </m:d>
                  </m:oMath>
                </a14:m>
                <a:endParaRPr lang="ru-RU" sz="26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2797" y="2636912"/>
                <a:ext cx="7920880" cy="288032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26213"/>
              </p:ext>
            </p:extLst>
          </p:nvPr>
        </p:nvGraphicFramePr>
        <p:xfrm>
          <a:off x="3707904" y="836712"/>
          <a:ext cx="473374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Формула" r:id="rId4" imgW="2400300" imgH="431800" progId="Equation.3">
                  <p:embed/>
                </p:oleObj>
              </mc:Choice>
              <mc:Fallback>
                <p:oleObj name="Формула" r:id="rId4" imgW="24003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836712"/>
                        <a:ext cx="4733745" cy="8640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97787"/>
              </p:ext>
            </p:extLst>
          </p:nvPr>
        </p:nvGraphicFramePr>
        <p:xfrm>
          <a:off x="7452320" y="1700808"/>
          <a:ext cx="1368152" cy="80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Формула" r:id="rId6" imgW="672808" imgH="393529" progId="Equation.3">
                  <p:embed/>
                </p:oleObj>
              </mc:Choice>
              <mc:Fallback>
                <p:oleObj name="Формула" r:id="rId6" imgW="67280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700808"/>
                        <a:ext cx="1368152" cy="80134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4019"/>
              </p:ext>
            </p:extLst>
          </p:nvPr>
        </p:nvGraphicFramePr>
        <p:xfrm>
          <a:off x="395536" y="1412776"/>
          <a:ext cx="3096344" cy="1037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Формула" r:id="rId8" imgW="1790700" imgH="596900" progId="Equation.3">
                  <p:embed/>
                </p:oleObj>
              </mc:Choice>
              <mc:Fallback>
                <p:oleObj name="Формула" r:id="rId8" imgW="1790700" imgH="596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12776"/>
                        <a:ext cx="3096344" cy="103760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5896" y="5373216"/>
                <a:ext cx="4896544" cy="9996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№18</a:t>
                </a:r>
                <a:r>
                  <a:rPr lang="ru-RU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−8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+7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−10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+7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400" dirty="0"/>
                  <a:t>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0,5;3,5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73216"/>
                <a:ext cx="4896544" cy="9996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95936" y="177281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Получим замену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79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83569" y="2492896"/>
                <a:ext cx="7761184" cy="3633266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ru-RU" b="1" dirty="0"/>
                  <a:t>Пример №19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         (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+6)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+(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+4)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=82,</m:t>
                    </m:r>
                  </m:oMath>
                </a14:m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6+4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−5</m:t>
                    </m:r>
                  </m:oMath>
                </a14:m>
                <a:r>
                  <a:rPr lang="ru-RU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+(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  <m:r>
                          <a:rPr lang="ru-RU" i="1">
                            <a:latin typeface="Cambria Math"/>
                          </a:rPr>
                          <m:t>+1)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=82</m:t>
                    </m:r>
                  </m:oMath>
                </a14:m>
                <a:r>
                  <a:rPr lang="ru-RU" i="1" dirty="0"/>
                  <a:t> ,  </a:t>
                </a:r>
                <a:endParaRPr lang="ru-RU" i="1" dirty="0" smtClean="0"/>
              </a:p>
              <a:p>
                <a:pPr marL="0" indent="0">
                  <a:buNone/>
                </a:pPr>
                <a:r>
                  <a:rPr lang="ru-RU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+4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+1+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−4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+1=82,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+12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−80=0,</m:t>
                    </m:r>
                  </m:oMath>
                </a14:m>
                <a:r>
                  <a:rPr lang="ru-RU" i="1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+6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−40=0,</m:t>
                    </m:r>
                  </m:oMath>
                </a14:m>
                <a:r>
                  <a:rPr lang="ru-RU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=−10</m:t>
                            </m:r>
                            <m:r>
                              <a:rPr lang="ru-RU">
                                <a:latin typeface="Cambria Math"/>
                              </a:rPr>
                              <m:t>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=4</m:t>
                            </m:r>
                            <m:r>
                              <a:rPr lang="ru-RU">
                                <a:latin typeface="Cambria Math"/>
                              </a:rPr>
                              <m:t>   </m:t>
                            </m:r>
                          </m:e>
                        </m:eqArr>
                        <m:r>
                          <a:rPr lang="ru-RU" i="1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=−2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=−3</m:t>
                    </m:r>
                  </m:oMath>
                </a14:m>
                <a:r>
                  <a:rPr lang="ru-RU" dirty="0"/>
                  <a:t>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=−7</m:t>
                    </m:r>
                  </m:oMath>
                </a14:m>
                <a:r>
                  <a:rPr lang="ru-RU" dirty="0"/>
                  <a:t>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−3;−7</m:t>
                        </m: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9" y="2492896"/>
                <a:ext cx="7761184" cy="363326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38124"/>
            <a:ext cx="8640960" cy="196673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l"/>
            <a:r>
              <a:rPr lang="ru-RU" sz="2800" b="1" dirty="0" smtClean="0"/>
              <a:t>Биномиальные уравнения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 smtClean="0"/>
              <a:t> замена                           получим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Применяем формулу бинома  Ньютона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43506"/>
              </p:ext>
            </p:extLst>
          </p:nvPr>
        </p:nvGraphicFramePr>
        <p:xfrm>
          <a:off x="5652120" y="140469"/>
          <a:ext cx="3240361" cy="55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Формула" r:id="rId4" imgW="1397000" imgH="228600" progId="Equation.3">
                  <p:embed/>
                </p:oleObj>
              </mc:Choice>
              <mc:Fallback>
                <p:oleObj name="Формула" r:id="rId4" imgW="13970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40469"/>
                        <a:ext cx="3240361" cy="5548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83103"/>
              </p:ext>
            </p:extLst>
          </p:nvPr>
        </p:nvGraphicFramePr>
        <p:xfrm>
          <a:off x="1691680" y="692696"/>
          <a:ext cx="1785176" cy="59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Формула" r:id="rId6" imgW="799753" imgH="393529" progId="Equation.3">
                  <p:embed/>
                </p:oleObj>
              </mc:Choice>
              <mc:Fallback>
                <p:oleObj name="Формула" r:id="rId6" imgW="79975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92696"/>
                        <a:ext cx="1785176" cy="59822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8688"/>
              </p:ext>
            </p:extLst>
          </p:nvPr>
        </p:nvGraphicFramePr>
        <p:xfrm>
          <a:off x="5868144" y="695325"/>
          <a:ext cx="290336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Формула" r:id="rId8" imgW="1371600" imgH="228600" progId="Equation.3">
                  <p:embed/>
                </p:oleObj>
              </mc:Choice>
              <mc:Fallback>
                <p:oleObj name="Формула" r:id="rId8" imgW="13716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695325"/>
                        <a:ext cx="2903362" cy="50405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56396"/>
              </p:ext>
            </p:extLst>
          </p:nvPr>
        </p:nvGraphicFramePr>
        <p:xfrm>
          <a:off x="454372" y="1628800"/>
          <a:ext cx="823525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" name="Формула" r:id="rId10" imgW="4965700" imgH="393700" progId="Equation.3">
                  <p:embed/>
                </p:oleObj>
              </mc:Choice>
              <mc:Fallback>
                <p:oleObj name="Формула" r:id="rId10" imgW="4965700" imgH="393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72" y="1628800"/>
                        <a:ext cx="8235255" cy="64807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32112" y="6317704"/>
            <a:ext cx="6480720" cy="69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71800" y="6099855"/>
                <a:ext cx="5680248" cy="4356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000" b="1" dirty="0" smtClean="0"/>
                  <a:t>  </a:t>
                </a:r>
                <a:r>
                  <a:rPr lang="ru-RU" sz="2000" b="1" dirty="0"/>
                  <a:t>№20</a:t>
                </a:r>
                <a:r>
                  <a:rPr lang="ru-RU" sz="2000" dirty="0"/>
                  <a:t>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+(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+5)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=16</m:t>
                    </m:r>
                  </m:oMath>
                </a14:m>
                <a:r>
                  <a:rPr lang="ru-RU" sz="2000" dirty="0"/>
                  <a:t>,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3;−5</m:t>
                        </m: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6099855"/>
                <a:ext cx="5680248" cy="4356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8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899592" y="2348880"/>
                <a:ext cx="7272808" cy="3844949"/>
              </a:xfrm>
              <a:ln w="28575">
                <a:solidFill>
                  <a:srgbClr val="C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ru-RU" b="1" dirty="0" smtClean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 № </a:t>
                </a:r>
                <a:r>
                  <a:rPr lang="ru-RU" sz="2600" b="1" dirty="0"/>
                  <a:t>2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7</m:t>
                        </m:r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−56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ru-RU" sz="2600" i="1">
                        <a:latin typeface="Cambria Math"/>
                      </a:rPr>
                      <m:t>+48=0</m:t>
                    </m:r>
                  </m:oMath>
                </a14:m>
                <a:r>
                  <a:rPr lang="ru-RU" sz="2600" dirty="0"/>
                  <a:t>           </a:t>
                </a:r>
                <a:r>
                  <a:rPr lang="ru-RU" sz="260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ru-RU" sz="2600" b="0" i="0" smtClean="0">
                        <a:latin typeface="Cambria Math"/>
                      </a:rPr>
                      <m:t>               </m:t>
                    </m:r>
                    <m:r>
                      <a:rPr lang="ru-RU" sz="2600" i="1" smtClean="0">
                        <a:latin typeface="Cambria Math"/>
                      </a:rPr>
                      <m:t>Отв</m:t>
                    </m:r>
                    <m:r>
                      <a:rPr lang="ru-RU" sz="2600" i="1">
                        <a:latin typeface="Cambria Math"/>
                      </a:rPr>
                      <m:t>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1;4;−12</m:t>
                        </m:r>
                      </m:e>
                    </m:d>
                  </m:oMath>
                </a14:m>
                <a:endParaRPr lang="ru-RU" sz="26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 </a:t>
                </a:r>
                <a:r>
                  <a:rPr lang="ru-RU" sz="2600" b="1" dirty="0"/>
                  <a:t>3</a:t>
                </a:r>
                <a:r>
                  <a:rPr lang="ru-RU" sz="26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5</m:t>
                        </m:r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−2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ru-RU" sz="2600" i="1">
                        <a:latin typeface="Cambria Math"/>
                      </a:rPr>
                      <m:t>+16=0</m:t>
                    </m:r>
                  </m:oMath>
                </a14:m>
                <a:r>
                  <a:rPr lang="ru-RU" sz="2600" dirty="0"/>
                  <a:t>            </a:t>
                </a:r>
                <a:r>
                  <a:rPr lang="ru-RU" sz="2600" dirty="0" smtClean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2;</m:t>
                        </m:r>
                        <m:f>
                          <m:f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600" i="1">
                                <a:latin typeface="Cambria Math"/>
                              </a:rPr>
                              <m:t>3±√41</m:t>
                            </m:r>
                          </m:num>
                          <m:den>
                            <m:r>
                              <a:rPr lang="ru-RU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sz="26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</a:t>
                </a:r>
                <a:r>
                  <a:rPr lang="ru-RU" sz="2600" b="1" dirty="0"/>
                  <a:t>7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  2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+17 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−1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7</m:t>
                        </m:r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−8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ru-RU" sz="2600" i="1">
                        <a:latin typeface="Cambria Math"/>
                      </a:rPr>
                      <m:t>+6=0</m:t>
                    </m:r>
                  </m:oMath>
                </a14:m>
                <a:r>
                  <a:rPr lang="ru-RU" sz="2600" dirty="0"/>
                  <a:t>           </a:t>
                </a:r>
                <a:r>
                  <a:rPr lang="ru-RU" sz="260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2600" i="1">
                            <a:latin typeface="Cambria Math"/>
                          </a:rPr>
                          <m:t>;1;−5±√19</m:t>
                        </m:r>
                      </m:e>
                    </m:d>
                  </m:oMath>
                </a14:m>
                <a:endParaRPr lang="ru-RU" sz="2600" dirty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</a:t>
                </a:r>
                <a:r>
                  <a:rPr lang="ru-RU" sz="2600" b="1" dirty="0"/>
                  <a:t>8</a:t>
                </a:r>
                <a:r>
                  <a:rPr lang="ru-RU" sz="2600" dirty="0"/>
                  <a:t>  </a:t>
                </a:r>
                <a:r>
                  <a:rPr lang="ru-RU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+3 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−13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ru-RU" sz="2600" i="1">
                        <a:latin typeface="Cambria Math"/>
                      </a:rPr>
                      <m:t>+6=0</m:t>
                    </m:r>
                  </m:oMath>
                </a14:m>
                <a:r>
                  <a:rPr lang="ru-RU" sz="2600" dirty="0"/>
                  <a:t>          </a:t>
                </a:r>
                <a:r>
                  <a:rPr lang="ru-RU" sz="260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2;−3;−1±√2</m:t>
                        </m:r>
                      </m:e>
                    </m:d>
                  </m:oMath>
                </a14:m>
                <a:endParaRPr lang="ru-RU" sz="2600" dirty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 </a:t>
                </a:r>
                <a:r>
                  <a:rPr lang="ru-RU" sz="2600" b="1" dirty="0"/>
                  <a:t>№11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   2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+3 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−24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−3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ru-RU" sz="2600" i="1">
                        <a:latin typeface="Cambria Math"/>
                      </a:rPr>
                      <m:t>+2=0</m:t>
                    </m:r>
                  </m:oMath>
                </a14:m>
                <a:r>
                  <a:rPr lang="ru-RU" sz="2600" dirty="0"/>
                  <a:t>           </a:t>
                </a:r>
                <a:r>
                  <a:rPr lang="ru-RU" sz="26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600" i="1">
                                <a:latin typeface="Cambria Math"/>
                              </a:rPr>
                              <m:t>5±√41</m:t>
                            </m:r>
                          </m:num>
                          <m:den>
                            <m:r>
                              <a:rPr lang="ru-RU" sz="26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ru-RU" sz="2600" i="1">
                            <a:latin typeface="Cambria Math"/>
                          </a:rPr>
                          <m:t>;−2±√5</m:t>
                        </m:r>
                      </m:e>
                    </m:d>
                  </m:oMath>
                </a14:m>
                <a:endParaRPr lang="ru-RU" sz="2600" dirty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</a:t>
                </a:r>
                <a:r>
                  <a:rPr lang="ru-RU" sz="2600" b="1" dirty="0"/>
                  <a:t>12</a:t>
                </a:r>
                <a:r>
                  <a:rPr lang="ru-RU" sz="2600" dirty="0"/>
                  <a:t>   </a:t>
                </a:r>
                <a:r>
                  <a:rPr lang="ru-RU" sz="2600" dirty="0" smtClean="0"/>
                  <a:t> </a:t>
                </a:r>
                <a:r>
                  <a:rPr lang="ru-RU" sz="2600" dirty="0"/>
                  <a:t>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−16 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−11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−16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  <m:r>
                      <a:rPr lang="ru-RU" sz="2600" i="1">
                        <a:latin typeface="Cambria Math"/>
                      </a:rPr>
                      <m:t>+12=0</m:t>
                    </m:r>
                  </m:oMath>
                </a14:m>
                <a:r>
                  <a:rPr lang="ru-RU" sz="2600" dirty="0"/>
                  <a:t>          </a:t>
                </a:r>
                <a:r>
                  <a:rPr lang="ru-RU" sz="26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2;0,5</m:t>
                        </m:r>
                      </m:e>
                    </m:d>
                  </m:oMath>
                </a14:m>
                <a:endParaRPr lang="ru-RU" sz="2600" dirty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</a:t>
                </a:r>
                <a:r>
                  <a:rPr lang="ru-RU" sz="2600" b="1" dirty="0"/>
                  <a:t>14 </a:t>
                </a:r>
                <a14:m>
                  <m:oMath xmlns:m="http://schemas.openxmlformats.org/officeDocument/2006/math">
                    <m:r>
                      <a:rPr lang="ru-RU" sz="2600" b="1" i="1">
                        <a:latin typeface="Cambria Math"/>
                      </a:rPr>
                      <m:t>  </m:t>
                    </m:r>
                    <m:r>
                      <a:rPr lang="ru-RU" sz="2600" i="1">
                        <a:latin typeface="Cambria Math"/>
                      </a:rPr>
                      <m:t>  (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+9(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+1)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=10(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6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600" dirty="0"/>
                  <a:t>          </a:t>
                </a:r>
                <a:r>
                  <a:rPr lang="ru-RU" sz="2600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−2;−0,5;0</m:t>
                        </m:r>
                      </m:e>
                    </m:d>
                  </m:oMath>
                </a14:m>
                <a:endParaRPr lang="ru-RU" sz="2600" dirty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</a:t>
                </a:r>
                <a:r>
                  <a:rPr lang="ru-RU" sz="2600" b="1" dirty="0"/>
                  <a:t>16</a:t>
                </a:r>
                <a:r>
                  <a:rPr lang="ru-RU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+7</m:t>
                        </m:r>
                      </m:e>
                    </m:d>
                    <m:r>
                      <a:rPr lang="ru-RU" sz="2600" i="1">
                        <a:latin typeface="Cambria Math"/>
                      </a:rPr>
                      <m:t>=63,</m:t>
                    </m:r>
                  </m:oMath>
                </a14:m>
                <a:endParaRPr lang="ru-RU" sz="2600" dirty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</a:t>
                </a:r>
                <a:r>
                  <a:rPr lang="ru-RU" sz="2600" b="1" dirty="0"/>
                  <a:t>18</a:t>
                </a:r>
                <a:r>
                  <a:rPr lang="ru-RU" sz="2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600" i="1">
                            <a:latin typeface="Cambria Math"/>
                          </a:rPr>
                          <m:t>−8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+7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ru-RU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600" i="1">
                            <a:latin typeface="Cambria Math"/>
                          </a:rPr>
                          <m:t>−10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+7</m:t>
                        </m:r>
                      </m:den>
                    </m:f>
                    <m:r>
                      <a:rPr lang="ru-RU" sz="2600" i="1">
                        <a:latin typeface="Cambria Math"/>
                      </a:rPr>
                      <m:t>=1</m:t>
                    </m:r>
                    <m:r>
                      <a:rPr lang="ru-RU" sz="26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sz="2600" dirty="0" smtClean="0"/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ru-RU" sz="2600" i="1" smtClean="0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0,5;3,5</m:t>
                        </m:r>
                      </m:e>
                    </m:d>
                  </m:oMath>
                </a14:m>
                <a:endParaRPr lang="ru-RU" sz="2600" dirty="0"/>
              </a:p>
              <a:p>
                <a:pPr algn="just">
                  <a:lnSpc>
                    <a:spcPct val="120000"/>
                  </a:lnSpc>
                </a:pPr>
                <a:r>
                  <a:rPr lang="ru-RU" sz="2600" b="1" dirty="0" smtClean="0"/>
                  <a:t>№</a:t>
                </a:r>
                <a:r>
                  <a:rPr lang="ru-RU" sz="2600" b="1" dirty="0"/>
                  <a:t>20</a:t>
                </a:r>
                <a:r>
                  <a:rPr lang="ru-RU" sz="2600" dirty="0"/>
                  <a:t>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+3)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+(</m:t>
                    </m:r>
                    <m:sSup>
                      <m:sSupPr>
                        <m:ctrlPr>
                          <a:rPr lang="ru-RU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600" i="1">
                            <a:latin typeface="Cambria Math"/>
                          </a:rPr>
                          <m:t>𝑥</m:t>
                        </m:r>
                        <m:r>
                          <a:rPr lang="ru-RU" sz="2600" i="1">
                            <a:latin typeface="Cambria Math"/>
                          </a:rPr>
                          <m:t>+5)</m:t>
                        </m:r>
                      </m:e>
                      <m:sup>
                        <m:r>
                          <a:rPr lang="ru-RU" sz="26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600" i="1">
                        <a:latin typeface="Cambria Math"/>
                      </a:rPr>
                      <m:t>=16</m:t>
                    </m:r>
                  </m:oMath>
                </a14:m>
                <a:r>
                  <a:rPr lang="ru-RU" sz="2600" dirty="0"/>
                  <a:t>,         </a:t>
                </a:r>
                <a:r>
                  <a:rPr lang="ru-RU" sz="2600" dirty="0" smtClean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ru-RU" sz="26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600" i="1">
                            <a:latin typeface="Cambria Math"/>
                          </a:rPr>
                          <m:t>3;−5</m:t>
                        </m:r>
                      </m:e>
                    </m:d>
                  </m:oMath>
                </a14:m>
                <a:endParaRPr lang="ru-RU" sz="26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ru-RU" i="1" dirty="0"/>
                  <a:t> </a:t>
                </a:r>
                <a:endParaRPr lang="ru-RU" dirty="0"/>
              </a:p>
              <a:p>
                <a:pPr algn="just"/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9592" y="2348880"/>
                <a:ext cx="7272808" cy="3844949"/>
              </a:xfr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ru-RU" sz="4400" b="1" dirty="0"/>
              <a:t>Домашнее задание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61780"/>
              </p:ext>
            </p:extLst>
          </p:nvPr>
        </p:nvGraphicFramePr>
        <p:xfrm>
          <a:off x="5868144" y="2348880"/>
          <a:ext cx="2304256" cy="3816424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3816424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22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16303" cy="10542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История исследования уравнений высших степеней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2204864"/>
                <a:ext cx="4824536" cy="4392488"/>
              </a:xfr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r>
                  <a:rPr lang="ru-RU" sz="2100" b="1" dirty="0" smtClean="0"/>
                  <a:t>КВАДРАТНЫЕ УРАВНЕНИЯ</a:t>
                </a:r>
              </a:p>
              <a:p>
                <a:pPr marL="0" indent="0">
                  <a:buNone/>
                </a:pPr>
                <a:r>
                  <a:rPr lang="ru-RU" sz="2100" dirty="0" smtClean="0"/>
                  <a:t> </a:t>
                </a:r>
                <a:r>
                  <a:rPr lang="ru-RU" sz="2100" dirty="0" err="1" smtClean="0"/>
                  <a:t>Брахмагупта</a:t>
                </a:r>
                <a:r>
                  <a:rPr lang="ru-RU" sz="2100" dirty="0" smtClean="0"/>
                  <a:t>  </a:t>
                </a:r>
                <a:r>
                  <a:rPr lang="ru-RU" sz="2100" dirty="0"/>
                  <a:t>(</a:t>
                </a:r>
                <a:r>
                  <a:rPr lang="en-US" sz="2100" dirty="0"/>
                  <a:t>VII</a:t>
                </a:r>
                <a:r>
                  <a:rPr lang="ru-RU" sz="2100" dirty="0"/>
                  <a:t>в</a:t>
                </a:r>
                <a:r>
                  <a:rPr lang="ru-RU" sz="2100" dirty="0" smtClean="0"/>
                  <a:t>)</a:t>
                </a:r>
                <a:r>
                  <a:rPr lang="ru-RU" sz="2100" dirty="0"/>
                  <a:t> </a:t>
                </a:r>
                <a:r>
                  <a:rPr lang="ru-RU" sz="2100" dirty="0" smtClean="0"/>
                  <a:t>, М. Штифель(1487-1567)</a:t>
                </a:r>
                <a:endParaRPr lang="ru-RU" sz="2100" dirty="0"/>
              </a:p>
              <a:p>
                <a:pPr marL="0" indent="0">
                  <a:buNone/>
                </a:pPr>
                <a:r>
                  <a:rPr lang="ru-RU" sz="2100" dirty="0" smtClean="0"/>
                  <a:t> </a:t>
                </a:r>
                <a:r>
                  <a:rPr lang="ru-RU" sz="2100" dirty="0" err="1" smtClean="0"/>
                  <a:t>А.Жирар</a:t>
                </a:r>
                <a:r>
                  <a:rPr lang="ru-RU" sz="2100" dirty="0" smtClean="0"/>
                  <a:t>  (1595-1632) </a:t>
                </a:r>
                <a:endParaRPr lang="ru-RU" sz="2100" dirty="0"/>
              </a:p>
              <a:p>
                <a:pPr marL="0" indent="0">
                  <a:buNone/>
                </a:pPr>
                <a:r>
                  <a:rPr lang="ru-RU" sz="2100" dirty="0" smtClean="0"/>
                  <a:t> Декарт </a:t>
                </a:r>
                <a:r>
                  <a:rPr lang="ru-RU" sz="2100" dirty="0"/>
                  <a:t>,</a:t>
                </a:r>
                <a:r>
                  <a:rPr lang="ru-RU" sz="2100" dirty="0" smtClean="0"/>
                  <a:t> Ньютон , Ф. </a:t>
                </a:r>
                <a:r>
                  <a:rPr lang="ru-RU" sz="2100" dirty="0" err="1" smtClean="0"/>
                  <a:t>Виетт</a:t>
                </a:r>
                <a:r>
                  <a:rPr lang="ru-RU" sz="2100" dirty="0" smtClean="0"/>
                  <a:t>  </a:t>
                </a:r>
                <a:r>
                  <a:rPr lang="ru-RU" sz="2100" dirty="0"/>
                  <a:t>(</a:t>
                </a:r>
                <a:r>
                  <a:rPr lang="ru-RU" sz="2100" dirty="0" smtClean="0"/>
                  <a:t>1591)</a:t>
                </a:r>
              </a:p>
              <a:p>
                <a:r>
                  <a:rPr lang="ru-RU" sz="2100" b="1" dirty="0"/>
                  <a:t>КУБИЧЕСКИЕ </a:t>
                </a:r>
                <a:r>
                  <a:rPr lang="ru-RU" sz="2100" b="1" dirty="0" smtClean="0"/>
                  <a:t> х</a:t>
                </a:r>
                <a:r>
                  <a:rPr lang="ru-RU" sz="2100" b="1" baseline="30000" dirty="0" smtClean="0"/>
                  <a:t>3</a:t>
                </a:r>
                <a:r>
                  <a:rPr lang="ru-RU" sz="2100" b="1" dirty="0" smtClean="0"/>
                  <a:t>+рх </a:t>
                </a:r>
                <a:r>
                  <a:rPr lang="ru-RU" sz="2100" b="1" dirty="0"/>
                  <a:t>+</a:t>
                </a:r>
                <a:r>
                  <a:rPr lang="en-US" sz="2100" b="1" dirty="0"/>
                  <a:t>q</a:t>
                </a:r>
                <a:r>
                  <a:rPr lang="ru-RU" sz="2100" b="1" dirty="0"/>
                  <a:t> = </a:t>
                </a:r>
                <a:r>
                  <a:rPr lang="ru-RU" sz="2100" b="1" dirty="0" smtClean="0"/>
                  <a:t>0</a:t>
                </a:r>
                <a:endParaRPr lang="ru-RU" sz="2100" dirty="0"/>
              </a:p>
              <a:p>
                <a:pPr marL="0" indent="0">
                  <a:buNone/>
                </a:pPr>
                <a:r>
                  <a:rPr lang="ru-RU" sz="2100" dirty="0" err="1" smtClean="0"/>
                  <a:t>Сципион</a:t>
                </a:r>
                <a:r>
                  <a:rPr lang="ru-RU" sz="2100" dirty="0" smtClean="0"/>
                  <a:t>  Даль Ферро (1465-1526) </a:t>
                </a:r>
              </a:p>
              <a:p>
                <a:pPr marL="0" indent="0">
                  <a:buNone/>
                </a:pPr>
                <a:r>
                  <a:rPr lang="ru-RU" sz="2100" dirty="0" smtClean="0"/>
                  <a:t> </a:t>
                </a:r>
                <a:r>
                  <a:rPr lang="ru-RU" sz="2100" dirty="0" err="1" smtClean="0"/>
                  <a:t>Фиори</a:t>
                </a:r>
                <a:r>
                  <a:rPr lang="ru-RU" sz="2100" dirty="0"/>
                  <a:t> </a:t>
                </a:r>
                <a:r>
                  <a:rPr lang="ru-RU" sz="2100" dirty="0" smtClean="0"/>
                  <a:t>(1535)</a:t>
                </a:r>
              </a:p>
              <a:p>
                <a:pPr marL="0" indent="0">
                  <a:buNone/>
                </a:pPr>
                <a:r>
                  <a:rPr lang="ru-RU" sz="2100" dirty="0" smtClean="0"/>
                  <a:t>Н</a:t>
                </a:r>
                <a:r>
                  <a:rPr lang="ru-RU" sz="2100" dirty="0"/>
                  <a:t>. Тарталья (</a:t>
                </a:r>
                <a:r>
                  <a:rPr lang="ru-RU" sz="2100" dirty="0" smtClean="0"/>
                  <a:t>1499-1557)</a:t>
                </a:r>
                <a:endParaRPr lang="ru-RU" sz="2100" dirty="0"/>
              </a:p>
              <a:p>
                <a:pPr marL="0" indent="0">
                  <a:buNone/>
                </a:pPr>
                <a:r>
                  <a:rPr lang="ru-RU" sz="2100" dirty="0"/>
                  <a:t>Д. </a:t>
                </a:r>
                <a:r>
                  <a:rPr lang="ru-RU" sz="2100" dirty="0" err="1"/>
                  <a:t>Кардано</a:t>
                </a:r>
                <a:r>
                  <a:rPr lang="ru-RU" sz="2100" dirty="0"/>
                  <a:t> </a:t>
                </a:r>
                <a:r>
                  <a:rPr lang="ru-RU" sz="2100" dirty="0" smtClean="0"/>
                  <a:t> (1501-1576)</a:t>
                </a:r>
              </a:p>
              <a:p>
                <a:pPr marL="0" indent="0">
                  <a:buNone/>
                </a:pPr>
                <a:r>
                  <a:rPr lang="ru-RU" sz="2100" dirty="0"/>
                  <a:t>Ф</a:t>
                </a:r>
                <a:r>
                  <a:rPr lang="ru-RU" sz="2100" dirty="0" smtClean="0"/>
                  <a:t>ормула </a:t>
                </a:r>
                <a:r>
                  <a:rPr lang="ru-RU" sz="2100" dirty="0" err="1" smtClean="0"/>
                  <a:t>Кардано</a:t>
                </a:r>
                <a:endParaRPr lang="ru-RU" sz="2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>
                          <a:latin typeface="Cambria Math"/>
                        </a:rPr>
                        <m:t>Х</m:t>
                      </m:r>
                      <m:r>
                        <a:rPr lang="ru-RU" sz="1800" b="1" i="0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ru-RU" sz="1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ru-RU" sz="1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ru-RU" sz="18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800" b="1" i="1">
                                  <a:latin typeface="Cambria Math"/>
                                </a:rPr>
                                <m:t>𝐪</m:t>
                              </m:r>
                            </m:num>
                            <m:den>
                              <m:r>
                                <a:rPr lang="ru-RU" sz="18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1800" b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ru-RU" sz="1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b="1">
                                  <a:latin typeface="Cambria Math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ru-RU" sz="1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b="1" i="1">
                                          <a:latin typeface="Cambria Math"/>
                                        </a:rPr>
                                        <m:t>𝐪</m:t>
                                      </m:r>
                                    </m:e>
                                    <m:sup>
                                      <m:r>
                                        <a:rPr lang="ru-RU" sz="1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18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ru-RU" sz="1800" b="1">
                                  <a:latin typeface="Cambria Math"/>
                                </a:rPr>
                                <m:t>  +  </m:t>
                              </m:r>
                              <m:f>
                                <m:fPr>
                                  <m:ctrlPr>
                                    <a:rPr lang="ru-RU" sz="1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1">
                                      <a:latin typeface="Cambria Math"/>
                                    </a:rPr>
                                    <m:t>𝐩𝟑</m:t>
                                  </m:r>
                                </m:num>
                                <m:den>
                                  <m:r>
                                    <a:rPr lang="ru-RU" sz="1800" b="1" i="1">
                                      <a:latin typeface="Cambria Math"/>
                                    </a:rPr>
                                    <m:t>𝟐𝟕</m:t>
                                  </m:r>
                                </m:den>
                              </m:f>
                            </m:e>
                          </m:rad>
                          <m:r>
                            <a:rPr lang="ru-RU" sz="1800" b="1">
                              <a:latin typeface="Cambria Math"/>
                            </a:rPr>
                            <m:t>   </m:t>
                          </m:r>
                        </m:e>
                      </m:rad>
                      <m:r>
                        <a:rPr lang="ru-RU" sz="1800" b="1" i="0" smtClean="0">
                          <a:latin typeface="Cambria Math"/>
                        </a:rPr>
                        <m:t>+</m:t>
                      </m:r>
                      <m:r>
                        <a:rPr lang="ru-RU" sz="1800" b="1">
                          <a:latin typeface="Cambria Math"/>
                        </a:rPr>
                        <m:t> </m:t>
                      </m:r>
                      <m:rad>
                        <m:radPr>
                          <m:ctrlPr>
                            <a:rPr lang="ru-RU" sz="1800" b="1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ru-RU" sz="1800" b="1" i="1"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ru-RU" sz="18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800" b="1" i="1">
                                  <a:latin typeface="Cambria Math"/>
                                </a:rPr>
                                <m:t>𝐪</m:t>
                              </m:r>
                            </m:num>
                            <m:den>
                              <m:r>
                                <a:rPr lang="ru-RU" sz="18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ru-RU" sz="1800" b="1" i="1">
                              <a:latin typeface="Cambria Math"/>
                            </a:rPr>
                            <m:t>−</m:t>
                          </m:r>
                          <m:r>
                            <a:rPr lang="ru-RU" sz="1800" b="1"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ru-RU" sz="1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b="1">
                                  <a:latin typeface="Cambria Math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ru-RU" sz="1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b="1" i="1">
                                          <a:latin typeface="Cambria Math"/>
                                        </a:rPr>
                                        <m:t>𝐪</m:t>
                                      </m:r>
                                    </m:e>
                                    <m:sup>
                                      <m:r>
                                        <a:rPr lang="ru-RU" sz="18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1800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ru-RU" sz="1800" b="1">
                                  <a:latin typeface="Cambria Math"/>
                                </a:rPr>
                                <m:t>  +  </m:t>
                              </m:r>
                              <m:f>
                                <m:fPr>
                                  <m:ctrlPr>
                                    <a:rPr lang="ru-RU" sz="1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1" i="1">
                                      <a:latin typeface="Cambria Math"/>
                                    </a:rPr>
                                    <m:t>𝐩𝟑</m:t>
                                  </m:r>
                                </m:num>
                                <m:den>
                                  <m:r>
                                    <a:rPr lang="ru-RU" sz="1800" b="1" i="1">
                                      <a:latin typeface="Cambria Math"/>
                                    </a:rPr>
                                    <m:t>𝟐𝟕</m:t>
                                  </m:r>
                                </m:den>
                              </m:f>
                            </m:e>
                          </m:rad>
                          <m:r>
                            <a:rPr lang="ru-RU" sz="1800" b="1">
                              <a:latin typeface="Cambria Math"/>
                            </a:rPr>
                            <m:t>   </m:t>
                          </m:r>
                        </m:e>
                      </m:ra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2204864"/>
                <a:ext cx="4824536" cy="43924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148064" y="2348880"/>
                <a:ext cx="3816424" cy="4248472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 fontScale="92500" lnSpcReduction="20000"/>
              </a:bodyPr>
              <a:lstStyle/>
              <a:p>
                <a:r>
                  <a:rPr lang="ru-RU" sz="2100" b="1" dirty="0"/>
                  <a:t>УРАВНЕНИЯ 3-й и 4-й СТЕПЕНИ</a:t>
                </a:r>
              </a:p>
              <a:p>
                <a:pPr marL="0" indent="0">
                  <a:buNone/>
                </a:pPr>
                <a:r>
                  <a:rPr lang="ru-RU" sz="2100" dirty="0" err="1" smtClean="0"/>
                  <a:t>Л.Феррари</a:t>
                </a:r>
                <a:r>
                  <a:rPr lang="ru-RU" sz="2100" dirty="0" smtClean="0"/>
                  <a:t> </a:t>
                </a:r>
                <a:r>
                  <a:rPr lang="ru-RU" sz="2100" dirty="0"/>
                  <a:t>(</a:t>
                </a:r>
                <a:r>
                  <a:rPr lang="ru-RU" sz="2100" dirty="0" smtClean="0"/>
                  <a:t>1522-1565)</a:t>
                </a:r>
              </a:p>
              <a:p>
                <a:pPr marL="0" indent="0">
                  <a:buNone/>
                </a:pPr>
                <a:r>
                  <a:rPr lang="ru-RU" sz="2100" dirty="0" err="1"/>
                  <a:t>Р.Бомбелли</a:t>
                </a:r>
                <a:r>
                  <a:rPr lang="ru-RU" sz="2100" dirty="0"/>
                  <a:t> (</a:t>
                </a:r>
                <a:r>
                  <a:rPr lang="ru-RU" sz="2100" dirty="0" smtClean="0"/>
                  <a:t>1530-1572)</a:t>
                </a:r>
              </a:p>
              <a:p>
                <a:pPr marL="0" indent="0">
                  <a:buNone/>
                </a:pPr>
                <a:r>
                  <a:rPr lang="ru-RU" sz="2100" dirty="0" err="1" smtClean="0"/>
                  <a:t>Ф.Виет</a:t>
                </a:r>
                <a:r>
                  <a:rPr lang="ru-RU" sz="2100" dirty="0" smtClean="0"/>
                  <a:t> (1540-1603г.)</a:t>
                </a:r>
              </a:p>
              <a:p>
                <a:pPr marL="342900" lvl="1" indent="-342900"/>
                <a:r>
                  <a:rPr lang="ru-RU" sz="2100" b="1" dirty="0" smtClean="0"/>
                  <a:t>УРАВНЕНИЯ  5-й  </a:t>
                </a:r>
                <a:r>
                  <a:rPr lang="ru-RU" sz="2100" b="1" dirty="0"/>
                  <a:t>СТЕПЕНИ</a:t>
                </a:r>
              </a:p>
              <a:p>
                <a:pPr marL="0" lvl="1" indent="0">
                  <a:buNone/>
                </a:pPr>
                <a:r>
                  <a:rPr lang="ru-RU" sz="2100" dirty="0" smtClean="0"/>
                  <a:t>Н</a:t>
                </a:r>
                <a:r>
                  <a:rPr lang="ru-RU" sz="2100" dirty="0"/>
                  <a:t>. Абель (</a:t>
                </a:r>
                <a:r>
                  <a:rPr lang="ru-RU" sz="2100" dirty="0" smtClean="0"/>
                  <a:t>1802-1829) </a:t>
                </a:r>
                <a:r>
                  <a:rPr lang="ru-RU" sz="2100" dirty="0"/>
                  <a:t>доказал, что в общем случае корни уравнений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2100" i="1">
                            <a:latin typeface="Cambria Math"/>
                          </a:rPr>
                          <m:t>й</m:t>
                        </m:r>
                      </m:sup>
                    </m:sSup>
                  </m:oMath>
                </a14:m>
                <a:r>
                  <a:rPr lang="ru-RU" sz="2100" dirty="0"/>
                  <a:t> степени и более высоких степеней не могут быть выражены через </a:t>
                </a:r>
                <a:r>
                  <a:rPr lang="ru-RU" sz="2100" dirty="0" smtClean="0"/>
                  <a:t>радикалы.</a:t>
                </a:r>
              </a:p>
              <a:p>
                <a:pPr marL="0" lvl="1" indent="0">
                  <a:buNone/>
                </a:pPr>
                <a:r>
                  <a:rPr lang="ru-RU" sz="2100" dirty="0" smtClean="0"/>
                  <a:t>Э</a:t>
                </a:r>
                <a:r>
                  <a:rPr lang="ru-RU" sz="2100" dirty="0"/>
                  <a:t>. Галуа (</a:t>
                </a:r>
                <a:r>
                  <a:rPr lang="ru-RU" sz="2100" dirty="0" smtClean="0"/>
                  <a:t>1811-1832) </a:t>
                </a:r>
                <a:r>
                  <a:rPr lang="ru-RU" sz="2100" dirty="0"/>
                  <a:t>выделил класс  алгебраических  уравнений, которые разрешены в радикалах.</a:t>
                </a:r>
              </a:p>
              <a:p>
                <a:pPr marL="0" indent="0">
                  <a:buNone/>
                </a:pPr>
                <a:r>
                  <a:rPr lang="ru-RU" sz="2100" i="1" dirty="0"/>
                  <a:t> </a:t>
                </a:r>
                <a:endParaRPr lang="ru-RU" sz="2100" dirty="0"/>
              </a:p>
              <a:p>
                <a:endParaRPr lang="ru-RU" sz="2000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148064" y="2348880"/>
                <a:ext cx="3816424" cy="424847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424936" cy="413732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На занятии изучается методика решения уравнений высших степеней. Рассматриваются два метода: разложение на множители и замена переменной. Понижение степени уравнений с помощью деления многочленов по схеме Горнера и приведение различных уравнений к замене переменной.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75998" cy="1512168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Разложение </a:t>
            </a:r>
            <a:r>
              <a:rPr lang="ru-RU" sz="4400" dirty="0"/>
              <a:t>на множители и замена переменной.</a:t>
            </a:r>
          </a:p>
        </p:txBody>
      </p:sp>
    </p:spTree>
    <p:extLst>
      <p:ext uri="{BB962C8B-B14F-4D97-AF65-F5344CB8AC3E}">
        <p14:creationId xmlns:p14="http://schemas.microsoft.com/office/powerpoint/2010/main" val="26931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5517232"/>
            <a:ext cx="8280920" cy="79208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ru-RU" sz="4000" b="1" dirty="0" smtClean="0"/>
              <a:t>Метод </a:t>
            </a:r>
            <a:r>
              <a:rPr lang="ru-RU" sz="4000" b="1" dirty="0"/>
              <a:t>разложения на </a:t>
            </a:r>
            <a:r>
              <a:rPr lang="ru-RU" sz="4000" b="1" dirty="0" smtClean="0"/>
              <a:t>множители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776864" cy="4824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600" dirty="0"/>
              <a:t>Этот метод основан на  применении теоремы Безу. Если число </a:t>
            </a:r>
            <a:r>
              <a:rPr lang="ru-RU" sz="2600" i="1" dirty="0" smtClean="0"/>
              <a:t>а </a:t>
            </a:r>
            <a:r>
              <a:rPr lang="ru-RU" sz="2600" dirty="0" smtClean="0"/>
              <a:t>является </a:t>
            </a:r>
            <a:r>
              <a:rPr lang="ru-RU" sz="2600" dirty="0"/>
              <a:t>корнем многочлена </a:t>
            </a:r>
            <a:r>
              <a:rPr lang="ru-RU" sz="2600" i="1" dirty="0" smtClean="0"/>
              <a:t>Р(х)</a:t>
            </a:r>
            <a:r>
              <a:rPr lang="ru-RU" sz="2600" dirty="0" smtClean="0"/>
              <a:t> </a:t>
            </a:r>
            <a:r>
              <a:rPr lang="ru-RU" sz="2600" dirty="0"/>
              <a:t>степени </a:t>
            </a:r>
            <a:r>
              <a:rPr lang="en-US" sz="2600" dirty="0"/>
              <a:t>n</a:t>
            </a:r>
            <a:r>
              <a:rPr lang="ru-RU" sz="2600" dirty="0"/>
              <a:t>, то его можно представить в </a:t>
            </a:r>
            <a:r>
              <a:rPr lang="ru-RU" sz="2600" dirty="0" smtClean="0"/>
              <a:t>виде </a:t>
            </a:r>
            <a:endParaRPr lang="en-US" sz="2600" dirty="0" smtClean="0"/>
          </a:p>
          <a:p>
            <a:pPr algn="l"/>
            <a:r>
              <a:rPr lang="ru-RU" sz="2600" i="1" dirty="0" smtClean="0"/>
              <a:t>Р(х)=(х-а)</a:t>
            </a:r>
            <a:r>
              <a:rPr lang="en-US" sz="2600" i="1" dirty="0" smtClean="0"/>
              <a:t>Q(x)</a:t>
            </a:r>
            <a:r>
              <a:rPr lang="ru-RU" sz="2600" i="1" dirty="0" smtClean="0"/>
              <a:t> </a:t>
            </a:r>
            <a:r>
              <a:rPr lang="ru-RU" sz="2600" dirty="0"/>
              <a:t>, где  </a:t>
            </a:r>
            <a:r>
              <a:rPr lang="en-US" sz="2600" i="1" dirty="0"/>
              <a:t>Q</a:t>
            </a:r>
            <a:r>
              <a:rPr lang="ru-RU" sz="2600" i="1" dirty="0"/>
              <a:t>(</a:t>
            </a:r>
            <a:r>
              <a:rPr lang="en-US" sz="2600" i="1" dirty="0"/>
              <a:t>x</a:t>
            </a:r>
            <a:r>
              <a:rPr lang="ru-RU" sz="2600" i="1" dirty="0"/>
              <a:t>)</a:t>
            </a:r>
            <a:r>
              <a:rPr lang="ru-RU" sz="2600" dirty="0"/>
              <a:t>-многочлен степени (</a:t>
            </a:r>
            <a:r>
              <a:rPr lang="en-US" sz="2600" i="1" dirty="0"/>
              <a:t>n</a:t>
            </a:r>
            <a:r>
              <a:rPr lang="ru-RU" sz="2600" i="1" dirty="0"/>
              <a:t>-1</a:t>
            </a:r>
            <a:r>
              <a:rPr lang="ru-RU" sz="2600" i="1" dirty="0" smtClean="0"/>
              <a:t>).</a:t>
            </a:r>
          </a:p>
          <a:p>
            <a:pPr algn="l"/>
            <a:r>
              <a:rPr lang="ru-RU" sz="2600" b="1" dirty="0" smtClean="0"/>
              <a:t>Теорема </a:t>
            </a:r>
            <a:r>
              <a:rPr lang="ru-RU" sz="2600" b="1" dirty="0"/>
              <a:t>Безу</a:t>
            </a:r>
            <a:r>
              <a:rPr lang="ru-RU" sz="2600" i="1" dirty="0"/>
              <a:t>: “ Остаток от деления многочлена Р(х) на </a:t>
            </a:r>
            <a:r>
              <a:rPr lang="ru-RU" sz="2600" i="1" dirty="0" smtClean="0"/>
              <a:t>двучлен (х-а</a:t>
            </a:r>
            <a:r>
              <a:rPr lang="ru-RU" sz="2600" i="1" dirty="0"/>
              <a:t>)  </a:t>
            </a:r>
            <a:r>
              <a:rPr lang="ru-RU" sz="2600" i="1" dirty="0" smtClean="0"/>
              <a:t>равен Р(а</a:t>
            </a:r>
            <a:r>
              <a:rPr lang="ru-RU" sz="2600" i="1" dirty="0"/>
              <a:t>) , т.е. значению многочлена </a:t>
            </a:r>
            <a:r>
              <a:rPr lang="ru-RU" sz="2600" i="1" dirty="0" smtClean="0"/>
              <a:t>при  х=а”. </a:t>
            </a:r>
          </a:p>
          <a:p>
            <a:pPr algn="l"/>
            <a:r>
              <a:rPr lang="ru-RU" sz="2600" dirty="0" smtClean="0"/>
              <a:t>Таким </a:t>
            </a:r>
            <a:r>
              <a:rPr lang="ru-RU" sz="2600" dirty="0"/>
              <a:t>образом, если известен хотя бы один корень уравнения  Р(х)=0 степени </a:t>
            </a:r>
            <a:r>
              <a:rPr lang="en-US" sz="2600" dirty="0"/>
              <a:t>n</a:t>
            </a:r>
            <a:r>
              <a:rPr lang="ru-RU" sz="2600" dirty="0"/>
              <a:t>, то с помощью теоремы Безу можно свести задачу к решению уравнения степени (</a:t>
            </a:r>
            <a:r>
              <a:rPr lang="en-US" sz="2600" dirty="0"/>
              <a:t>n</a:t>
            </a:r>
            <a:r>
              <a:rPr lang="ru-RU" sz="2600" dirty="0"/>
              <a:t>-1), </a:t>
            </a:r>
            <a:r>
              <a:rPr lang="ru-RU" sz="2600" dirty="0" smtClean="0"/>
              <a:t>т.е. </a:t>
            </a:r>
            <a:r>
              <a:rPr lang="ru-RU" sz="2600" dirty="0"/>
              <a:t>понизить степень </a:t>
            </a:r>
            <a:r>
              <a:rPr lang="ru-RU" sz="2600" dirty="0" smtClean="0"/>
              <a:t>уравнения.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78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44824"/>
                <a:ext cx="8856984" cy="3960439"/>
              </a:xfrm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ru-RU" sz="2800" b="1" dirty="0"/>
                  <a:t>Теорема.</a:t>
                </a:r>
                <a:r>
                  <a:rPr lang="ru-RU" sz="2800" dirty="0"/>
                  <a:t> </a:t>
                </a:r>
                <a:r>
                  <a:rPr lang="ru-RU" sz="2800" i="1" dirty="0"/>
                  <a:t>Пусть несократимая </a:t>
                </a:r>
                <a:r>
                  <a:rPr lang="ru-RU" sz="2800" i="1" dirty="0" smtClean="0"/>
                  <a:t>дробь р</a:t>
                </a:r>
                <a:r>
                  <a:rPr lang="en-US" sz="2800" i="1" dirty="0" smtClean="0"/>
                  <a:t>/q</a:t>
                </a:r>
                <a:r>
                  <a:rPr lang="ru-RU" sz="2800" i="1" dirty="0" smtClean="0"/>
                  <a:t> </a:t>
                </a:r>
                <a:r>
                  <a:rPr lang="ru-RU" sz="2800" i="1" dirty="0"/>
                  <a:t>является корнем уравнения  с целыми </a:t>
                </a:r>
                <a:r>
                  <a:rPr lang="ru-RU" sz="2800" i="1" dirty="0" smtClean="0"/>
                  <a:t>коэффициентами, </a:t>
                </a:r>
                <a:r>
                  <a:rPr lang="ru-RU" sz="2800" i="1" dirty="0"/>
                  <a:t>тогда число </a:t>
                </a:r>
                <a:r>
                  <a:rPr lang="en-US" sz="2800" i="1" dirty="0"/>
                  <a:t>p</a:t>
                </a:r>
                <a:r>
                  <a:rPr lang="ru-RU" sz="2800" i="1" dirty="0"/>
                  <a:t> – является делителем свободного члена , а </a:t>
                </a:r>
                <a:r>
                  <a:rPr lang="en-US" sz="2800" i="1" dirty="0" smtClean="0"/>
                  <a:t>q</a:t>
                </a:r>
                <a:r>
                  <a:rPr lang="ru-RU" sz="2800" i="1" dirty="0" smtClean="0"/>
                  <a:t> </a:t>
                </a:r>
                <a:r>
                  <a:rPr lang="ru-RU" sz="2800" i="1" dirty="0"/>
                  <a:t>делителем старшего коэффициента </a:t>
                </a:r>
                <a:r>
                  <a:rPr lang="ru-RU" sz="2800" i="1" dirty="0" smtClean="0"/>
                  <a:t>.</a:t>
                </a:r>
                <a:r>
                  <a:rPr lang="ru-RU" sz="2800" dirty="0" smtClean="0"/>
                  <a:t>Таким </a:t>
                </a:r>
                <a:r>
                  <a:rPr lang="ru-RU" sz="2800" dirty="0"/>
                  <a:t>образом, зная корень многочлена, его легко разложить на множители, т.е. разделить </a:t>
                </a:r>
                <a:r>
                  <a:rPr lang="en-US" sz="2800" dirty="0"/>
                  <a:t>P</a:t>
                </a:r>
                <a:r>
                  <a:rPr lang="ru-RU" sz="2800" dirty="0"/>
                  <a:t>(</a:t>
                </a:r>
                <a:r>
                  <a:rPr lang="en-US" sz="2800" dirty="0"/>
                  <a:t>x</a:t>
                </a:r>
                <a:r>
                  <a:rPr lang="ru-RU" sz="2800" dirty="0"/>
                  <a:t>)  на  (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𝑥</m:t>
                    </m:r>
                    <m:r>
                      <a:rPr lang="ru-RU" sz="2800" i="1">
                        <a:latin typeface="Cambria Math"/>
                      </a:rPr>
                      <m:t>−</m:t>
                    </m:r>
                    <m:r>
                      <a:rPr lang="ru-RU" sz="2800" i="1">
                        <a:latin typeface="Cambria Math"/>
                      </a:rPr>
                      <m:t>𝛼</m:t>
                    </m:r>
                    <m:r>
                      <a:rPr lang="ru-RU" sz="28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/>
                  <a:t> </a:t>
                </a:r>
                <a:r>
                  <a:rPr lang="ru-RU" sz="2800" dirty="0" smtClean="0"/>
                  <a:t>“</a:t>
                </a:r>
                <a:r>
                  <a:rPr lang="ru-RU" sz="2800" dirty="0"/>
                  <a:t>уголком” или по </a:t>
                </a:r>
                <a:r>
                  <a:rPr lang="ru-RU" sz="2800" b="1" dirty="0"/>
                  <a:t>схеме Горнера.</a:t>
                </a:r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44824"/>
                <a:ext cx="8856984" cy="3960439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291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Целые корни уравнения являются делителями свободного члена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Таблица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334636"/>
                  </p:ext>
                </p:extLst>
              </p:nvPr>
            </p:nvGraphicFramePr>
            <p:xfrm>
              <a:off x="611560" y="4941168"/>
              <a:ext cx="7957392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336"/>
                    <a:gridCol w="756385"/>
                    <a:gridCol w="1328802"/>
                    <a:gridCol w="1387310"/>
                    <a:gridCol w="859527"/>
                    <a:gridCol w="1568266"/>
                    <a:gridCol w="1575766"/>
                  </a:tblGrid>
                  <a:tr h="720080"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  <a:p>
                          <a:endParaRPr lang="ru-RU" sz="1600" dirty="0"/>
                        </a:p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  <a:p>
                          <a:endParaRPr lang="ru-RU" sz="1600" dirty="0"/>
                        </a:p>
                      </a:txBody>
                      <a:tcPr/>
                    </a:tc>
                  </a:tr>
                  <a:tr h="612068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α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smtClean="0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smtClean="0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  <a:p>
                          <a:endParaRPr lang="ru-RU" sz="1600" dirty="0"/>
                        </a:p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smtClean="0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/>
                        </a:p>
                        <a:p>
                          <a:endParaRPr lang="ru-RU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i="1" smtClean="0">
                                    <a:latin typeface="Cambria Math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 b="1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endParaRPr lang="ru-RU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Таблица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7334636"/>
                  </p:ext>
                </p:extLst>
              </p:nvPr>
            </p:nvGraphicFramePr>
            <p:xfrm>
              <a:off x="611560" y="4941168"/>
              <a:ext cx="7957392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1336"/>
                    <a:gridCol w="756385"/>
                    <a:gridCol w="1328802"/>
                    <a:gridCol w="1387310"/>
                    <a:gridCol w="859527"/>
                    <a:gridCol w="1568266"/>
                    <a:gridCol w="1575766"/>
                  </a:tblGrid>
                  <a:tr h="822960"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63710" t="-741" r="-88951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3119" t="-741" r="-40596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4649" t="-741" r="-2881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60284" t="-741" r="-36595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7393" t="-741" r="-1007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04247" t="-741" b="-100000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α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63710" t="-100741" r="-889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93119" t="-100741" r="-405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84649" t="-100741" r="-2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60284" t="-100741" r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307393" t="-100741" r="-100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04247" t="-10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25601"/>
              </p:ext>
            </p:extLst>
          </p:nvPr>
        </p:nvGraphicFramePr>
        <p:xfrm>
          <a:off x="4283968" y="4437112"/>
          <a:ext cx="460851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Формула" r:id="rId6" imgW="2400300" imgH="241300" progId="Equation.3">
                  <p:embed/>
                </p:oleObj>
              </mc:Choice>
              <mc:Fallback>
                <p:oleObj name="Формула" r:id="rId6" imgW="2400300" imgH="241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437112"/>
                        <a:ext cx="4608512" cy="43204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63541" y="1628800"/>
            <a:ext cx="3059832" cy="3096344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r"/>
            <a:r>
              <a:rPr lang="ru-RU" sz="3600" b="1" dirty="0"/>
              <a:t>Понизим степень уравнения делением многочленов</a:t>
            </a:r>
            <a:r>
              <a:rPr lang="ru-RU" dirty="0"/>
              <a:t>      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404664"/>
                <a:ext cx="4896543" cy="5904656"/>
              </a:xfr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ru-RU" sz="2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Найдем </a:t>
                </a:r>
                <a:r>
                  <a:rPr lang="ru-RU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делители свободного члена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ru-RU" sz="2000" i="1">
                        <a:latin typeface="Cambria Math"/>
                      </a:rPr>
                      <m:t>=±1;±2;±3:±4;±6;±8;±12;±24 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ru-RU" sz="2000">
                        <a:latin typeface="Cambria Math"/>
                      </a:rPr>
                      <m:t>=0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ru-RU"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>
                        <a:latin typeface="Cambria Math"/>
                      </a:rPr>
                      <m:t>=2.</m:t>
                    </m:r>
                  </m:oMath>
                </a14:m>
                <a:r>
                  <a:rPr lang="ru-RU" sz="20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>
                            <a:latin typeface="Cambria Math"/>
                          </a:rPr>
                          <m:t>9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>
                        <a:latin typeface="Cambria Math"/>
                      </a:rPr>
                      <m:t>+26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−</m:t>
                    </m:r>
                    <m:r>
                      <a:rPr lang="ru-RU" sz="2000">
                        <a:latin typeface="Cambria Math"/>
                      </a:rPr>
                      <m:t>24|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−7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+12</m:t>
                        </m:r>
                      </m:den>
                    </m:f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 u="sng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u="sng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000" i="1" u="sng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000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u="sng">
                            <a:latin typeface="Cambria Math"/>
                          </a:rPr>
                          <m:t>2</m:t>
                        </m:r>
                        <m:r>
                          <a:rPr lang="ru-RU" sz="2000" i="1" u="sng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u="sng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−7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>
                        <a:latin typeface="Cambria Math"/>
                      </a:rPr>
                      <m:t>+26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x</m:t>
                    </m:r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 u="sng">
                        <a:latin typeface="Cambria Math"/>
                      </a:rPr>
                      <m:t>−7</m:t>
                    </m:r>
                    <m:sSup>
                      <m:sSupPr>
                        <m:ctrlPr>
                          <a:rPr lang="ru-RU" sz="2000" i="1" u="sng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 u="sng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u="sng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u="sng">
                        <a:latin typeface="Cambria Math"/>
                      </a:rPr>
                      <m:t>+14</m:t>
                    </m:r>
                    <m:r>
                      <m:rPr>
                        <m:sty m:val="p"/>
                      </m:rPr>
                      <a:rPr lang="ru-RU" sz="2000" u="sng">
                        <a:latin typeface="Cambria Math"/>
                      </a:rPr>
                      <m:t>x</m:t>
                    </m:r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12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−24</m:t>
                    </m:r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 u="sng">
                        <a:latin typeface="Cambria Math"/>
                      </a:rPr>
                      <m:t>12</m:t>
                    </m:r>
                    <m:r>
                      <a:rPr lang="en-US" sz="2000" i="1" u="sng">
                        <a:latin typeface="Cambria Math"/>
                      </a:rPr>
                      <m:t>𝑥</m:t>
                    </m:r>
                    <m:r>
                      <a:rPr lang="ru-RU" sz="2000" i="1" u="sng">
                        <a:latin typeface="Cambria Math"/>
                      </a:rPr>
                      <m:t>−2</m:t>
                    </m:r>
                  </m:oMath>
                </a14:m>
                <a:r>
                  <a:rPr lang="ru-RU" sz="2000" u="sng" dirty="0"/>
                  <a:t>4</a:t>
                </a:r>
                <a:endParaRPr lang="ru-RU" sz="2000" dirty="0"/>
              </a:p>
              <a:p>
                <a:r>
                  <a:rPr lang="ru-RU" sz="2000" dirty="0" smtClean="0"/>
                  <a:t>Разложим </a:t>
                </a:r>
                <a:r>
                  <a:rPr lang="ru-RU" sz="2000" dirty="0"/>
                  <a:t>на множители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ru-RU" sz="2000">
                            <a:latin typeface="Cambria Math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x</m:t>
                        </m:r>
                        <m:r>
                          <a:rPr lang="ru-RU" sz="2000">
                            <a:latin typeface="Cambria Math"/>
                          </a:rPr>
                          <m:t>+12</m:t>
                        </m:r>
                      </m:e>
                    </m:d>
                    <m:r>
                      <a:rPr lang="ru-RU" sz="2000">
                        <a:latin typeface="Cambria Math"/>
                      </a:rPr>
                      <m:t>=0</m:t>
                    </m:r>
                  </m:oMath>
                </a14:m>
                <a:r>
                  <a:rPr lang="ru-RU" sz="2000" dirty="0"/>
                  <a:t>  </a:t>
                </a:r>
                <a:endParaRPr lang="en-US" sz="2000" dirty="0" smtClean="0"/>
              </a:p>
              <a:p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=2,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=3,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=4</m:t>
                    </m:r>
                  </m:oMath>
                </a14:m>
                <a:endParaRPr lang="ru-RU" sz="2000" dirty="0"/>
              </a:p>
              <a:p>
                <a:r>
                  <a:rPr lang="ru-RU" sz="2000" dirty="0"/>
                  <a:t>Ответ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2;3;4</m:t>
                        </m:r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404664"/>
                <a:ext cx="4896543" cy="5904656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465265" y="188640"/>
                <a:ext cx="3600400" cy="1224136"/>
              </a:xfr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ru-RU" sz="2400" b="1" dirty="0" smtClean="0"/>
                  <a:t>Пример №1</a:t>
                </a:r>
                <a:r>
                  <a:rPr lang="ru-RU" sz="2400" dirty="0" smtClean="0"/>
                  <a:t>.</a:t>
                </a:r>
              </a:p>
              <a:p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  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9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+26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−24=0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Текс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465265" y="188640"/>
                <a:ext cx="3600400" cy="122413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1371" y="5013176"/>
                <a:ext cx="3456384" cy="1425518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№ 2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7</m:t>
                        </m:r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−56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+48=0</m:t>
                    </m:r>
                  </m:oMath>
                </a14:m>
                <a:r>
                  <a:rPr lang="ru-RU" dirty="0"/>
                  <a:t>   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Ответ </m:t>
                    </m:r>
                    <m:r>
                      <a:rPr lang="ru-RU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1;4;−12</m:t>
                        </m:r>
                      </m:e>
                    </m:d>
                  </m:oMath>
                </a14:m>
                <a:r>
                  <a:rPr lang="ru-RU" b="1" dirty="0" smtClean="0"/>
                  <a:t> </a:t>
                </a:r>
              </a:p>
              <a:p>
                <a:r>
                  <a:rPr lang="ru-RU" b="1" dirty="0" smtClean="0"/>
                  <a:t>№ </a:t>
                </a:r>
                <a:r>
                  <a:rPr lang="ru-RU" b="1" dirty="0"/>
                  <a:t>3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5</m:t>
                        </m:r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−2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+16=0</m:t>
                    </m:r>
                  </m:oMath>
                </a14:m>
                <a:r>
                  <a:rPr lang="ru-RU" dirty="0"/>
                  <a:t>    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2;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3±√41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371" y="5013176"/>
                <a:ext cx="3456384" cy="14255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1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6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41501" y="1484784"/>
                <a:ext cx="8280920" cy="4464496"/>
              </a:xfrm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ru-RU" b="1" dirty="0" smtClean="0"/>
                  <a:t>Пример №4  </a:t>
                </a:r>
                <a:r>
                  <a:rPr lang="ru-RU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ru-RU">
                            <a:latin typeface="Cambria Math"/>
                          </a:rPr>
                          <m:t>+3</m:t>
                        </m:r>
                        <m:r>
                          <a:rPr lang="ru-RU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>
                        <a:latin typeface="Cambria Math"/>
                      </a:rPr>
                      <m:t>−24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>
                        <a:latin typeface="Cambria Math"/>
                      </a:rPr>
                      <m:t>+17</m:t>
                    </m:r>
                    <m:r>
                      <a:rPr lang="en-US">
                        <a:latin typeface="Cambria Math"/>
                      </a:rPr>
                      <m:t>𝑥</m:t>
                    </m:r>
                    <m:r>
                      <a:rPr lang="ru-RU">
                        <a:latin typeface="Cambria Math"/>
                      </a:rPr>
                      <m:t>+3=0</m:t>
                    </m:r>
                  </m:oMath>
                </a14:m>
                <a:endParaRPr lang="ru-RU" dirty="0"/>
              </a:p>
              <a:p>
                <a:r>
                  <a:rPr lang="ru-RU" b="1" dirty="0"/>
                  <a:t>Решение</a:t>
                </a:r>
                <a:r>
                  <a:rPr lang="ru-RU" dirty="0"/>
                  <a:t>. Выпишем делители свободного члена </a:t>
                </a:r>
                <a:endParaRPr lang="ru-RU" dirty="0" smtClean="0"/>
              </a:p>
              <a:p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𝑝</m:t>
                    </m:r>
                    <m:r>
                      <a:rPr lang="ru-RU">
                        <a:latin typeface="Cambria Math"/>
                      </a:rPr>
                      <m:t>=±1;±3</m:t>
                    </m:r>
                  </m:oMath>
                </a14:m>
                <a:r>
                  <a:rPr lang="ru-RU" dirty="0" smtClean="0"/>
                  <a:t>          </a:t>
                </a: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>
                        <a:latin typeface="Cambria Math"/>
                      </a:rPr>
                      <m:t>=0</m:t>
                    </m:r>
                  </m:oMath>
                </a14:m>
                <a:r>
                  <a:rPr lang="ru-RU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>
                        <a:latin typeface="Cambria Math"/>
                      </a:rPr>
                      <m:t>=1</m:t>
                    </m:r>
                  </m:oMath>
                </a14:m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Разложим </a:t>
                </a:r>
                <a:r>
                  <a:rPr lang="ru-RU" dirty="0"/>
                  <a:t>на множители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ru-RU" i="1">
                        <a:latin typeface="Cambria Math"/>
                      </a:rPr>
                      <m:t>−3)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>
                            <a:latin typeface="Cambria Math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x</m:t>
                        </m:r>
                        <m:r>
                          <a:rPr lang="ru-RU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ru-RU">
                        <a:latin typeface="Cambria Math"/>
                      </a:rPr>
                      <m:t>=0</m:t>
                    </m:r>
                  </m:oMath>
                </a14:m>
                <a:r>
                  <a:rPr lang="ru-RU" b="1" dirty="0"/>
                  <a:t>   </a:t>
                </a:r>
                <a14:m>
                  <m:oMath xmlns:m="http://schemas.openxmlformats.org/officeDocument/2006/math">
                    <m:r>
                      <a:rPr lang="ru-RU" b="1" i="0">
                        <a:latin typeface="Cambria Math"/>
                      </a:rPr>
                      <m:t>Ответ</m:t>
                    </m:r>
                    <m:r>
                      <a:rPr lang="ru-RU" i="1">
                        <a:latin typeface="Cambria Math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1;3;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−7±√45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01" y="1484784"/>
                <a:ext cx="8280920" cy="4464496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430" y="404664"/>
            <a:ext cx="864096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l"/>
            <a:r>
              <a:rPr lang="ru-RU" sz="3600" b="1" i="1" dirty="0" smtClean="0"/>
              <a:t>Понижение степени по схеме Горнера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758915"/>
                  </p:ext>
                </p:extLst>
              </p:nvPr>
            </p:nvGraphicFramePr>
            <p:xfrm>
              <a:off x="755576" y="3068960"/>
              <a:ext cx="7272804" cy="12961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8972"/>
                    <a:gridCol w="1038972"/>
                    <a:gridCol w="1038972"/>
                    <a:gridCol w="1038972"/>
                    <a:gridCol w="1038972"/>
                    <a:gridCol w="1038972"/>
                    <a:gridCol w="1038972"/>
                  </a:tblGrid>
                  <a:tr h="432856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328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43043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1800" i="1">
                                    <a:latin typeface="Cambria Math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758915"/>
                  </p:ext>
                </p:extLst>
              </p:nvPr>
            </p:nvGraphicFramePr>
            <p:xfrm>
              <a:off x="755576" y="3068960"/>
              <a:ext cx="7272804" cy="12961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8972"/>
                    <a:gridCol w="1038972"/>
                    <a:gridCol w="1038972"/>
                    <a:gridCol w="1038972"/>
                    <a:gridCol w="1038972"/>
                    <a:gridCol w="1038972"/>
                    <a:gridCol w="1038972"/>
                  </a:tblGrid>
                  <a:tr h="432856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4328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353" t="-107042" b="-108451"/>
                          </a:stretch>
                        </a:blipFill>
                      </a:tcPr>
                    </a:tc>
                  </a:tr>
                  <a:tr h="43043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2353" t="-207042" b="-84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525" y="5661248"/>
                <a:ext cx="7848872" cy="9049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 №7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 2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+17 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−1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7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+6=0</m:t>
                    </m:r>
                  </m:oMath>
                </a14:m>
                <a:r>
                  <a:rPr lang="ru-RU" sz="2000" dirty="0"/>
                  <a:t>    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2000" i="1">
                            <a:latin typeface="Cambria Math"/>
                          </a:rPr>
                          <m:t>;1;−5±√19</m:t>
                        </m:r>
                      </m:e>
                    </m:d>
                  </m:oMath>
                </a14:m>
                <a:r>
                  <a:rPr lang="ru-RU" sz="2000" b="1" dirty="0" smtClean="0"/>
                  <a:t> </a:t>
                </a:r>
              </a:p>
              <a:p>
                <a:r>
                  <a:rPr lang="ru-RU" sz="2000" b="1" dirty="0" smtClean="0"/>
                  <a:t>№</a:t>
                </a:r>
                <a:r>
                  <a:rPr lang="ru-RU" sz="2000" b="1" dirty="0"/>
                  <a:t>8</a:t>
                </a:r>
                <a:r>
                  <a:rPr lang="ru-RU" sz="2000" dirty="0"/>
                  <a:t>  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+3 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−13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+6=0</m:t>
                    </m:r>
                  </m:oMath>
                </a14:m>
                <a:r>
                  <a:rPr lang="ru-RU" sz="2000" dirty="0"/>
                  <a:t>         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2;−3;−1±√2</m:t>
                        </m: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25" y="5661248"/>
                <a:ext cx="7848872" cy="9049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6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sz="2000" b="1" dirty="0" smtClean="0"/>
                  <a:t>Решение.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    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ru-RU" sz="2000" i="1">
                        <a:latin typeface="Cambria Math"/>
                      </a:rPr>
                      <m:t>=±1;±2;±3:±6</m:t>
                    </m:r>
                  </m:oMath>
                </a14:m>
                <a:r>
                  <a:rPr lang="ru-RU" sz="2000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476672"/>
                <a:ext cx="7848872" cy="1080120"/>
              </a:xfr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r>
                  <a:rPr lang="ru-RU" sz="2400" b="1" dirty="0"/>
                  <a:t>Пример №5</a:t>
                </a:r>
                <a:r>
                  <a:rPr lang="ru-RU" sz="2400" dirty="0"/>
                  <a:t> 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ru-RU" sz="24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8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+14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−13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+6=0</m:t>
                    </m:r>
                  </m:oMath>
                </a14:m>
                <a:r>
                  <a:rPr lang="ru-RU" sz="2400" dirty="0"/>
                  <a:t/>
                </a:r>
                <a:br>
                  <a:rPr lang="ru-RU" sz="2400" dirty="0"/>
                </a:br>
                <a:endParaRPr lang="ru-RU" sz="2400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476672"/>
                <a:ext cx="7848872" cy="108012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47057"/>
                  </p:ext>
                </p:extLst>
              </p:nvPr>
            </p:nvGraphicFramePr>
            <p:xfrm>
              <a:off x="863588" y="2852936"/>
              <a:ext cx="7488831" cy="21602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7529"/>
                    <a:gridCol w="777529"/>
                    <a:gridCol w="777529"/>
                    <a:gridCol w="777529"/>
                    <a:gridCol w="777529"/>
                    <a:gridCol w="777529"/>
                    <a:gridCol w="777529"/>
                    <a:gridCol w="777529"/>
                    <a:gridCol w="1268599"/>
                  </a:tblGrid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-8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-13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6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-8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7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575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-7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=−3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47057"/>
                  </p:ext>
                </p:extLst>
              </p:nvPr>
            </p:nvGraphicFramePr>
            <p:xfrm>
              <a:off x="863588" y="2852936"/>
              <a:ext cx="7488831" cy="21602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7529"/>
                    <a:gridCol w="777529"/>
                    <a:gridCol w="777529"/>
                    <a:gridCol w="777529"/>
                    <a:gridCol w="777529"/>
                    <a:gridCol w="777529"/>
                    <a:gridCol w="777529"/>
                    <a:gridCol w="777529"/>
                    <a:gridCol w="1268599"/>
                  </a:tblGrid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-8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14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-13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6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-8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7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490865" t="-112857" r="-481" b="-318571"/>
                          </a:stretch>
                        </a:blipFill>
                      </a:tcPr>
                    </a:tc>
                  </a:tr>
                  <a:tr h="4575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-7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490865" t="-201351" r="-481" b="-201351"/>
                          </a:stretch>
                        </a:blipFill>
                      </a:tcPr>
                    </a:tc>
                  </a:tr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490865" t="-318571" r="-481" b="-112857"/>
                          </a:stretch>
                        </a:blipFill>
                      </a:tcPr>
                    </a:tc>
                  </a:tr>
                  <a:tr h="425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490865" t="-418571" r="-481" b="-12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83568" y="5013176"/>
                <a:ext cx="7848872" cy="109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Разложим на множители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+1)(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−2)(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+3)</m:t>
                    </m:r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r>
                          <a:rPr lang="ru-RU" sz="20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x</m:t>
                        </m:r>
                        <m:r>
                          <a:rPr lang="ru-RU" sz="200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ru-RU" sz="2000">
                        <a:latin typeface="Cambria Math"/>
                      </a:rPr>
                      <m:t>=0</m:t>
                    </m:r>
                  </m:oMath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+1)(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−2)(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+3)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−1)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000">
                        <a:latin typeface="Cambria Math"/>
                      </a:rPr>
                      <m:t>=0</m:t>
                    </m:r>
                  </m:oMath>
                </a14:m>
                <a:r>
                  <a:rPr lang="ru-RU" sz="2000" dirty="0"/>
                  <a:t>     </a:t>
                </a:r>
                <a:r>
                  <a:rPr lang="ru-RU" sz="2000" b="1" dirty="0"/>
                  <a:t>Ответ</a:t>
                </a:r>
                <a:r>
                  <a:rPr lang="ru-RU" sz="20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±1;2;−3</m:t>
                        </m: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13176"/>
                <a:ext cx="7848872" cy="1091709"/>
              </a:xfrm>
              <a:prstGeom prst="rect">
                <a:avLst/>
              </a:prstGeom>
              <a:blipFill rotWithShape="1">
                <a:blip r:embed="rId5"/>
                <a:stretch>
                  <a:fillRect l="-776" t="-2793" b="-9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10669" y="2156077"/>
                <a:ext cx="8280919" cy="4276997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b="1" dirty="0"/>
                  <a:t>Решение</a:t>
                </a:r>
                <a:r>
                  <a:rPr lang="ru-RU" dirty="0"/>
                  <a:t>. </a:t>
                </a:r>
                <a:r>
                  <a:rPr lang="en-US" dirty="0" smtClean="0"/>
                  <a:t>p </a:t>
                </a:r>
                <a:r>
                  <a:rPr lang="ru-RU" dirty="0"/>
                  <a:t>= ± 1,  </a:t>
                </a:r>
                <a:r>
                  <a:rPr lang="en-US" dirty="0"/>
                  <a:t>q</a:t>
                </a:r>
                <a:r>
                  <a:rPr lang="ru-RU" dirty="0"/>
                  <a:t> = 1;2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ru-RU" dirty="0"/>
                  <a:t> = ± 1; ± 2; 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669" y="2156077"/>
                <a:ext cx="8280919" cy="427699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017" y="476672"/>
            <a:ext cx="7771942" cy="9146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/>
              <a:t>Пример№6</a:t>
            </a:r>
            <a:r>
              <a:rPr lang="ru-RU" sz="2800" dirty="0"/>
              <a:t>    2х</a:t>
            </a:r>
            <a:r>
              <a:rPr lang="ru-RU" sz="2800" baseline="30000" dirty="0"/>
              <a:t>4</a:t>
            </a:r>
            <a:r>
              <a:rPr lang="ru-RU" sz="2800" dirty="0"/>
              <a:t> – 7х</a:t>
            </a:r>
            <a:r>
              <a:rPr lang="ru-RU" sz="2800" baseline="30000" dirty="0"/>
              <a:t>3</a:t>
            </a:r>
            <a:r>
              <a:rPr lang="ru-RU" sz="2800" dirty="0"/>
              <a:t> – 3х</a:t>
            </a:r>
            <a:r>
              <a:rPr lang="ru-RU" sz="2800" baseline="30000" dirty="0"/>
              <a:t>2</a:t>
            </a:r>
            <a:r>
              <a:rPr lang="ru-RU" sz="2800" dirty="0"/>
              <a:t> + 5х – 1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936206"/>
                  </p:ext>
                </p:extLst>
              </p:nvPr>
            </p:nvGraphicFramePr>
            <p:xfrm>
              <a:off x="539552" y="2924945"/>
              <a:ext cx="8064895" cy="2061695"/>
            </p:xfrm>
            <a:graphic>
              <a:graphicData uri="http://schemas.openxmlformats.org/drawingml/2006/table">
                <a:tbl>
                  <a:tblPr firstRow="1" firstCol="1" lastRow="1" bandRow="1" bandCol="1">
                    <a:tableStyleId>{5C22544A-7EE6-4342-B048-85BDC9FD1C3A}</a:tableStyleId>
                  </a:tblPr>
                  <a:tblGrid>
                    <a:gridCol w="966996"/>
                    <a:gridCol w="1049846"/>
                    <a:gridCol w="1049846"/>
                    <a:gridCol w="1049846"/>
                    <a:gridCol w="1168557"/>
                    <a:gridCol w="1126512"/>
                    <a:gridCol w="1653292"/>
                  </a:tblGrid>
                  <a:tr h="430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2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-7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-3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5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0950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-8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-4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не корень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4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-9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=−1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569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-8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=0,5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936206"/>
                  </p:ext>
                </p:extLst>
              </p:nvPr>
            </p:nvGraphicFramePr>
            <p:xfrm>
              <a:off x="539552" y="2924945"/>
              <a:ext cx="8064895" cy="2061695"/>
            </p:xfrm>
            <a:graphic>
              <a:graphicData uri="http://schemas.openxmlformats.org/drawingml/2006/table">
                <a:tbl>
                  <a:tblPr firstRow="1" firstCol="1" lastRow="1" bandRow="1" bandCol="1">
                    <a:tableStyleId>{5C22544A-7EE6-4342-B048-85BDC9FD1C3A}</a:tableStyleId>
                  </a:tblPr>
                  <a:tblGrid>
                    <a:gridCol w="966996"/>
                    <a:gridCol w="1049846"/>
                    <a:gridCol w="1049846"/>
                    <a:gridCol w="1049846"/>
                    <a:gridCol w="1168557"/>
                    <a:gridCol w="1126512"/>
                    <a:gridCol w="1653292"/>
                  </a:tblGrid>
                  <a:tr h="43066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2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-7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-3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5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-1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0950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-8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-3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-4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не корень</a:t>
                          </a:r>
                          <a:endParaRPr lang="ru-RU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440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-9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-1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88192" t="-203371" r="-369" b="-88764"/>
                          </a:stretch>
                        </a:blipFill>
                      </a:tcPr>
                    </a:tc>
                  </a:tr>
                  <a:tr h="47752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0,5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-8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0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88192" t="-346154" r="-369" b="-12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5157192"/>
                <a:ext cx="8136904" cy="129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(х + 1)(х – 0,5)(2х</a:t>
                </a:r>
                <a:r>
                  <a:rPr lang="ru-RU" sz="2400" baseline="30000" dirty="0"/>
                  <a:t>2</a:t>
                </a:r>
                <a:r>
                  <a:rPr lang="ru-RU" sz="2400" dirty="0"/>
                  <a:t> – 8х + 2) = 0</a:t>
                </a:r>
              </a:p>
              <a:p>
                <a:r>
                  <a:rPr lang="ru-RU" sz="2400" dirty="0"/>
                  <a:t>х</a:t>
                </a:r>
                <a:r>
                  <a:rPr lang="ru-RU" sz="2400" baseline="30000" dirty="0"/>
                  <a:t>2</a:t>
                </a:r>
                <a:r>
                  <a:rPr lang="ru-RU" sz="2400" dirty="0"/>
                  <a:t> – 4х + 1 = 0     </a:t>
                </a:r>
                <a:r>
                  <a:rPr lang="en-US" sz="2400" dirty="0"/>
                  <a:t>D</a:t>
                </a:r>
                <a:r>
                  <a:rPr lang="ru-RU" sz="2400" dirty="0"/>
                  <a:t>/4 = 4 – 1 = 3      </a:t>
                </a:r>
                <a:r>
                  <a:rPr lang="en-US" sz="2400" dirty="0"/>
                  <a:t>x</a:t>
                </a:r>
                <a:r>
                  <a:rPr lang="ru-RU" sz="2400" dirty="0"/>
                  <a:t> = 2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40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400" dirty="0"/>
                  <a:t>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Ответ  </m:t>
                    </m:r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1;0,5;2±√3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57192"/>
                <a:ext cx="8136904" cy="1291379"/>
              </a:xfrm>
              <a:prstGeom prst="rect">
                <a:avLst/>
              </a:prstGeom>
              <a:blipFill rotWithShape="1">
                <a:blip r:embed="rId4"/>
                <a:stretch>
                  <a:fillRect l="-1199" t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7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809</TotalTime>
  <Words>2817</Words>
  <Application>Microsoft Office PowerPoint</Application>
  <PresentationFormat>Экран (4:3)</PresentationFormat>
  <Paragraphs>249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Твердый переплет</vt:lpstr>
      <vt:lpstr>Формула</vt:lpstr>
      <vt:lpstr>Уравнения высших степеней</vt:lpstr>
      <vt:lpstr>История исследования уравнений высших степеней</vt:lpstr>
      <vt:lpstr>Разложение на множители и замена переменной.</vt:lpstr>
      <vt:lpstr>Метод разложения на множители </vt:lpstr>
      <vt:lpstr>Целые корни уравнения являются делителями свободного члена</vt:lpstr>
      <vt:lpstr>Понизим степень уравнения делением многочленов       </vt:lpstr>
      <vt:lpstr>Понижение степени по схеме Горнера </vt:lpstr>
      <vt:lpstr>Пример №5       〖〖x^6-x〗^5-〖8x〗^4+14x〗^3+x^2-13x+6=0 </vt:lpstr>
      <vt:lpstr>Пример№6    2х4 – 7х3 – 3х2 + 5х – 1 = 0</vt:lpstr>
      <vt:lpstr>Замена переменной </vt:lpstr>
      <vt:lpstr>Возвратные уравнения </vt:lpstr>
      <vt:lpstr>Пример №10            6x^4-35 x^3+62x^2-35x+6=0 </vt:lpstr>
      <vt:lpstr>Однородные уравнения.  </vt:lpstr>
      <vt:lpstr>Пример №13   2x^4+ x^2 (x+2)-3(x+2)^2=0. </vt:lpstr>
      <vt:lpstr>  Уравнения     Если  то выполняется замена переменной. </vt:lpstr>
      <vt:lpstr>В уравнениях числитель и знаменатель делим на х         </vt:lpstr>
      <vt:lpstr>Биномиальные уравнения  замена                           получим   Применяем формулу бинома  Ньютона </vt:lpstr>
      <vt:lpstr>Домашнее задание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</dc:creator>
  <cp:lastModifiedBy>Vita</cp:lastModifiedBy>
  <cp:revision>116</cp:revision>
  <dcterms:created xsi:type="dcterms:W3CDTF">2014-07-30T19:25:24Z</dcterms:created>
  <dcterms:modified xsi:type="dcterms:W3CDTF">2014-08-03T14:41:01Z</dcterms:modified>
</cp:coreProperties>
</file>