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28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5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72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0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7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5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99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48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3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86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CC83-95FC-4F98-A219-B9278C3618B0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27D29-2CC6-4E0B-88D1-ED7F2CB9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26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982~1\AppData\Local\Temp\Rar$DIa0.728\шаблон 2 титульни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7932372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7052320" cy="1109985"/>
          </a:xfrm>
        </p:spPr>
        <p:txBody>
          <a:bodyPr anchor="t">
            <a:normAutofit fontScale="90000"/>
          </a:bodyPr>
          <a:lstStyle/>
          <a:p>
            <a:r>
              <a:rPr lang="ru-RU" sz="2400" smtClean="0"/>
              <a:t>Подготовила: Кабакова Юлия Станиславовна,</a:t>
            </a:r>
            <a:br>
              <a:rPr lang="ru-RU" sz="2400" smtClean="0"/>
            </a:br>
            <a:r>
              <a:rPr lang="ru-RU" sz="2400" smtClean="0"/>
              <a:t>воспитатель МБДОУ «ДС КВ «Сказка» пгт. Уренгой,</a:t>
            </a:r>
            <a:br>
              <a:rPr lang="ru-RU" sz="2400" smtClean="0"/>
            </a:br>
            <a:r>
              <a:rPr lang="ru-RU" sz="2400" smtClean="0"/>
              <a:t>январь 2015 г.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739592"/>
            <a:ext cx="6192688" cy="1968624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Семинар на тему:</a:t>
            </a:r>
          </a:p>
          <a:p>
            <a:r>
              <a:rPr lang="ru-RU" sz="2800" b="1" smtClean="0">
                <a:solidFill>
                  <a:schemeClr val="tx1"/>
                </a:solidFill>
              </a:rPr>
              <a:t>«Система выявления и поддержки одаренных детей в условиях ДОУ»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качества, необходимые педагогу для работы с одарёнными детьми: 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fontAlgn="base"/>
            <a:r>
              <a:rPr lang="ru-RU" dirty="0"/>
              <a:t>Понимает, принимает, уважает, доверяет и нравится сам себе;</a:t>
            </a:r>
          </a:p>
          <a:p>
            <a:pPr lvl="0" fontAlgn="base"/>
            <a:r>
              <a:rPr lang="ru-RU" dirty="0"/>
              <a:t>Обладает выдающейся эго-силой;</a:t>
            </a:r>
          </a:p>
          <a:p>
            <a:pPr lvl="0" fontAlgn="base"/>
            <a:r>
              <a:rPr lang="ru-RU" dirty="0"/>
              <a:t>Чувствителен к другим, меньше озабочен собой, своими проблемами; поддерживает, уважает других и доверяет им;</a:t>
            </a:r>
          </a:p>
          <a:p>
            <a:pPr lvl="0" fontAlgn="base"/>
            <a:r>
              <a:rPr lang="ru-RU" dirty="0"/>
              <a:t>Умственное развитие выше среднего;</a:t>
            </a:r>
          </a:p>
          <a:p>
            <a:pPr lvl="0" fontAlgn="base"/>
            <a:r>
              <a:rPr lang="ru-RU" dirty="0"/>
              <a:t>В интеллектуальном стиле отмечается стремление к концептуализации, генерализации, креативности;</a:t>
            </a:r>
          </a:p>
          <a:p>
            <a:pPr lvl="0" fontAlgn="base"/>
            <a:r>
              <a:rPr lang="ru-RU" dirty="0"/>
              <a:t>Инициативен, обладает организаторскими способностями, легко завязывает отношения;</a:t>
            </a:r>
          </a:p>
          <a:p>
            <a:pPr lvl="0" fontAlgn="base"/>
            <a:r>
              <a:rPr lang="ru-RU" dirty="0"/>
              <a:t>Имеет развитое воображение, гибкость, открытость к новым идеям;</a:t>
            </a:r>
          </a:p>
          <a:p>
            <a:pPr lvl="0" fontAlgn="base"/>
            <a:r>
              <a:rPr lang="ru-RU" dirty="0"/>
              <a:t>Обладает интересом к интеллектуальной деятельности, к литературе, культуре, искусству;</a:t>
            </a:r>
          </a:p>
          <a:p>
            <a:pPr lvl="0" fontAlgn="base"/>
            <a:r>
              <a:rPr lang="ru-RU" dirty="0"/>
              <a:t>Отличается потребностью учиться, увеличивать запас знаний;</a:t>
            </a:r>
          </a:p>
          <a:p>
            <a:pPr lvl="0" fontAlgn="base"/>
            <a:r>
              <a:rPr lang="ru-RU" dirty="0"/>
              <a:t>Высокие потребности в достижении целей;</a:t>
            </a:r>
          </a:p>
          <a:p>
            <a:pPr lvl="0" fontAlgn="base"/>
            <a:r>
              <a:rPr lang="ru-RU" dirty="0"/>
              <a:t>Интуитивен, хорошо развито восприятие;</a:t>
            </a:r>
          </a:p>
          <a:p>
            <a:pPr lvl="0" fontAlgn="base"/>
            <a:r>
              <a:rPr lang="ru-RU" dirty="0"/>
              <a:t>Стремится к совершенствованию;</a:t>
            </a:r>
          </a:p>
          <a:p>
            <a:pPr lvl="0" fontAlgn="base"/>
            <a:r>
              <a:rPr lang="ru-RU" dirty="0"/>
              <a:t>Энтузиаст;</a:t>
            </a:r>
          </a:p>
          <a:p>
            <a:pPr lvl="0" fontAlgn="base"/>
            <a:r>
              <a:rPr lang="ru-RU" dirty="0"/>
              <a:t>Обладает чувством ответственности за собственное поведение и его последствия.</a:t>
            </a:r>
            <a:r>
              <a:rPr lang="en-US" dirty="0"/>
              <a:t> 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7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/>
              <a:t>Педагог,  организующий  работу  с детьми с признаками  ранней одарённости, должен ЗНАТЬ:  </a:t>
            </a:r>
            <a:br>
              <a:rPr lang="ru-RU" sz="2400" b="1" i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/>
              <a:t>Психологию одарённости;</a:t>
            </a:r>
          </a:p>
          <a:p>
            <a:pPr lvl="0"/>
            <a:r>
              <a:rPr lang="ru-RU" dirty="0"/>
              <a:t>Нормативную базу по проблеме;</a:t>
            </a:r>
          </a:p>
          <a:p>
            <a:pPr lvl="0"/>
            <a:r>
              <a:rPr lang="ru-RU" dirty="0"/>
              <a:t>Инновационные технологии;</a:t>
            </a:r>
          </a:p>
          <a:p>
            <a:pPr lvl="0"/>
            <a:r>
              <a:rPr lang="ru-RU" dirty="0"/>
              <a:t>Методы выявления детской одарённости;</a:t>
            </a:r>
          </a:p>
          <a:p>
            <a:pPr lvl="0"/>
            <a:r>
              <a:rPr lang="ru-RU" dirty="0"/>
              <a:t>Диагностические критерии выявления детской одарённости, виды детской одарённости;</a:t>
            </a:r>
          </a:p>
          <a:p>
            <a:pPr lvl="0"/>
            <a:r>
              <a:rPr lang="ru-RU" dirty="0"/>
              <a:t>Условия, стимулирующие развитие способностей и ранней одарённости;</a:t>
            </a:r>
          </a:p>
          <a:p>
            <a:pPr lvl="0"/>
            <a:r>
              <a:rPr lang="ru-RU" dirty="0"/>
              <a:t>Качественные характеристики необходимой развивающей предметно-пространственной среды группы;</a:t>
            </a:r>
          </a:p>
          <a:p>
            <a:pPr lvl="0"/>
            <a:r>
              <a:rPr lang="ru-RU" dirty="0"/>
              <a:t>Программы (комплексные и специализированные);</a:t>
            </a:r>
          </a:p>
          <a:p>
            <a:pPr lvl="0"/>
            <a:r>
              <a:rPr lang="ru-RU" dirty="0"/>
              <a:t>Современную научно-методическую литературу по проблеме;</a:t>
            </a:r>
          </a:p>
          <a:p>
            <a:pPr lvl="0"/>
            <a:r>
              <a:rPr lang="ru-RU" dirty="0"/>
              <a:t>Специфику методов и приёмов работы по развитию способностей;</a:t>
            </a:r>
          </a:p>
          <a:p>
            <a:pPr lvl="0"/>
            <a:r>
              <a:rPr lang="ru-RU" dirty="0"/>
              <a:t>Возрастные особенности проявления признаков одарённости;</a:t>
            </a:r>
          </a:p>
          <a:p>
            <a:pPr lvl="0"/>
            <a:r>
              <a:rPr lang="ru-RU" dirty="0"/>
              <a:t>Индивидуальные особенности и личностный потенциал ребёнка;</a:t>
            </a:r>
          </a:p>
          <a:p>
            <a:pPr lvl="0"/>
            <a:r>
              <a:rPr lang="ru-RU" dirty="0"/>
              <a:t>Интересы ребёнка;</a:t>
            </a:r>
          </a:p>
          <a:p>
            <a:pPr lvl="0"/>
            <a:r>
              <a:rPr lang="ru-RU" dirty="0"/>
              <a:t>Социальные и материальные возможности семьи, семейный психологический микроклимат;</a:t>
            </a:r>
          </a:p>
          <a:p>
            <a:pPr lvl="0"/>
            <a:r>
              <a:rPr lang="ru-RU" dirty="0"/>
              <a:t>Возможности для развития ребёнка в условиях семьи;</a:t>
            </a:r>
          </a:p>
          <a:p>
            <a:pPr lvl="0"/>
            <a:r>
              <a:rPr lang="ru-RU" dirty="0"/>
              <a:t>Эффективные формы и методы работы с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4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/>
              <a:t>Педагог,  организующий  работу  с детьми с признаками  ранней одарённости,  должен УМЕТЬ: </a:t>
            </a:r>
            <a:br>
              <a:rPr lang="ru-RU" sz="2400" b="1" i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dirty="0"/>
              <a:t>Создавать развивающую среду.</a:t>
            </a:r>
          </a:p>
          <a:p>
            <a:pPr lvl="0"/>
            <a:r>
              <a:rPr lang="ru-RU" dirty="0"/>
              <a:t>Создавать эмоционально-комфортную обстановку и благоприятный психологический микроклимат в группе.</a:t>
            </a:r>
          </a:p>
          <a:p>
            <a:pPr lvl="0"/>
            <a:r>
              <a:rPr lang="ru-RU" dirty="0"/>
              <a:t>Своевременно выявлять детей с признаками ранней одарённости средствами наблюдений и диагностики.</a:t>
            </a:r>
          </a:p>
          <a:p>
            <a:pPr lvl="0"/>
            <a:r>
              <a:rPr lang="ru-RU" dirty="0"/>
              <a:t>Применять инновационные технологии и методики.</a:t>
            </a:r>
          </a:p>
          <a:p>
            <a:pPr lvl="0"/>
            <a:r>
              <a:rPr lang="ru-RU" dirty="0"/>
              <a:t>Стимулировать развитие способностей через разные формы работы с детьми</a:t>
            </a:r>
          </a:p>
          <a:p>
            <a:pPr lvl="0"/>
            <a:r>
              <a:rPr lang="ru-RU" dirty="0"/>
              <a:t>Проявлять свои личностные творческие способности.</a:t>
            </a:r>
          </a:p>
          <a:p>
            <a:pPr lvl="0"/>
            <a:r>
              <a:rPr lang="ru-RU" dirty="0"/>
              <a:t>Подобрать актуальную для детей мотивацию деятельности.</a:t>
            </a:r>
          </a:p>
          <a:p>
            <a:pPr lvl="0"/>
            <a:r>
              <a:rPr lang="ru-RU" dirty="0"/>
              <a:t>Самосовершенствоваться (спланировать систему работы по самообразованию)</a:t>
            </a:r>
          </a:p>
          <a:p>
            <a:pPr lvl="0"/>
            <a:r>
              <a:rPr lang="ru-RU" dirty="0"/>
              <a:t>Организовывать работу с родителями.</a:t>
            </a:r>
          </a:p>
          <a:p>
            <a:pPr lvl="0"/>
            <a:r>
              <a:rPr lang="ru-RU" dirty="0"/>
              <a:t>Вести разъяснительную работу с родителями о развитии детских способностей и одарённости.</a:t>
            </a:r>
          </a:p>
          <a:p>
            <a:pPr lvl="0"/>
            <a:r>
              <a:rPr lang="ru-RU" dirty="0"/>
              <a:t>Организовывать взаимодействие с семьёй по прогнозированию будущих достижений ребёнка.</a:t>
            </a:r>
          </a:p>
          <a:p>
            <a:pPr lvl="0"/>
            <a:r>
              <a:rPr lang="ru-RU" dirty="0"/>
              <a:t>Взаимодействовать со всеми специалистами ДУ, занимающимися с одарённым ребёнком.</a:t>
            </a:r>
          </a:p>
          <a:p>
            <a:pPr lvl="0"/>
            <a:r>
              <a:rPr lang="ru-RU" dirty="0"/>
              <a:t>Осуществлять </a:t>
            </a:r>
            <a:r>
              <a:rPr lang="ru-RU" dirty="0" err="1"/>
              <a:t>диагностико</a:t>
            </a:r>
            <a:r>
              <a:rPr lang="ru-RU" dirty="0"/>
              <a:t>-аналитический подход к планированию и организации работы с детьми.</a:t>
            </a:r>
          </a:p>
          <a:p>
            <a:pPr lvl="0"/>
            <a:r>
              <a:rPr lang="ru-RU" dirty="0"/>
              <a:t>Строить позитивные межличностные отношения с ребёнком.</a:t>
            </a:r>
          </a:p>
          <a:p>
            <a:pPr lvl="0"/>
            <a:r>
              <a:rPr lang="ru-RU" dirty="0"/>
              <a:t>Разработать учебную программу кружковой работы.</a:t>
            </a:r>
          </a:p>
          <a:p>
            <a:pPr lvl="0"/>
            <a:r>
              <a:rPr lang="ru-RU" dirty="0"/>
              <a:t>Владеть методами проблемного обучения и техникой постановки вопросов.</a:t>
            </a:r>
          </a:p>
          <a:p>
            <a:pPr lvl="0"/>
            <a:r>
              <a:rPr lang="ru-RU" dirty="0"/>
              <a:t>Организовывать оптимальные формы работы с детьми.</a:t>
            </a:r>
          </a:p>
          <a:p>
            <a:r>
              <a:rPr lang="ru-RU" dirty="0"/>
              <a:t>Отбирать актуальную и доступную информацию для родителей и </a:t>
            </a:r>
            <a:r>
              <a:rPr lang="ru-RU" dirty="0" smtClean="0"/>
              <a:t>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Подберите критерии одаренности из предложенных: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1 команда - Ребенок имеет музыкальный талант, если он: </a:t>
            </a:r>
            <a:br>
              <a:rPr lang="ru-RU" sz="2400" dirty="0"/>
            </a:br>
            <a:r>
              <a:rPr lang="ru-RU" sz="2400" dirty="0"/>
              <a:t> 2 команда - Ребенок имеет артистический талант, если он: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с удивляющей легкостью передразнивает чьи-то привычки, позы, выражения; </a:t>
            </a:r>
          </a:p>
          <a:p>
            <a:pPr lvl="0"/>
            <a:r>
              <a:rPr lang="ru-RU" dirty="0"/>
              <a:t>любит музыку и музыкальные записи, всегда стремится туда, где можно послушать музыку; </a:t>
            </a:r>
          </a:p>
          <a:p>
            <a:pPr lvl="0"/>
            <a:r>
              <a:rPr lang="ru-RU" dirty="0"/>
              <a:t>стремится вызвать эмоциональные реакции у других, когда с увлечением о чем-то рассказывает; </a:t>
            </a:r>
          </a:p>
          <a:p>
            <a:pPr lvl="0"/>
            <a:r>
              <a:rPr lang="ru-RU" dirty="0"/>
              <a:t>очень быстро и легко отзывается на ритм и мелодию, внимательно вслушивается в них, легко их запоминает; </a:t>
            </a:r>
          </a:p>
          <a:p>
            <a:pPr lvl="0"/>
            <a:r>
              <a:rPr lang="ru-RU" dirty="0"/>
              <a:t>меняет тональность и выражение голоса, непроизвольно подражая человеку, о котором рассказывает; </a:t>
            </a:r>
          </a:p>
          <a:p>
            <a:pPr lvl="0"/>
            <a:r>
              <a:rPr lang="ru-RU" dirty="0"/>
              <a:t>если поет или играет на музыкальном инструменте, вкладывает в исполнение много чувств и энергии, а также свое настроение; </a:t>
            </a:r>
          </a:p>
          <a:p>
            <a:pPr lvl="0"/>
            <a:r>
              <a:rPr lang="ru-RU" dirty="0"/>
              <a:t>с большим желанием выступает перед аудиторией, причем стремится, чтобы его зрителями были взрослые; </a:t>
            </a:r>
          </a:p>
          <a:p>
            <a:pPr lvl="0"/>
            <a:r>
              <a:rPr lang="ru-RU" dirty="0"/>
              <a:t>сочиняет свои собственные мелодии; </a:t>
            </a:r>
          </a:p>
          <a:p>
            <a:pPr lvl="0"/>
            <a:r>
              <a:rPr lang="ru-RU" dirty="0"/>
              <a:t>пластичен, открыт всему новому; </a:t>
            </a:r>
          </a:p>
          <a:p>
            <a:pPr lvl="0"/>
            <a:r>
              <a:rPr lang="ru-RU" dirty="0"/>
              <a:t>научился или учится играть на каком-либо музыкальном инструменте. </a:t>
            </a:r>
          </a:p>
          <a:p>
            <a:r>
              <a:rPr lang="ru-RU" dirty="0"/>
              <a:t>любит и понимает значение красивой или характерной одежды. </a:t>
            </a:r>
          </a:p>
        </p:txBody>
      </p:sp>
    </p:spTree>
    <p:extLst>
      <p:ext uri="{BB962C8B-B14F-4D97-AF65-F5344CB8AC3E}">
        <p14:creationId xmlns:p14="http://schemas.microsoft.com/office/powerpoint/2010/main" val="20378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Правильный ответ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u="sng" dirty="0"/>
              <a:t>Ребенок имеет музыкальный талант, если он: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любит музыку и музыкальные записи, всегда стремится туда, где можно послушать музыку; </a:t>
            </a:r>
          </a:p>
          <a:p>
            <a:pPr lvl="0"/>
            <a:r>
              <a:rPr lang="ru-RU" dirty="0"/>
              <a:t>очень быстро и легко отзывается на ритм и мелодию, внимательно вслушивается в них, легко их запоминает; </a:t>
            </a:r>
          </a:p>
          <a:p>
            <a:pPr lvl="0"/>
            <a:r>
              <a:rPr lang="ru-RU" dirty="0"/>
              <a:t>если поет или играет на музыкальном инструменте, вкладывает в исполнение много чувств и энергии, а также свое настроение; </a:t>
            </a:r>
          </a:p>
          <a:p>
            <a:pPr lvl="0"/>
            <a:r>
              <a:rPr lang="ru-RU" dirty="0"/>
              <a:t>сочиняет свои собственные мелодии; </a:t>
            </a:r>
          </a:p>
          <a:p>
            <a:pPr lvl="0"/>
            <a:r>
              <a:rPr lang="ru-RU" dirty="0"/>
              <a:t>научился или учится играть на каком-либо музыкальном инструменте.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7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u="sng" dirty="0"/>
              <a:t> Ребенок имеет артистический талант, если он: </a:t>
            </a:r>
            <a:endParaRPr lang="ru-RU" dirty="0"/>
          </a:p>
          <a:p>
            <a:pPr lvl="0"/>
            <a:r>
              <a:rPr lang="ru-RU" dirty="0"/>
              <a:t>стремится вызвать эмоциональные реакции у других, когда с увлечением о чем-то рассказывает; </a:t>
            </a:r>
          </a:p>
          <a:p>
            <a:pPr lvl="0"/>
            <a:r>
              <a:rPr lang="ru-RU" dirty="0"/>
              <a:t>меняет тональность и выражение голоса, непроизвольно подражая человеку, о котором рассказывает; </a:t>
            </a:r>
          </a:p>
          <a:p>
            <a:pPr lvl="0"/>
            <a:r>
              <a:rPr lang="ru-RU" dirty="0"/>
              <a:t>с большим желанием выступает перед аудиторией, причем стремится, чтобы его зрителями были взрослые; </a:t>
            </a:r>
          </a:p>
          <a:p>
            <a:pPr lvl="0"/>
            <a:r>
              <a:rPr lang="ru-RU" dirty="0"/>
              <a:t>с удивляющей легкостью передразнивает чьи-то привычки, позы, выражения; </a:t>
            </a:r>
          </a:p>
          <a:p>
            <a:pPr lvl="0"/>
            <a:r>
              <a:rPr lang="ru-RU" dirty="0"/>
              <a:t>пластичен, открыт всему новому; </a:t>
            </a:r>
          </a:p>
          <a:p>
            <a:pPr lvl="0"/>
            <a:r>
              <a:rPr lang="ru-RU" dirty="0"/>
              <a:t>любит и понимает значение красивой или характерной одежды. </a:t>
            </a:r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0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 нашем детском саду интересы детей удовлетворяются посещением кружков: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"Светлячок" – кружок художественно-эстетического развития; «Юный дизайнер»–кружок конструирования; «Радуга» - спортивно-танцевальный кружок; «Березка»  - кружок нравственно-патриотического воспитания; «Стрекоза» - танцевально-хореографический кружок; «Творец» - кружок моделирования и ручного  труда для мальчиков; «Белая ладья» - интеллектуально-творческое развитие; «Росточек» - эколого-</a:t>
            </a:r>
            <a:r>
              <a:rPr lang="ru-RU" dirty="0" err="1"/>
              <a:t>валеологический</a:t>
            </a:r>
            <a:r>
              <a:rPr lang="ru-RU" dirty="0"/>
              <a:t> кружок.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аллея звезд "Мы зажигаем звёзды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8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/>
              <a:t>Условия, которые должны быть созданы в ДОУ для развития способностей и ранней одарённости дошкольников: </a:t>
            </a:r>
            <a:br>
              <a:rPr lang="ru-RU" sz="2400" b="1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1400" dirty="0"/>
              <a:t>Наличие богатой предметно-развивающей среды, стимулирующей самую разнообразную деятельность ребенка.</a:t>
            </a:r>
          </a:p>
          <a:p>
            <a:pPr lvl="0"/>
            <a:r>
              <a:rPr lang="ru-RU" sz="1400" dirty="0"/>
              <a:t>Наличие специально подготовленных высококвалифицированных педагогов дополнительного образования и воспитателей. </a:t>
            </a:r>
          </a:p>
          <a:p>
            <a:pPr lvl="0"/>
            <a:r>
              <a:rPr lang="ru-RU" sz="1400" dirty="0"/>
              <a:t>Программно-методическое обеспечение работы с одарёнными детьми (программа, планирование, методическая литература и методические рекомендации, дидактическое оборудование и наглядность, диагностический инструментарий). </a:t>
            </a:r>
          </a:p>
          <a:p>
            <a:pPr lvl="0"/>
            <a:r>
              <a:rPr lang="ru-RU" sz="1400" dirty="0"/>
              <a:t>Преемственность и система взаимодействия в работе всех специалистов ДОО. </a:t>
            </a:r>
          </a:p>
          <a:p>
            <a:pPr lvl="0"/>
            <a:r>
              <a:rPr lang="ru-RU" sz="1400" dirty="0"/>
              <a:t>Система стимулирования педагогической деятельности. </a:t>
            </a:r>
          </a:p>
          <a:p>
            <a:pPr lvl="0"/>
            <a:r>
              <a:rPr lang="ru-RU" sz="1400" dirty="0"/>
              <a:t>Взаимодействие с учреждениями образования, культуры и спорта. </a:t>
            </a:r>
          </a:p>
          <a:p>
            <a:pPr lvl="0"/>
            <a:r>
              <a:rPr lang="ru-RU" sz="1400" dirty="0"/>
              <a:t>Взаимодействие с семьями воспитанников. </a:t>
            </a:r>
          </a:p>
          <a:p>
            <a:pPr lvl="0"/>
            <a:r>
              <a:rPr lang="ru-RU" sz="1400" dirty="0"/>
              <a:t>Введение системы психолого-педагогического мониторинга, направленного на выявление особых способностей детей и отслеживания их дальнейшего развития. Дифференцированный подход к работе с одарёнными детьми. </a:t>
            </a:r>
          </a:p>
          <a:p>
            <a:pPr lvl="0"/>
            <a:r>
              <a:rPr lang="ru-RU" sz="1400" dirty="0"/>
              <a:t>Система индивидуальной работы с дошкольником.</a:t>
            </a:r>
          </a:p>
          <a:p>
            <a:pPr lvl="0"/>
            <a:r>
              <a:rPr lang="ru-RU" sz="1400" dirty="0"/>
              <a:t>Создание атмосферы доброжелательности и заботливости по отношению к ребенку, обстановки, формирующей у ребенка чувство собственной значимости, поощряющей проявление его индивидуальности. </a:t>
            </a:r>
          </a:p>
          <a:p>
            <a:pPr lvl="0"/>
            <a:r>
              <a:rPr lang="ru-RU" sz="1400" dirty="0"/>
              <a:t>Право выбора вида деятельности для ребёнка. </a:t>
            </a:r>
          </a:p>
          <a:p>
            <a:pPr lvl="0"/>
            <a:r>
              <a:rPr lang="ru-RU" sz="1400" dirty="0"/>
              <a:t>Передовой педагогический опыт по проблеме. </a:t>
            </a:r>
          </a:p>
          <a:p>
            <a:pPr lvl="0"/>
            <a:r>
              <a:rPr lang="ru-RU" sz="1400" dirty="0"/>
              <a:t>Раннее выявление детских способностей и их развитие. </a:t>
            </a:r>
          </a:p>
          <a:p>
            <a:pPr lvl="0"/>
            <a:r>
              <a:rPr lang="ru-RU" sz="1400" dirty="0"/>
              <a:t>Наличие личностно-ориентированной </a:t>
            </a:r>
            <a:r>
              <a:rPr lang="ru-RU" sz="1400" dirty="0" err="1"/>
              <a:t>воспитательно</a:t>
            </a:r>
            <a:r>
              <a:rPr lang="ru-RU" sz="1400" dirty="0"/>
              <a:t>-образовательной системы, включающей в себя развивающие программы по различным направлениям детской одаренности, учитывающие как личностные, так и возрастные особенности ребенка.</a:t>
            </a:r>
          </a:p>
          <a:p>
            <a:pPr lvl="0"/>
            <a:r>
              <a:rPr lang="ru-RU" sz="1400" dirty="0"/>
              <a:t>Использование в работе педагогов различных нетрадиционных методов и приемов, игровых технологий.</a:t>
            </a:r>
          </a:p>
          <a:p>
            <a:pPr lvl="0"/>
            <a:r>
              <a:rPr lang="ru-RU" sz="1400" dirty="0"/>
              <a:t>Занятие детей в свободной деятельности развивающими играми.</a:t>
            </a:r>
          </a:p>
          <a:p>
            <a:pPr lvl="0"/>
            <a:r>
              <a:rPr lang="ru-RU" sz="1400" dirty="0"/>
              <a:t>Работа кружков и секции, развивающих творческую направленность ребенка.</a:t>
            </a:r>
          </a:p>
          <a:p>
            <a:pPr lvl="0"/>
            <a:r>
              <a:rPr lang="ru-RU" sz="1400" dirty="0"/>
              <a:t>Участие детей в различных праздниках, спортивных соревнованиях, сюжетно-ролевых играх, выставках детского творчества.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772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Социально-педагогическое сопровождение одарённых детей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Создание кружков по интересам, в том числе с привлечением педагогов с детского дома творчества на базе ДОУ;</a:t>
            </a:r>
          </a:p>
          <a:p>
            <a:pPr lvl="0"/>
            <a:r>
              <a:rPr lang="ru-RU" dirty="0"/>
              <a:t>Разработка программы по работе с одарёнными детьми и </a:t>
            </a:r>
            <a:r>
              <a:rPr lang="ru-RU" dirty="0" err="1"/>
              <a:t>психолого</a:t>
            </a:r>
            <a:r>
              <a:rPr lang="ru-RU" dirty="0"/>
              <a:t> – педагогического сопровождения детей и педагогов, работающих с ними;</a:t>
            </a:r>
          </a:p>
          <a:p>
            <a:pPr lvl="0"/>
            <a:r>
              <a:rPr lang="ru-RU" dirty="0"/>
              <a:t>Подготовка одарённых детей к районным конкурсам, выставкам, фестивалям, спартакиадам для детей дошкольного возраста;</a:t>
            </a:r>
          </a:p>
          <a:p>
            <a:pPr lvl="0"/>
            <a:r>
              <a:rPr lang="ru-RU" dirty="0"/>
              <a:t>Подготовка и участие одарённых детей в конкурсах всероссийского и международного уровня;</a:t>
            </a:r>
          </a:p>
          <a:p>
            <a:pPr lvl="0"/>
            <a:r>
              <a:rPr lang="ru-RU" dirty="0"/>
              <a:t>Активация участия воспитанников, с ограниченными возможностями здоровья, с речевыми нарушениями, в интеллектуальных и творческих конкурсах;</a:t>
            </a:r>
          </a:p>
          <a:p>
            <a:pPr lvl="0"/>
            <a:r>
              <a:rPr lang="ru-RU" dirty="0"/>
              <a:t>Создание проекта детского портфолио «Успеха».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0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0982~1\AppData\Local\Temp\Rar$DIa0.284\шаблон 2 в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2096852"/>
            <a:ext cx="8229600" cy="26642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/>
                <a:ea typeface="Times New Roman"/>
              </a:rPr>
              <a:t>В современных условиях в списке главных целей образования одним из первых стоит вопрос формирования творческого человека, способного решать профессиональные и личные проблемы, и не боящегося брать ответственность на себя.</a:t>
            </a:r>
            <a:endParaRPr lang="ru-RU" sz="2800" dirty="0"/>
          </a:p>
        </p:txBody>
      </p:sp>
      <p:pic>
        <p:nvPicPr>
          <p:cNvPr id="1029" name="Picture 5" descr="Все события Саратова и области. &quot;МК&quot; Саратов, Аргументы недели, Бульвар, Saratovnews. Новости, статьи и аналитика Saratovnews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97058"/>
            <a:ext cx="2585864" cy="225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2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Благодарю, вас за внимание.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8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0982~1\AppData\Local\Temp\Rar$DIa0.932\шаблон 2 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3100" i="1" dirty="0" smtClean="0">
                <a:solidFill>
                  <a:srgbClr val="C00000"/>
                </a:solidFill>
              </a:rPr>
              <a:t>Тест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«Личностные </a:t>
            </a:r>
            <a:r>
              <a:rPr lang="ru-RU" sz="2800" i="1" dirty="0">
                <a:solidFill>
                  <a:srgbClr val="C00000"/>
                </a:solidFill>
              </a:rPr>
              <a:t>и деловые качества, которые педагог встречает у своих воспитанников».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dirty="0"/>
              <a:t>Отметьте знаком </a:t>
            </a:r>
            <a:r>
              <a:rPr lang="ru-RU" sz="2400" dirty="0">
                <a:solidFill>
                  <a:srgbClr val="FF0000"/>
                </a:solidFill>
              </a:rPr>
              <a:t>“+”</a:t>
            </a:r>
            <a:r>
              <a:rPr lang="ru-RU" sz="2400" dirty="0"/>
              <a:t> те свойства, которые Вам </a:t>
            </a:r>
            <a:r>
              <a:rPr lang="ru-RU" sz="2400" dirty="0">
                <a:solidFill>
                  <a:srgbClr val="FF0000"/>
                </a:solidFill>
              </a:rPr>
              <a:t>нравятся</a:t>
            </a:r>
            <a:r>
              <a:rPr lang="ru-RU" sz="2400" dirty="0"/>
              <a:t> в воспитанниках, а знаком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“-”</a:t>
            </a:r>
            <a:r>
              <a:rPr lang="ru-RU" sz="2400" dirty="0"/>
              <a:t> те, что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 нравятся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ru-RU" sz="21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Дисциплинированный.</a:t>
            </a:r>
            <a:br>
              <a:rPr lang="ru-RU" sz="23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2.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 Неровно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успевающий.</a:t>
            </a:r>
            <a:br>
              <a:rPr lang="ru-RU" sz="23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3. </a:t>
            </a:r>
            <a:r>
              <a:rPr lang="ru-RU" sz="2300" dirty="0" smtClean="0">
                <a:solidFill>
                  <a:schemeClr val="accent3">
                    <a:lumMod val="75000"/>
                  </a:schemeClr>
                </a:solidFill>
              </a:rPr>
              <a:t> Организованный</a:t>
            </a: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br>
              <a:rPr lang="ru-RU" sz="23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 Выбивающийся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из общего темпа.</a:t>
            </a:r>
            <a:br>
              <a:rPr lang="ru-RU" sz="23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5.</a:t>
            </a:r>
            <a:r>
              <a:rPr lang="ru-RU" sz="2300" dirty="0"/>
              <a:t> 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chemeClr val="accent3">
                    <a:lumMod val="75000"/>
                  </a:schemeClr>
                </a:solidFill>
              </a:rPr>
              <a:t>Эрудированный</a:t>
            </a: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6.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 Странный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в поведении, непонятный.</a:t>
            </a:r>
            <a:br>
              <a:rPr lang="ru-RU" sz="23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7. </a:t>
            </a:r>
            <a:r>
              <a:rPr lang="ru-RU" sz="2300" dirty="0" smtClean="0">
                <a:solidFill>
                  <a:schemeClr val="accent3">
                    <a:lumMod val="75000"/>
                  </a:schemeClr>
                </a:solidFill>
              </a:rPr>
              <a:t> Умеющий </a:t>
            </a: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поддержать общее дело.</a:t>
            </a:r>
            <a:br>
              <a:rPr lang="ru-RU" sz="23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8.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 Выскакивающий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на занятии с нелепыми замечаниями.</a:t>
            </a:r>
            <a:br>
              <a:rPr lang="ru-RU" sz="23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9.</a:t>
            </a:r>
            <a:r>
              <a:rPr lang="ru-RU" sz="2300" dirty="0"/>
              <a:t> 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chemeClr val="accent3">
                    <a:lumMod val="75000"/>
                  </a:schemeClr>
                </a:solidFill>
              </a:rPr>
              <a:t>Стабильно </a:t>
            </a: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успевающий.</a:t>
            </a:r>
            <a:br>
              <a:rPr lang="ru-RU" sz="23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10. Занятый своими делами (индивидуалист).</a:t>
            </a:r>
            <a:br>
              <a:rPr lang="ru-RU" sz="23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11. Быстро, “на лету” схватывающий.</a:t>
            </a:r>
            <a:br>
              <a:rPr lang="ru-RU" sz="23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12. Не умеющий общаться, конфликтный.</a:t>
            </a:r>
            <a:br>
              <a:rPr lang="ru-RU" sz="23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13.</a:t>
            </a:r>
            <a:r>
              <a:rPr lang="ru-RU" sz="2300" dirty="0"/>
              <a:t> </a:t>
            </a: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Общающийся легко, приятный в общении</a:t>
            </a:r>
            <a:r>
              <a:rPr lang="ru-RU" sz="2300" dirty="0"/>
              <a:t>.</a:t>
            </a:r>
            <a:br>
              <a:rPr lang="ru-RU" sz="2300" dirty="0"/>
            </a:b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14. Иногда тугодум, иногда не может понять очевидного.</a:t>
            </a:r>
            <a:br>
              <a:rPr lang="ru-RU" sz="23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3">
                    <a:lumMod val="75000"/>
                  </a:schemeClr>
                </a:solidFill>
              </a:rPr>
              <a:t>15. Ясно, понятно для всех выражающий свои мысли.</a:t>
            </a:r>
            <a:br>
              <a:rPr lang="ru-RU" sz="23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16. Не всегда желающий подчиняться большинству или педагогу</a:t>
            </a:r>
            <a:r>
              <a:rPr lang="ru-RU" sz="21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249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0982~1\AppData\Local\Temp\Rar$DIa0.847\шаблон 2 титульни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" y="1414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47664" y="3429000"/>
            <a:ext cx="6851104" cy="259228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effectLst/>
                <a:latin typeface="Times New Roman"/>
                <a:ea typeface="Calibri"/>
                <a:cs typeface="Times New Roman"/>
              </a:rPr>
              <a:t>Ключ теста: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Каких “+” у Вас больше? Если чётных “+” больше, то Вы – нестандартный педагог, умеющий обнаружить, выявить, разглядеть скрытую незаурядную одарённость.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60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982~1\AppData\Local\Temp\Rar$DIa0.567\шаблон 2 в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Участниками образовательного процесса по выявлению одаренных и высокомотивированных детей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3068960"/>
            <a:ext cx="8229600" cy="3769746"/>
          </a:xfrm>
        </p:spPr>
        <p:txBody>
          <a:bodyPr>
            <a:normAutofit fontScale="77500" lnSpcReduction="20000"/>
          </a:bodyPr>
          <a:lstStyle/>
          <a:p>
            <a:pPr lvl="0" indent="-342900" algn="just">
              <a:lnSpc>
                <a:spcPct val="107000"/>
              </a:lnSpc>
              <a:buFont typeface="Symbol"/>
              <a:buChar char=""/>
            </a:pPr>
            <a:r>
              <a:rPr lang="ru-RU" dirty="0">
                <a:latin typeface="Times New Roman"/>
                <a:ea typeface="Calibri"/>
                <a:cs typeface="Times New Roman"/>
              </a:rPr>
              <a:t>Воспитатели (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творческая и техническая одаренность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07000"/>
              </a:lnSpc>
              <a:buFont typeface="Symbol"/>
              <a:buChar char=""/>
            </a:pPr>
            <a:r>
              <a:rPr lang="ru-RU" dirty="0">
                <a:latin typeface="Times New Roman"/>
                <a:ea typeface="Calibri"/>
                <a:cs typeface="Times New Roman"/>
              </a:rPr>
              <a:t>Педагог – психолог (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интеллектуальная одаренность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07000"/>
              </a:lnSpc>
              <a:buFont typeface="Symbol"/>
              <a:buChar char=""/>
            </a:pPr>
            <a:r>
              <a:rPr lang="ru-RU" dirty="0">
                <a:latin typeface="Times New Roman"/>
                <a:ea typeface="Calibri"/>
                <a:cs typeface="Times New Roman"/>
              </a:rPr>
              <a:t>Руководитель студии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изодеятельности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(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художественная одаренность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07000"/>
              </a:lnSpc>
              <a:buFont typeface="Symbol"/>
              <a:buChar char=""/>
            </a:pPr>
            <a:r>
              <a:rPr lang="ru-RU" dirty="0">
                <a:latin typeface="Times New Roman"/>
                <a:ea typeface="Calibri"/>
                <a:cs typeface="Times New Roman"/>
              </a:rPr>
              <a:t>Музыкальный руководитель (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музыкальная и артистическая одаренность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07000"/>
              </a:lnSpc>
              <a:buFont typeface="Symbol"/>
              <a:buChar char=""/>
            </a:pPr>
            <a:r>
              <a:rPr lang="ru-RU" dirty="0">
                <a:latin typeface="Times New Roman"/>
                <a:ea typeface="Calibri"/>
                <a:cs typeface="Times New Roman"/>
              </a:rPr>
              <a:t>Инструктор по физкультуре (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спортивная одаренность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07000"/>
              </a:lnSpc>
              <a:buFont typeface="Symbol"/>
              <a:buChar char=""/>
            </a:pPr>
            <a:r>
              <a:rPr lang="ru-RU" dirty="0">
                <a:latin typeface="Times New Roman"/>
                <a:ea typeface="Calibri"/>
                <a:cs typeface="Times New Roman"/>
              </a:rPr>
              <a:t>Учитель- логопед (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литературная одаренность)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lvl="0" indent="-342900" algn="just">
              <a:lnSpc>
                <a:spcPct val="107000"/>
              </a:lnSpc>
              <a:spcAft>
                <a:spcPts val="800"/>
              </a:spcAft>
              <a:buFont typeface="Symbol"/>
              <a:buChar char=""/>
            </a:pPr>
            <a:r>
              <a:rPr lang="ru-RU" dirty="0">
                <a:latin typeface="Times New Roman"/>
                <a:ea typeface="Calibri"/>
                <a:cs typeface="Times New Roman"/>
              </a:rPr>
              <a:t>Родители.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2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0982~1\AppData\Local\Temp\Rar$DIa0.956\шаблон 2 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b="1" u="sng" dirty="0">
                <a:latin typeface="Times New Roman"/>
                <a:ea typeface="Calibri"/>
                <a:cs typeface="Times New Roman"/>
              </a:rPr>
              <a:t>Игра "Кто больше?"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6419056" cy="175679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>
                <a:latin typeface="Times New Roman"/>
                <a:ea typeface="Calibri"/>
              </a:rPr>
              <a:t>Какие формы работы с семьей по выявлению и развитию детской одаренности вы знаете? </a:t>
            </a:r>
            <a:endParaRPr lang="ru-RU" sz="2800" dirty="0"/>
          </a:p>
        </p:txBody>
      </p:sp>
      <p:pic>
        <p:nvPicPr>
          <p:cNvPr id="1027" name="Picture 3" descr="D:\Документы садик\станиславовна\всё для презентаций\аниме картинки\Анимационные картинки для презентаций. Часть 2\Анимационные картинки для презентаций. Часть 2\Люди\people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66" y="3697716"/>
            <a:ext cx="2077133" cy="232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2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0982~1\AppData\Local\Temp\Rar$DIa0.956\шаблон 2 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4676"/>
            <a:ext cx="6777038" cy="3508375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/>
                <a:ea typeface="Calibri"/>
              </a:rPr>
              <a:t>Анкетирование, тестирование, беседы, консультации, родительские собрания, папки-передвижки, день открытых дверей, круглый стол, дискуссионный клуб, персональные рекомендации, участие родителей в создании развивающей среды, посещение на дому, пропаганда лучшего опыта семейного воспитания, родительская газета и др.</a:t>
            </a:r>
            <a:endParaRPr lang="ru-RU" dirty="0"/>
          </a:p>
        </p:txBody>
      </p:sp>
      <p:pic>
        <p:nvPicPr>
          <p:cNvPr id="4" name="Picture 2" descr="D:\Документы садик\станиславовна\всё для презентаций\аниме картинки\Анимационные картинки для презентаций. Часть 2\Анимационные картинки для презентаций. Часть 2\Школа\C41-17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70691"/>
            <a:ext cx="4341466" cy="252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4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1A1B1C"/>
                </a:solidFill>
                <a:effectLst/>
                <a:latin typeface="Times New Roman"/>
                <a:ea typeface="Calibri"/>
                <a:cs typeface="Times New Roman"/>
              </a:rPr>
              <a:t>Повышение компетентности родителей в вопросах развития природных задатков детей включает в себя: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Системное просвещение родителей по вопросам развития и поддержки одарённых детей (в том числе через средства массовой информации, сеть Интернет);</a:t>
            </a:r>
          </a:p>
          <a:p>
            <a:pPr lvl="0"/>
            <a:r>
              <a:rPr lang="ru-RU" dirty="0"/>
              <a:t>Организация конкурсных и интеллектуальных мероприятий с привлечением родительской общественности;</a:t>
            </a:r>
          </a:p>
          <a:p>
            <a:pPr lvl="0"/>
            <a:r>
              <a:rPr lang="ru-RU" dirty="0"/>
              <a:t>Поддержка и поощрение родителей одарённых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Выявление одаренных детей проходит в несколько этапов: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ru-RU" sz="2900" dirty="0"/>
              <a:t>Формирование банка информационно-методических материалов (диагностика, методики, тренинги, анкеты и т.п.)</a:t>
            </a:r>
          </a:p>
          <a:p>
            <a:pPr lvl="1"/>
            <a:r>
              <a:rPr lang="ru-RU" sz="2900" dirty="0"/>
              <a:t>Проведение психолого-педагогического исследования общих способностей одаренных детей. Обработка и анализ результатов.</a:t>
            </a:r>
          </a:p>
          <a:p>
            <a:r>
              <a:rPr lang="ru-RU" sz="2900" dirty="0"/>
              <a:t> </a:t>
            </a:r>
          </a:p>
          <a:p>
            <a:pPr lvl="1"/>
            <a:r>
              <a:rPr lang="ru-RU" sz="2900" dirty="0"/>
              <a:t>Обеспечение преемственности между ДОУ и начальным образованием (передача банка данных одаренных детей, портфолио, диагностических карт и пр.)</a:t>
            </a:r>
          </a:p>
          <a:p>
            <a:pPr lvl="1"/>
            <a:r>
              <a:rPr lang="ru-RU" sz="2900" dirty="0"/>
              <a:t>Контроль за обеспечением преемственности между дошкольным и начальным образованием.</a:t>
            </a:r>
          </a:p>
          <a:p>
            <a:pPr lvl="1"/>
            <a:r>
              <a:rPr lang="ru-RU" sz="2900" dirty="0"/>
              <a:t>Разработка в отношении каждого одарённого ребёнка индивидуального маршрута по подготовке к участию в мероприятиях, конкурсах.</a:t>
            </a:r>
          </a:p>
          <a:p>
            <a:pPr lvl="1"/>
            <a:r>
              <a:rPr lang="ru-RU" sz="2900" dirty="0"/>
              <a:t>Контроль за реализацией индивидуальных маршрутов по подготовке к участию в мероприятиях, конкурсах.</a:t>
            </a:r>
          </a:p>
          <a:p>
            <a:r>
              <a:rPr lang="ru-RU" sz="29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6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1446</Words>
  <Application>Microsoft Office PowerPoint</Application>
  <PresentationFormat>Экран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Подготовила: Кабакова Юлия Станиславовна, воспитатель МБДОУ «ДС КВ «Сказка» пгт. Уренгой, январь 2015 г.</vt:lpstr>
      <vt:lpstr>В современных условиях в списке главных целей образования одним из первых стоит вопрос формирования творческого человека, способного решать профессиональные и личные проблемы, и не боящегося брать ответственность на себя.</vt:lpstr>
      <vt:lpstr> Тест  «Личностные и деловые качества, которые педагог встречает у своих воспитанников». </vt:lpstr>
      <vt:lpstr>Ключ теста:  Каких “+” у Вас больше? Если чётных “+” больше, то Вы – нестандартный педагог, умеющий обнаружить, выявить, разглядеть скрытую незаурядную одарённость. </vt:lpstr>
      <vt:lpstr>Участниками образовательного процесса по выявлению одаренных и высокомотивированных детей являются:</vt:lpstr>
      <vt:lpstr>Игра "Кто больше?" </vt:lpstr>
      <vt:lpstr>Презентация PowerPoint</vt:lpstr>
      <vt:lpstr>Повышение компетентности родителей в вопросах развития природных задатков детей включает в себя: </vt:lpstr>
      <vt:lpstr>Выявление одаренных детей проходит в несколько этапов: </vt:lpstr>
      <vt:lpstr>качества, необходимые педагогу для работы с одарёнными детьми:  </vt:lpstr>
      <vt:lpstr>Педагог,  организующий  работу  с детьми с признаками  ранней одарённости, должен ЗНАТЬ:   </vt:lpstr>
      <vt:lpstr>Педагог,  организующий  работу  с детьми с признаками  ранней одарённости,  должен УМЕТЬ:  </vt:lpstr>
      <vt:lpstr>Подберите критерии одаренности из предложенных:   1 команда - Ребенок имеет музыкальный талант, если он:   2 команда - Ребенок имеет артистический талант, если он:  </vt:lpstr>
      <vt:lpstr>Правильный ответ  Ребенок имеет музыкальный талант, если он:   </vt:lpstr>
      <vt:lpstr>Презентация PowerPoint</vt:lpstr>
      <vt:lpstr>В нашем детском саду интересы детей удовлетворяются посещением кружков:</vt:lpstr>
      <vt:lpstr>аллея звезд "Мы зажигаем звёзды</vt:lpstr>
      <vt:lpstr>Условия, которые должны быть созданы в ДОУ для развития способностей и ранней одарённости дошкольников:   </vt:lpstr>
      <vt:lpstr>Социально-педагогическое сопровождение одарённых детей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13</cp:revision>
  <dcterms:created xsi:type="dcterms:W3CDTF">2015-01-26T17:17:58Z</dcterms:created>
  <dcterms:modified xsi:type="dcterms:W3CDTF">2015-01-27T19:57:51Z</dcterms:modified>
</cp:coreProperties>
</file>