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4" r:id="rId2"/>
  </p:sldMasterIdLst>
  <p:notesMasterIdLst>
    <p:notesMasterId r:id="rId22"/>
  </p:notesMasterIdLst>
  <p:sldIdLst>
    <p:sldId id="256" r:id="rId3"/>
    <p:sldId id="298" r:id="rId4"/>
    <p:sldId id="316" r:id="rId5"/>
    <p:sldId id="299" r:id="rId6"/>
    <p:sldId id="257" r:id="rId7"/>
    <p:sldId id="318" r:id="rId8"/>
    <p:sldId id="263" r:id="rId9"/>
    <p:sldId id="258" r:id="rId10"/>
    <p:sldId id="266" r:id="rId11"/>
    <p:sldId id="268" r:id="rId12"/>
    <p:sldId id="269" r:id="rId13"/>
    <p:sldId id="271" r:id="rId14"/>
    <p:sldId id="289" r:id="rId15"/>
    <p:sldId id="291" r:id="rId16"/>
    <p:sldId id="277" r:id="rId17"/>
    <p:sldId id="278" r:id="rId18"/>
    <p:sldId id="310" r:id="rId19"/>
    <p:sldId id="284" r:id="rId20"/>
    <p:sldId id="28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6083" autoAdjust="0"/>
  </p:normalViewPr>
  <p:slideViewPr>
    <p:cSldViewPr>
      <p:cViewPr varScale="1">
        <p:scale>
          <a:sx n="105" d="100"/>
          <a:sy n="105" d="100"/>
        </p:scale>
        <p:origin x="-4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CE4E9-2459-4130-8076-49675CB6FFAB}" type="doc">
      <dgm:prSet loTypeId="urn:microsoft.com/office/officeart/2005/8/layout/equation1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F60F39C9-F28D-4C8C-BB67-6F0241F16778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видах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B00629-E044-4CFF-BD42-A8DD5892D673}" type="parTrans" cxnId="{98280243-5DF2-40A2-BD94-238FB3FC4098}">
      <dgm:prSet/>
      <dgm:spPr/>
      <dgm:t>
        <a:bodyPr/>
        <a:lstStyle/>
        <a:p>
          <a:endParaRPr lang="ru-RU"/>
        </a:p>
      </dgm:t>
    </dgm:pt>
    <dgm:pt modelId="{B966DE28-621E-47AA-AF4B-FA236561DD49}" type="sibTrans" cxnId="{98280243-5DF2-40A2-BD94-238FB3FC4098}">
      <dgm:prSet/>
      <dgm:spPr/>
      <dgm:t>
        <a:bodyPr/>
        <a:lstStyle/>
        <a:p>
          <a:endParaRPr lang="ru-RU"/>
        </a:p>
      </dgm:t>
    </dgm:pt>
    <dgm:pt modelId="{0B4FCE67-E2A9-4CF3-9660-6D1803DCD3AE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54A04E-1BAB-405A-895D-5430AAC940CA}" type="parTrans" cxnId="{463E12BE-72D5-4B32-91B0-5B44E05FCA64}">
      <dgm:prSet/>
      <dgm:spPr/>
      <dgm:t>
        <a:bodyPr/>
        <a:lstStyle/>
        <a:p>
          <a:endParaRPr lang="ru-RU"/>
        </a:p>
      </dgm:t>
    </dgm:pt>
    <dgm:pt modelId="{FAD08D51-E2FD-45E5-BF2C-E85044B3D003}" type="sibTrans" cxnId="{463E12BE-72D5-4B32-91B0-5B44E05FCA64}">
      <dgm:prSet/>
      <dgm:spPr/>
      <dgm:t>
        <a:bodyPr/>
        <a:lstStyle/>
        <a:p>
          <a:endParaRPr lang="ru-RU"/>
        </a:p>
      </dgm:t>
    </dgm:pt>
    <dgm:pt modelId="{EB0A9BD1-F10C-4ABD-8B2E-95B9804CBEAD}">
      <dgm:prSet phldrT="[Текст]" custT="1"/>
      <dgm:spPr>
        <a:solidFill>
          <a:srgbClr val="FFFFCC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3E40D-CEE9-48D7-ACE7-0CA74A190110}" type="parTrans" cxnId="{F8F81179-1DD2-43E6-AA61-49204B7C0296}">
      <dgm:prSet/>
      <dgm:spPr/>
      <dgm:t>
        <a:bodyPr/>
        <a:lstStyle/>
        <a:p>
          <a:endParaRPr lang="ru-RU"/>
        </a:p>
      </dgm:t>
    </dgm:pt>
    <dgm:pt modelId="{3DD64299-18BD-432C-95FA-7631CB1E4D07}" type="sibTrans" cxnId="{F8F81179-1DD2-43E6-AA61-49204B7C0296}">
      <dgm:prSet/>
      <dgm:spPr/>
      <dgm:t>
        <a:bodyPr/>
        <a:lstStyle/>
        <a:p>
          <a:endParaRPr lang="ru-RU"/>
        </a:p>
      </dgm:t>
    </dgm:pt>
    <dgm:pt modelId="{F9536BEB-6BA1-4BE3-B179-B9AC510C9298}" type="pres">
      <dgm:prSet presAssocID="{B30CE4E9-2459-4130-8076-49675CB6FFA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5F3576-11B7-43EE-964B-5F24636E367A}" type="pres">
      <dgm:prSet presAssocID="{F60F39C9-F28D-4C8C-BB67-6F0241F16778}" presName="node" presStyleLbl="node1" presStyleIdx="0" presStyleCnt="3" custScaleX="134449" custLinFactNeighborX="-69433" custLinFactNeighborY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E06D1-1DEC-4978-A8AE-E00D05196F2E}" type="pres">
      <dgm:prSet presAssocID="{B966DE28-621E-47AA-AF4B-FA236561DD49}" presName="spacerL" presStyleCnt="0"/>
      <dgm:spPr/>
    </dgm:pt>
    <dgm:pt modelId="{CCC3415B-94EB-4165-AA35-D820A9586B6A}" type="pres">
      <dgm:prSet presAssocID="{B966DE28-621E-47AA-AF4B-FA236561DD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35DB7-F37A-4393-AF7C-755EFD36DA5D}" type="pres">
      <dgm:prSet presAssocID="{B966DE28-621E-47AA-AF4B-FA236561DD49}" presName="spacerR" presStyleCnt="0"/>
      <dgm:spPr/>
    </dgm:pt>
    <dgm:pt modelId="{701B78F6-4137-4668-8C29-B4A3097D7DD0}" type="pres">
      <dgm:prSet presAssocID="{0B4FCE67-E2A9-4CF3-9660-6D1803DCD3AE}" presName="node" presStyleLbl="node1" presStyleIdx="1" presStyleCnt="3" custScaleX="14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4A210-B178-48CA-B12A-7C0DA786F1AD}" type="pres">
      <dgm:prSet presAssocID="{FAD08D51-E2FD-45E5-BF2C-E85044B3D003}" presName="spacerL" presStyleCnt="0"/>
      <dgm:spPr/>
    </dgm:pt>
    <dgm:pt modelId="{1203B883-ADA6-4FE8-9316-8E967D7A177D}" type="pres">
      <dgm:prSet presAssocID="{FAD08D51-E2FD-45E5-BF2C-E85044B3D0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2DFFB89-4299-4019-A801-5192B64216F4}" type="pres">
      <dgm:prSet presAssocID="{FAD08D51-E2FD-45E5-BF2C-E85044B3D003}" presName="spacerR" presStyleCnt="0"/>
      <dgm:spPr/>
    </dgm:pt>
    <dgm:pt modelId="{E5DD6FA8-F6B5-442A-A89F-762B0AC3E908}" type="pres">
      <dgm:prSet presAssocID="{EB0A9BD1-F10C-4ABD-8B2E-95B9804CBEAD}" presName="node" presStyleLbl="node1" presStyleIdx="2" presStyleCnt="3" custScaleX="189141" custScaleY="84122" custLinFactNeighborX="13995" custLinFactNeighborY="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E12BE-72D5-4B32-91B0-5B44E05FCA64}" srcId="{B30CE4E9-2459-4130-8076-49675CB6FFAB}" destId="{0B4FCE67-E2A9-4CF3-9660-6D1803DCD3AE}" srcOrd="1" destOrd="0" parTransId="{D654A04E-1BAB-405A-895D-5430AAC940CA}" sibTransId="{FAD08D51-E2FD-45E5-BF2C-E85044B3D003}"/>
    <dgm:cxn modelId="{78C1055B-C2F2-4687-80C1-7490ACFF4D92}" type="presOf" srcId="{F60F39C9-F28D-4C8C-BB67-6F0241F16778}" destId="{B95F3576-11B7-43EE-964B-5F24636E367A}" srcOrd="0" destOrd="0" presId="urn:microsoft.com/office/officeart/2005/8/layout/equation1"/>
    <dgm:cxn modelId="{D66D4593-8EFD-41D4-B4C2-0655EF25861A}" type="presOf" srcId="{FAD08D51-E2FD-45E5-BF2C-E85044B3D003}" destId="{1203B883-ADA6-4FE8-9316-8E967D7A177D}" srcOrd="0" destOrd="0" presId="urn:microsoft.com/office/officeart/2005/8/layout/equation1"/>
    <dgm:cxn modelId="{C4E1A6DB-6EB1-44A5-8472-0810349A8D4E}" type="presOf" srcId="{0B4FCE67-E2A9-4CF3-9660-6D1803DCD3AE}" destId="{701B78F6-4137-4668-8C29-B4A3097D7DD0}" srcOrd="0" destOrd="0" presId="urn:microsoft.com/office/officeart/2005/8/layout/equation1"/>
    <dgm:cxn modelId="{D7858D57-0F85-4CF4-84F5-9C0C385DE5BE}" type="presOf" srcId="{B30CE4E9-2459-4130-8076-49675CB6FFAB}" destId="{F9536BEB-6BA1-4BE3-B179-B9AC510C9298}" srcOrd="0" destOrd="0" presId="urn:microsoft.com/office/officeart/2005/8/layout/equation1"/>
    <dgm:cxn modelId="{E786583F-8FAB-44F4-92F2-F784D08182B1}" type="presOf" srcId="{EB0A9BD1-F10C-4ABD-8B2E-95B9804CBEAD}" destId="{E5DD6FA8-F6B5-442A-A89F-762B0AC3E908}" srcOrd="0" destOrd="0" presId="urn:microsoft.com/office/officeart/2005/8/layout/equation1"/>
    <dgm:cxn modelId="{EA47BFF6-FA5D-4F8A-BCBF-27FAAFB81E69}" type="presOf" srcId="{B966DE28-621E-47AA-AF4B-FA236561DD49}" destId="{CCC3415B-94EB-4165-AA35-D820A9586B6A}" srcOrd="0" destOrd="0" presId="urn:microsoft.com/office/officeart/2005/8/layout/equation1"/>
    <dgm:cxn modelId="{98280243-5DF2-40A2-BD94-238FB3FC4098}" srcId="{B30CE4E9-2459-4130-8076-49675CB6FFAB}" destId="{F60F39C9-F28D-4C8C-BB67-6F0241F16778}" srcOrd="0" destOrd="0" parTransId="{E5B00629-E044-4CFF-BD42-A8DD5892D673}" sibTransId="{B966DE28-621E-47AA-AF4B-FA236561DD49}"/>
    <dgm:cxn modelId="{F8F81179-1DD2-43E6-AA61-49204B7C0296}" srcId="{B30CE4E9-2459-4130-8076-49675CB6FFAB}" destId="{EB0A9BD1-F10C-4ABD-8B2E-95B9804CBEAD}" srcOrd="2" destOrd="0" parTransId="{C353E40D-CEE9-48D7-ACE7-0CA74A190110}" sibTransId="{3DD64299-18BD-432C-95FA-7631CB1E4D07}"/>
    <dgm:cxn modelId="{147671F9-D46D-455A-B89D-F94494A99A16}" type="presParOf" srcId="{F9536BEB-6BA1-4BE3-B179-B9AC510C9298}" destId="{B95F3576-11B7-43EE-964B-5F24636E367A}" srcOrd="0" destOrd="0" presId="urn:microsoft.com/office/officeart/2005/8/layout/equation1"/>
    <dgm:cxn modelId="{479AA1CC-91A1-46D6-AA0D-AD30833E3EE2}" type="presParOf" srcId="{F9536BEB-6BA1-4BE3-B179-B9AC510C9298}" destId="{C41E06D1-1DEC-4978-A8AE-E00D05196F2E}" srcOrd="1" destOrd="0" presId="urn:microsoft.com/office/officeart/2005/8/layout/equation1"/>
    <dgm:cxn modelId="{D6B65366-F3F6-4EA7-8DE7-685379276631}" type="presParOf" srcId="{F9536BEB-6BA1-4BE3-B179-B9AC510C9298}" destId="{CCC3415B-94EB-4165-AA35-D820A9586B6A}" srcOrd="2" destOrd="0" presId="urn:microsoft.com/office/officeart/2005/8/layout/equation1"/>
    <dgm:cxn modelId="{DA22FCF4-3456-4294-9364-F6D44585625A}" type="presParOf" srcId="{F9536BEB-6BA1-4BE3-B179-B9AC510C9298}" destId="{5CB35DB7-F37A-4393-AF7C-755EFD36DA5D}" srcOrd="3" destOrd="0" presId="urn:microsoft.com/office/officeart/2005/8/layout/equation1"/>
    <dgm:cxn modelId="{7EF54602-DA14-447F-8043-CE1D9FE95390}" type="presParOf" srcId="{F9536BEB-6BA1-4BE3-B179-B9AC510C9298}" destId="{701B78F6-4137-4668-8C29-B4A3097D7DD0}" srcOrd="4" destOrd="0" presId="urn:microsoft.com/office/officeart/2005/8/layout/equation1"/>
    <dgm:cxn modelId="{AE9978FC-1E4D-4E23-9DD4-8CD10ECA4043}" type="presParOf" srcId="{F9536BEB-6BA1-4BE3-B179-B9AC510C9298}" destId="{6144A210-B178-48CA-B12A-7C0DA786F1AD}" srcOrd="5" destOrd="0" presId="urn:microsoft.com/office/officeart/2005/8/layout/equation1"/>
    <dgm:cxn modelId="{CBF5FA9F-F02E-493C-90E6-ACDAF5E6D416}" type="presParOf" srcId="{F9536BEB-6BA1-4BE3-B179-B9AC510C9298}" destId="{1203B883-ADA6-4FE8-9316-8E967D7A177D}" srcOrd="6" destOrd="0" presId="urn:microsoft.com/office/officeart/2005/8/layout/equation1"/>
    <dgm:cxn modelId="{09A8D5B2-D0E0-4113-9DFD-E6352DD0A331}" type="presParOf" srcId="{F9536BEB-6BA1-4BE3-B179-B9AC510C9298}" destId="{A2DFFB89-4299-4019-A801-5192B64216F4}" srcOrd="7" destOrd="0" presId="urn:microsoft.com/office/officeart/2005/8/layout/equation1"/>
    <dgm:cxn modelId="{6B3A5C9F-A55B-463E-86BE-59AD4A295844}" type="presParOf" srcId="{F9536BEB-6BA1-4BE3-B179-B9AC510C9298}" destId="{E5DD6FA8-F6B5-442A-A89F-762B0AC3E9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F3576-11B7-43EE-964B-5F24636E367A}">
      <dsp:nvSpPr>
        <dsp:cNvPr id="0" name=""/>
        <dsp:cNvSpPr/>
      </dsp:nvSpPr>
      <dsp:spPr>
        <a:xfrm>
          <a:off x="0" y="526890"/>
          <a:ext cx="1887911" cy="1404184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опыта в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видах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478" y="732528"/>
        <a:ext cx="1334955" cy="992908"/>
      </dsp:txXfrm>
    </dsp:sp>
    <dsp:sp modelId="{CCC3415B-94EB-4165-AA35-D820A9586B6A}">
      <dsp:nvSpPr>
        <dsp:cNvPr id="0" name=""/>
        <dsp:cNvSpPr/>
      </dsp:nvSpPr>
      <dsp:spPr>
        <a:xfrm>
          <a:off x="2005651" y="789585"/>
          <a:ext cx="814426" cy="8144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13603" y="1101022"/>
        <a:ext cx="598522" cy="191552"/>
      </dsp:txXfrm>
    </dsp:sp>
    <dsp:sp modelId="{701B78F6-4137-4668-8C29-B4A3097D7DD0}">
      <dsp:nvSpPr>
        <dsp:cNvPr id="0" name=""/>
        <dsp:cNvSpPr/>
      </dsp:nvSpPr>
      <dsp:spPr>
        <a:xfrm>
          <a:off x="2934098" y="494706"/>
          <a:ext cx="2038847" cy="1404184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первичных представлений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2680" y="700344"/>
        <a:ext cx="1441683" cy="992908"/>
      </dsp:txXfrm>
    </dsp:sp>
    <dsp:sp modelId="{1203B883-ADA6-4FE8-9316-8E967D7A177D}">
      <dsp:nvSpPr>
        <dsp:cNvPr id="0" name=""/>
        <dsp:cNvSpPr/>
      </dsp:nvSpPr>
      <dsp:spPr>
        <a:xfrm>
          <a:off x="5086965" y="789585"/>
          <a:ext cx="814426" cy="81442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194917" y="957357"/>
        <a:ext cx="598522" cy="478882"/>
      </dsp:txXfrm>
    </dsp:sp>
    <dsp:sp modelId="{E5DD6FA8-F6B5-442A-A89F-762B0AC3E908}">
      <dsp:nvSpPr>
        <dsp:cNvPr id="0" name=""/>
        <dsp:cNvSpPr/>
      </dsp:nvSpPr>
      <dsp:spPr>
        <a:xfrm>
          <a:off x="6019132" y="701149"/>
          <a:ext cx="2655888" cy="1181227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становления первичной ценностной ориентации и социализации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8078" y="874136"/>
        <a:ext cx="1877996" cy="835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46573A-4944-42BE-B49A-52A0A2C873E7}" type="datetimeFigureOut">
              <a:rPr lang="ru-RU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1F913D-F6F8-4CCA-8FDD-1249C2CCF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47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7024B-CAC4-4EAD-AB6C-ABD19DA3FA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4002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06CF5A-2EC2-47CC-9F79-B8B97C3D5A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0951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E037F-689F-48AD-9E0E-0ACB01D0835F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62623-FCD7-46CD-816F-F408AAB4FD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5A70D-BF8B-4E53-A6D6-24263CB695C4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5033C-A7D7-48F7-A1DC-3C6754F27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9FE83-EE1A-4C75-8984-8328870FD5F4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58CC5-E0E7-4DC0-92BC-E2972A21DD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5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4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8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7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1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82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3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8F181-775E-4CAC-B562-ACFF151CB593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7536E-97B8-418A-BA64-8B4FFA07DC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9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68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9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890D6-54B9-461F-923E-133DBEC6245E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81354-049C-482C-ABEA-830AEE6D4B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B384B-7FBD-401B-B6BD-2433FD1DFB0C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BC172-1753-476F-A5C4-8EA1E5AFE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8D75D-7936-4FC6-B358-26A18A96D85E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9333D-8BFC-40CF-9C84-FAA40959E6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0306C0-59B8-4443-BC2A-46CED0128151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8FFE5-6ED7-4CFE-945D-98F999FA0B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3DAD3-2C0C-4078-A9AA-7928B0713424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FADB1-BFEC-41F6-A870-B7EBE76AF7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B0A19-9629-4D06-A25C-CFC035657D0A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2534B-7E50-4AF3-A92A-4A07C8704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D24B5-C016-46D3-80CB-71B5A04BAA94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7D06E-E62B-42E8-89AD-F77E03173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DF6BF98-6D36-4AB9-9F3B-010EBB9A3FFB}" type="datetimeFigureOut">
              <a:rPr lang="ru-RU" smtClean="0"/>
              <a:pPr>
                <a:defRPr/>
              </a:pPr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A99FDAD-269B-4DAB-BBA7-37F35290B9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8F534EE-8269-434B-B088-6EE6DFF4C2C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7C8B00-1C42-4BE6-A216-49C7408783B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700808"/>
            <a:ext cx="7488832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«Организация и осуществление информационно –разъяснительной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для родителей по вопросу подготовки и введению ФГОС ДО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Презентацию подготовила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воспитатель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Кабакова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Ю.С.</a:t>
            </a:r>
            <a:endParaRPr lang="ru-RU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825923" y="5445224"/>
            <a:ext cx="1618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Ноябрь 2014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744" y="26064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/>
              <a:t>РОССИЙСКАЯ ФЕДЕРАЦИЯ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ЯМАЛО-НЕНЕЦКИЙ АВТОНОМНЫЙ ОКРУГ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МУНИЦИПАЛЬНОЕ БЮДЖЕТНОЕ ДОШКОЛЬНОЕ ОБРАЗОВАТЕЛЬНОЕ УЧРЕЖДЕНИЕ 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>ДЕТСКИЙ </a:t>
            </a:r>
            <a:r>
              <a:rPr lang="ru-RU" sz="1200" b="1" dirty="0"/>
              <a:t>САД  КОМБИНИРОВАННОГО </a:t>
            </a:r>
            <a:r>
              <a:rPr lang="ru-RU" sz="1200" b="1" dirty="0" smtClean="0"/>
              <a:t>ВИДА</a:t>
            </a:r>
            <a:r>
              <a:rPr lang="ru-RU" sz="1200" dirty="0"/>
              <a:t> </a:t>
            </a:r>
            <a:r>
              <a:rPr lang="ru-RU" sz="1200" b="1" u="sng" dirty="0" smtClean="0"/>
              <a:t>«СКАЗКА</a:t>
            </a:r>
            <a:r>
              <a:rPr lang="ru-RU" sz="1200" b="1" u="sng" dirty="0"/>
              <a:t>» </a:t>
            </a:r>
            <a:r>
              <a:rPr lang="ru-RU" sz="1200" b="1" u="sng" dirty="0" smtClean="0"/>
              <a:t/>
            </a:r>
            <a:br>
              <a:rPr lang="ru-RU" sz="1200" b="1" u="sng" dirty="0" smtClean="0"/>
            </a:br>
            <a:r>
              <a:rPr lang="ru-RU" sz="1200" b="1" u="sng" dirty="0" err="1" smtClean="0"/>
              <a:t>п.г.т</a:t>
            </a:r>
            <a:r>
              <a:rPr lang="ru-RU" sz="1200" b="1" u="sng" dirty="0"/>
              <a:t>. УРЕНГОЙ ПУРОВСКОГО  РАЙОНА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 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6137" y="4873625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3068961"/>
            <a:ext cx="7704856" cy="316835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становления первичной ценностной ориентации и социализации: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уважительного отношения и чувства принадлежности к своей семье, малой и большой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собственной безопасности и безопасности окружающего мира (в быту, социуме,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общепринятыми нормами и правилами поведения в социуме на основе первичных ценностно-моральных представлений о том, «что такое хорошо и что такое плохо»;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овладение элементарными нормами и правилами здорового образа жизни (в питании, двигательном режиме, закаливании, при формировании полезных привычек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эмоционально-ценностного восприятия произведений искусства (словесного, музыкального, изобразительного), мира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76672"/>
            <a:ext cx="538769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Обязательная часть  ООП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5153457"/>
              </p:ext>
            </p:extLst>
          </p:nvPr>
        </p:nvGraphicFramePr>
        <p:xfrm>
          <a:off x="200025" y="910772"/>
          <a:ext cx="8675021" cy="23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F3576-11B7-43EE-964B-5F24636E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95F3576-11B7-43EE-964B-5F24636E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95F3576-11B7-43EE-964B-5F24636E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95F3576-11B7-43EE-964B-5F24636E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B95F3576-11B7-43EE-964B-5F24636E3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3415B-94EB-4165-AA35-D820A9586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CC3415B-94EB-4165-AA35-D820A9586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CC3415B-94EB-4165-AA35-D820A9586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CC3415B-94EB-4165-AA35-D820A9586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CC3415B-94EB-4165-AA35-D820A9586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B78F6-4137-4668-8C29-B4A3097D7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701B78F6-4137-4668-8C29-B4A3097D7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01B78F6-4137-4668-8C29-B4A3097D7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01B78F6-4137-4668-8C29-B4A3097D7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701B78F6-4137-4668-8C29-B4A3097D7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3B883-ADA6-4FE8-9316-8E967D7A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203B883-ADA6-4FE8-9316-8E967D7A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203B883-ADA6-4FE8-9316-8E967D7A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203B883-ADA6-4FE8-9316-8E967D7A1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1203B883-ADA6-4FE8-9316-8E967D7A1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DD6FA8-F6B5-442A-A89F-762B0AC3E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E5DD6FA8-F6B5-442A-A89F-762B0AC3E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E5DD6FA8-F6B5-442A-A89F-762B0AC3E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E5DD6FA8-F6B5-442A-A89F-762B0AC3E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E5DD6FA8-F6B5-442A-A89F-762B0AC3E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84525"/>
            <a:ext cx="5379913" cy="66693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Приобретение опыта в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различных видах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 основных движениях (ходьбе, беге, прыжках, лазанье и др.), а также при катании на самокате, санках, велосипеде, ходьбе на лыжах, в спортивных играх;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(сюжетной игры, в том числе сюжетно-ролевой, режиссёрской и игры с правилами);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(конструктивного общения и взаимодействия со взрослыми и сверстниками, устной речью как основным средством общения);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(исследования объектов окружающего мира и экспериментирования с ними);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 художественной литературы и фольклора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элементарной трудовой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(самообслуживания, бытового труда, труда в природе);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 из различных материалов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(строительного материала, конструкторов, модулей, бумаги, природного материала и т.д.);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(рисования, лепки, аппликации);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(пения, музыкально-ритмических движений, игры на детских музыкальных инструментах).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8037" y="169050"/>
            <a:ext cx="3095947" cy="650031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первичных представлений: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себе, других людях, социальных нормах и культурных традициях общения, объектах окружающего мира (предметах, явлениях, отношениях);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 планете Земля как общем доме людей, об особенностях её природы, многообразии культур стран и народов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251" y="188640"/>
            <a:ext cx="86478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условиям реализации ООП 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40200" y="-819150"/>
            <a:ext cx="576263" cy="777716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0188" y="3357563"/>
            <a:ext cx="8678862" cy="33115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ситуации развития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образовательных отношений, включая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образовательной среды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550" y="1493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6750" y="835025"/>
            <a:ext cx="1555750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1250" y="1768475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75" y="858838"/>
            <a:ext cx="1554163" cy="110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388" y="1412875"/>
            <a:ext cx="1554162" cy="1106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078" y="260647"/>
            <a:ext cx="804098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202099" y="1412776"/>
            <a:ext cx="87169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детей от всех форм физического и психического насилия;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5122" name="Picture 2" descr="D:\Документы садик\станиславовна\всё для презентаций\аниме картинки\дети\дети1\Deti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61248"/>
            <a:ext cx="914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окументы садик\станиславовна\всё для презентаций\аниме картинки\дети\дети1\Deti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92655"/>
            <a:ext cx="12573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078" y="260647"/>
            <a:ext cx="804098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Требования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 психолого-педагогическим условиям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238" y="3933825"/>
            <a:ext cx="7561262" cy="2403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1628775"/>
            <a:ext cx="7600950" cy="209391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Организации должны быть созданы условия для: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435879"/>
            <a:ext cx="7704857" cy="119922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разных видах деятельности – игре, общении, конструировании и др.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себе род занятий, участников совместной деятельности, обнаруживает способность к воплощению разнообразных замыслов;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308" y="237361"/>
            <a:ext cx="7848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Требования к результатам освоения ООП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0079" y="2861372"/>
            <a:ext cx="7376418" cy="158417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уверен в своих силах, открыт внешнему миру, положительно относится к себе и к другим, обладает чувством собственного достоинства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Активно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взаимодействует со сверстниками и взрослыми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3" y="4653136"/>
            <a:ext cx="7704857" cy="1296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обладает развитым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которое реализуется в разных видах деятельности. Способность ребёнка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фантазии, творчеству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интенсивно развивается и проявляется в игре. Ребёнок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разными формами и видами игры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Умеет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различать условную и реальную ситуации, в том числе игровую и учебную;</a:t>
            </a:r>
          </a:p>
        </p:txBody>
      </p:sp>
      <p:pic>
        <p:nvPicPr>
          <p:cNvPr id="7170" name="Picture 2" descr="D:\Документы садик\станиславовна\всё для презентаций\аниме картинки\дети\1f7144a34a363c3e8edb7b391619406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1552575" cy="15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ы садик\станиславовна\всё для презентаций\аниме картинки\дети\6e512718eb4ddfdeb3be803fc4e3f7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5229200"/>
            <a:ext cx="114744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33978" y="2996952"/>
            <a:ext cx="7659590" cy="28803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проявляет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наблюдать, экспериментировать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Обладает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начальными знаниями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Ребёнок способен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принятию собственных решений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опираясь на свои знания и умения в различных сферах действительности.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2159755"/>
            <a:ext cx="7632849" cy="666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ребёнок способен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волевым усилиям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разных видах деятельности, преодолевать сиюминутные побуждения, доводить до конца начатое дело;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124744"/>
            <a:ext cx="7632849" cy="8445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у ребёнка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развита крупная и мелкая мот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88640"/>
            <a:ext cx="7632849" cy="79216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желания;</a:t>
            </a:r>
          </a:p>
        </p:txBody>
      </p:sp>
      <p:pic>
        <p:nvPicPr>
          <p:cNvPr id="8194" name="Picture 2" descr="D:\Документы садик\станиславовна\всё для презентаций\аниме картинки\дети\9af9fbd48897d963e551b0346800c1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5" y="4941168"/>
            <a:ext cx="1371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5" y="549275"/>
            <a:ext cx="75608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Разработчики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стандарта красной нитью проводят утверждение о том, что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ребенок должен быть готов к школе, а школа должна быть готова к ребенку».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указывают на то, что все родители должны знать о том, что для успешной адаптации к школьной жизни гораздо важнее, чем умение читать и считать, ребенку нужны психологическая стабильность, высокая самооценка, вера в свои силы и социальные способности.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 эти психологические характеристики лежат в основе высокой мотивации детей к обучению в школе.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Именно поэтому они обозначены в стандарте как целевые ориентиры для всех участников образовательных отношений.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4"/>
          <p:cNvSpPr>
            <a:spLocks noChangeArrowheads="1"/>
          </p:cNvSpPr>
          <p:nvPr/>
        </p:nvSpPr>
        <p:spPr bwMode="auto">
          <a:xfrm>
            <a:off x="395536" y="1268760"/>
            <a:ext cx="4248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Руководитель рабочей группы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разработке проекта ФГОС ДО,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директор  Федерального института развития образования (ФИРО)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Асмолов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4104456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1628801"/>
            <a:ext cx="7488833" cy="230425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Используемые материалы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Федерального государственного образовательного стандарта  дошкольного образования от 13.06.2013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перехода на ФГОС ДО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В. Федина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Психология образования в поликультурном пространстве. 2010. – Том № 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Л. Репина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ФГОС ДО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http://edu.k26.ru/?cid=251&amp;ses=144f965243044e9)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71813" y="482683"/>
            <a:ext cx="4092475" cy="31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endParaRPr lang="ru-RU" b="1" dirty="0" smtClean="0">
              <a:latin typeface="Candara" pitchFamily="34" charset="0"/>
            </a:endParaRPr>
          </a:p>
          <a:p>
            <a:endParaRPr lang="ru-RU" b="1" dirty="0">
              <a:latin typeface="Candara" pitchFamily="34" charset="0"/>
            </a:endParaRPr>
          </a:p>
          <a:p>
            <a:r>
              <a:rPr lang="ru-RU" b="1" dirty="0" smtClean="0">
                <a:latin typeface="Candara" pitchFamily="34" charset="0"/>
              </a:rPr>
              <a:t>Мы </a:t>
            </a:r>
            <a:r>
              <a:rPr lang="ru-RU" b="1" dirty="0">
                <a:latin typeface="Candara" pitchFamily="34" charset="0"/>
              </a:rPr>
              <a:t>работаем в такое время, когда каждый день происходят изменения в системе образования, выходят в свет множество документов к статьям </a:t>
            </a:r>
            <a:r>
              <a:rPr lang="ru-RU" b="1" dirty="0" smtClean="0">
                <a:latin typeface="Candara" pitchFamily="34" charset="0"/>
              </a:rPr>
              <a:t>«Закона </a:t>
            </a:r>
            <a:r>
              <a:rPr lang="ru-RU" b="1" dirty="0" smtClean="0">
                <a:latin typeface="Candara" pitchFamily="34" charset="0"/>
              </a:rPr>
              <a:t>об образовании Российской Федерации».  </a:t>
            </a:r>
            <a:r>
              <a:rPr lang="ru-RU" b="1" dirty="0">
                <a:latin typeface="Candara" pitchFamily="34" charset="0"/>
              </a:rPr>
              <a:t>Многие из этих документов имеют прямое отношение к дошкольному образованию. </a:t>
            </a:r>
            <a:endParaRPr lang="ru-RU" sz="2200" dirty="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55825" y="206375"/>
            <a:ext cx="61388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pPr algn="ctr"/>
            <a:r>
              <a:rPr lang="ru-RU" sz="2500" b="1">
                <a:solidFill>
                  <a:schemeClr val="tx2"/>
                </a:solidFill>
                <a:latin typeface="Candara" pitchFamily="34" charset="0"/>
              </a:rPr>
              <a:t>Уважаемые родители!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00375" y="785716"/>
            <a:ext cx="4071938" cy="313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 anchor="ctr">
            <a:spAutoFit/>
          </a:bodyPr>
          <a:lstStyle/>
          <a:p>
            <a:r>
              <a:rPr lang="ru-RU" b="1" dirty="0" smtClean="0">
                <a:latin typeface="Candara" pitchFamily="34" charset="0"/>
              </a:rPr>
              <a:t>Задача </a:t>
            </a:r>
            <a:r>
              <a:rPr lang="ru-RU" b="1" dirty="0">
                <a:latin typeface="Candara" pitchFamily="34" charset="0"/>
              </a:rPr>
              <a:t>воспитателя - знакомить родителей с новыми </a:t>
            </a:r>
            <a:r>
              <a:rPr lang="ru-RU" b="1" dirty="0" smtClean="0">
                <a:latin typeface="Candara" pitchFamily="34" charset="0"/>
              </a:rPr>
              <a:t>документами и разъяснять их. </a:t>
            </a:r>
            <a:r>
              <a:rPr lang="ru-RU" b="1" dirty="0">
                <a:latin typeface="Candara" pitchFamily="34" charset="0"/>
              </a:rPr>
              <a:t>Самые сильные изменения в том, что ДО стало ступенью образования, а значит, должен быть и ФГОС.  На сегодняшний день  ФГОС ДО утвержден  </a:t>
            </a:r>
            <a:r>
              <a:rPr lang="ru-RU" b="1" dirty="0" err="1">
                <a:latin typeface="Candara" pitchFamily="34" charset="0"/>
              </a:rPr>
              <a:t>МОиН</a:t>
            </a:r>
            <a:r>
              <a:rPr lang="ru-RU" b="1" dirty="0">
                <a:latin typeface="Candara" pitchFamily="34" charset="0"/>
              </a:rPr>
              <a:t>, </a:t>
            </a:r>
            <a:r>
              <a:rPr lang="ru-RU" b="1" dirty="0" smtClean="0">
                <a:latin typeface="Candara" pitchFamily="34" charset="0"/>
              </a:rPr>
              <a:t>вступил </a:t>
            </a:r>
            <a:r>
              <a:rPr lang="ru-RU" b="1" dirty="0">
                <a:latin typeface="Candara" pitchFamily="34" charset="0"/>
              </a:rPr>
              <a:t>в силу с января 14 года, сейчас он проходит стандартные процедуры утверждения в </a:t>
            </a:r>
            <a:r>
              <a:rPr lang="ru-RU" b="1" dirty="0" err="1">
                <a:latin typeface="Candara" pitchFamily="34" charset="0"/>
              </a:rPr>
              <a:t>МинЮсте</a:t>
            </a:r>
            <a:r>
              <a:rPr lang="ru-RU" b="1" dirty="0">
                <a:latin typeface="Candara" pitchFamily="34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827585" y="714375"/>
            <a:ext cx="748883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цель введения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Федеральных Государственных образовательных стандартов дошкольного образования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ФГОС ДО)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овышение </a:t>
            </a:r>
            <a:r>
              <a:rPr lang="ru-RU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</a:p>
        </p:txBody>
      </p:sp>
      <p:pic>
        <p:nvPicPr>
          <p:cNvPr id="1026" name="Picture 2" descr="D:\Документы садик\станиславовна\всё для презентаций\аниме картинки\взрослые\b1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008112" cy="15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48" y="476672"/>
            <a:ext cx="31515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Понятие ФГОС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449388"/>
            <a:ext cx="5688632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норма, образец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060575"/>
            <a:ext cx="7039936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268760"/>
            <a:ext cx="7632848" cy="48965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70" y="27135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F:\логотип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43931" cy="1461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43042" y="285728"/>
            <a:ext cx="721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Стандартизация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8064A2"/>
                </a:solidFill>
                <a:latin typeface="Times New Roman" pitchFamily="18" charset="0"/>
                <a:cs typeface="Times New Roman" pitchFamily="18" charset="0"/>
              </a:rPr>
              <a:t>системы дошкольного образования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86739" y="1521651"/>
            <a:ext cx="3611111" cy="1221277"/>
          </a:xfrm>
          <a:custGeom>
            <a:avLst/>
            <a:gdLst>
              <a:gd name="connsiteX0" fmla="*/ 0 w 3611111"/>
              <a:gd name="connsiteY0" fmla="*/ 122128 h 1221277"/>
              <a:gd name="connsiteX1" fmla="*/ 35771 w 3611111"/>
              <a:gd name="connsiteY1" fmla="*/ 35770 h 1221277"/>
              <a:gd name="connsiteX2" fmla="*/ 122129 w 3611111"/>
              <a:gd name="connsiteY2" fmla="*/ 0 h 1221277"/>
              <a:gd name="connsiteX3" fmla="*/ 3488983 w 3611111"/>
              <a:gd name="connsiteY3" fmla="*/ 0 h 1221277"/>
              <a:gd name="connsiteX4" fmla="*/ 3575341 w 3611111"/>
              <a:gd name="connsiteY4" fmla="*/ 35771 h 1221277"/>
              <a:gd name="connsiteX5" fmla="*/ 3611111 w 3611111"/>
              <a:gd name="connsiteY5" fmla="*/ 122129 h 1221277"/>
              <a:gd name="connsiteX6" fmla="*/ 3611111 w 3611111"/>
              <a:gd name="connsiteY6" fmla="*/ 1099149 h 1221277"/>
              <a:gd name="connsiteX7" fmla="*/ 3575341 w 3611111"/>
              <a:gd name="connsiteY7" fmla="*/ 1185507 h 1221277"/>
              <a:gd name="connsiteX8" fmla="*/ 3488983 w 3611111"/>
              <a:gd name="connsiteY8" fmla="*/ 1221277 h 1221277"/>
              <a:gd name="connsiteX9" fmla="*/ 122128 w 3611111"/>
              <a:gd name="connsiteY9" fmla="*/ 1221277 h 1221277"/>
              <a:gd name="connsiteX10" fmla="*/ 35770 w 3611111"/>
              <a:gd name="connsiteY10" fmla="*/ 1185506 h 1221277"/>
              <a:gd name="connsiteX11" fmla="*/ 0 w 3611111"/>
              <a:gd name="connsiteY11" fmla="*/ 1099148 h 1221277"/>
              <a:gd name="connsiteX12" fmla="*/ 0 w 3611111"/>
              <a:gd name="connsiteY12" fmla="*/ 122128 h 122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1111" h="1221277">
                <a:moveTo>
                  <a:pt x="0" y="122128"/>
                </a:moveTo>
                <a:cubicBezTo>
                  <a:pt x="0" y="89738"/>
                  <a:pt x="12867" y="58674"/>
                  <a:pt x="35771" y="35770"/>
                </a:cubicBezTo>
                <a:cubicBezTo>
                  <a:pt x="58674" y="12867"/>
                  <a:pt x="89738" y="0"/>
                  <a:pt x="122129" y="0"/>
                </a:cubicBezTo>
                <a:lnTo>
                  <a:pt x="3488983" y="0"/>
                </a:lnTo>
                <a:cubicBezTo>
                  <a:pt x="3521373" y="0"/>
                  <a:pt x="3552437" y="12867"/>
                  <a:pt x="3575341" y="35771"/>
                </a:cubicBezTo>
                <a:cubicBezTo>
                  <a:pt x="3598244" y="58674"/>
                  <a:pt x="3611111" y="89738"/>
                  <a:pt x="3611111" y="122129"/>
                </a:cubicBezTo>
                <a:lnTo>
                  <a:pt x="3611111" y="1099149"/>
                </a:lnTo>
                <a:cubicBezTo>
                  <a:pt x="3611111" y="1131539"/>
                  <a:pt x="3598244" y="1162603"/>
                  <a:pt x="3575341" y="1185507"/>
                </a:cubicBezTo>
                <a:cubicBezTo>
                  <a:pt x="3552438" y="1208410"/>
                  <a:pt x="3521374" y="1221277"/>
                  <a:pt x="3488983" y="1221277"/>
                </a:cubicBezTo>
                <a:lnTo>
                  <a:pt x="122128" y="1221277"/>
                </a:lnTo>
                <a:cubicBezTo>
                  <a:pt x="89738" y="1221277"/>
                  <a:pt x="58674" y="1208410"/>
                  <a:pt x="35770" y="1185506"/>
                </a:cubicBezTo>
                <a:cubicBezTo>
                  <a:pt x="12867" y="1162603"/>
                  <a:pt x="0" y="1131539"/>
                  <a:pt x="0" y="1099148"/>
                </a:cubicBezTo>
                <a:lnTo>
                  <a:pt x="0" y="12212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3870" tIns="61170" rIns="73870" bIns="61170" numCol="1" spcCol="1270" anchor="ctr" anchorCtr="0">
            <a:noAutofit/>
          </a:bodyPr>
          <a:lstStyle/>
          <a:p>
            <a:pPr algn="ctr" defTabSz="889000" fontAlgn="auto">
              <a:lnSpc>
                <a:spcPct val="9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Федеральный государственный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образовательный </a:t>
            </a:r>
          </a:p>
          <a:p>
            <a:pPr algn="ctr" defTabSz="889000" fontAlgn="auto">
              <a:lnSpc>
                <a:spcPct val="9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Стандарт (ФГОС)</a:t>
            </a:r>
            <a:endParaRPr lang="ru-RU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047850" y="2742928"/>
            <a:ext cx="361111" cy="7132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13207"/>
                </a:lnTo>
                <a:lnTo>
                  <a:pt x="361111" y="7132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1408961" y="2980664"/>
            <a:ext cx="2888888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</a:pP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1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 структуре</a:t>
            </a: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 ООП</a:t>
            </a:r>
            <a:endParaRPr lang="ru-RU" sz="2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047850" y="2742928"/>
            <a:ext cx="361111" cy="19018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1886"/>
                </a:lnTo>
                <a:lnTo>
                  <a:pt x="361111" y="1901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1408961" y="4169342"/>
            <a:ext cx="2888888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</a:pP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Требования</a:t>
            </a:r>
            <a:b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1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 условиям</a:t>
            </a: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 реализации ООП</a:t>
            </a:r>
            <a:endParaRPr lang="ru-RU" sz="2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047850" y="2742928"/>
            <a:ext cx="361111" cy="3090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0564"/>
                </a:lnTo>
                <a:lnTo>
                  <a:pt x="361111" y="30905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408961" y="5358021"/>
            <a:ext cx="2888888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</a:pP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Требования</a:t>
            </a:r>
            <a:b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1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 освоения ООП</a:t>
            </a:r>
            <a:endParaRPr lang="ru-RU" sz="2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355976" y="3284984"/>
            <a:ext cx="720080" cy="2664296"/>
            <a:chOff x="4355976" y="3177183"/>
            <a:chExt cx="720080" cy="2664296"/>
          </a:xfrm>
        </p:grpSpPr>
        <p:sp>
          <p:nvSpPr>
            <p:cNvPr id="17" name="Двойная стрелка влево/вправо 16"/>
            <p:cNvSpPr/>
            <p:nvPr/>
          </p:nvSpPr>
          <p:spPr>
            <a:xfrm>
              <a:off x="4355976" y="3177183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Двойная стрелка влево/вправо 17"/>
            <p:cNvSpPr/>
            <p:nvPr/>
          </p:nvSpPr>
          <p:spPr>
            <a:xfrm>
              <a:off x="4355976" y="4401319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Двойная стрелка влево/вправо 18"/>
            <p:cNvSpPr/>
            <p:nvPr/>
          </p:nvSpPr>
          <p:spPr>
            <a:xfrm>
              <a:off x="4355976" y="5553447"/>
              <a:ext cx="720080" cy="288032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73322" y="1590514"/>
            <a:ext cx="3621152" cy="4734927"/>
            <a:chOff x="4773322" y="1574392"/>
            <a:chExt cx="3621152" cy="4734927"/>
          </a:xfrm>
        </p:grpSpPr>
        <p:sp>
          <p:nvSpPr>
            <p:cNvPr id="21" name="Полилиния 20"/>
            <p:cNvSpPr/>
            <p:nvPr/>
          </p:nvSpPr>
          <p:spPr>
            <a:xfrm>
              <a:off x="4773322" y="1574392"/>
              <a:ext cx="3611111" cy="1221277"/>
            </a:xfrm>
            <a:custGeom>
              <a:avLst/>
              <a:gdLst>
                <a:gd name="connsiteX0" fmla="*/ 0 w 3611111"/>
                <a:gd name="connsiteY0" fmla="*/ 122128 h 1221277"/>
                <a:gd name="connsiteX1" fmla="*/ 35771 w 3611111"/>
                <a:gd name="connsiteY1" fmla="*/ 35770 h 1221277"/>
                <a:gd name="connsiteX2" fmla="*/ 122129 w 3611111"/>
                <a:gd name="connsiteY2" fmla="*/ 0 h 1221277"/>
                <a:gd name="connsiteX3" fmla="*/ 3488983 w 3611111"/>
                <a:gd name="connsiteY3" fmla="*/ 0 h 1221277"/>
                <a:gd name="connsiteX4" fmla="*/ 3575341 w 3611111"/>
                <a:gd name="connsiteY4" fmla="*/ 35771 h 1221277"/>
                <a:gd name="connsiteX5" fmla="*/ 3611111 w 3611111"/>
                <a:gd name="connsiteY5" fmla="*/ 122129 h 1221277"/>
                <a:gd name="connsiteX6" fmla="*/ 3611111 w 3611111"/>
                <a:gd name="connsiteY6" fmla="*/ 1099149 h 1221277"/>
                <a:gd name="connsiteX7" fmla="*/ 3575341 w 3611111"/>
                <a:gd name="connsiteY7" fmla="*/ 1185507 h 1221277"/>
                <a:gd name="connsiteX8" fmla="*/ 3488983 w 3611111"/>
                <a:gd name="connsiteY8" fmla="*/ 1221277 h 1221277"/>
                <a:gd name="connsiteX9" fmla="*/ 122128 w 3611111"/>
                <a:gd name="connsiteY9" fmla="*/ 1221277 h 1221277"/>
                <a:gd name="connsiteX10" fmla="*/ 35770 w 3611111"/>
                <a:gd name="connsiteY10" fmla="*/ 1185506 h 1221277"/>
                <a:gd name="connsiteX11" fmla="*/ 0 w 3611111"/>
                <a:gd name="connsiteY11" fmla="*/ 1099148 h 1221277"/>
                <a:gd name="connsiteX12" fmla="*/ 0 w 3611111"/>
                <a:gd name="connsiteY12" fmla="*/ 122128 h 12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1111" h="1221277">
                  <a:moveTo>
                    <a:pt x="0" y="122128"/>
                  </a:moveTo>
                  <a:cubicBezTo>
                    <a:pt x="0" y="89738"/>
                    <a:pt x="12867" y="58674"/>
                    <a:pt x="35771" y="35770"/>
                  </a:cubicBezTo>
                  <a:cubicBezTo>
                    <a:pt x="58674" y="12867"/>
                    <a:pt x="89738" y="0"/>
                    <a:pt x="122129" y="0"/>
                  </a:cubicBezTo>
                  <a:lnTo>
                    <a:pt x="3488983" y="0"/>
                  </a:lnTo>
                  <a:cubicBezTo>
                    <a:pt x="3521373" y="0"/>
                    <a:pt x="3552437" y="12867"/>
                    <a:pt x="3575341" y="35771"/>
                  </a:cubicBezTo>
                  <a:cubicBezTo>
                    <a:pt x="3598244" y="58674"/>
                    <a:pt x="3611111" y="89738"/>
                    <a:pt x="3611111" y="122129"/>
                  </a:cubicBezTo>
                  <a:lnTo>
                    <a:pt x="3611111" y="1099149"/>
                  </a:lnTo>
                  <a:cubicBezTo>
                    <a:pt x="3611111" y="1131539"/>
                    <a:pt x="3598244" y="1162603"/>
                    <a:pt x="3575341" y="1185507"/>
                  </a:cubicBezTo>
                  <a:cubicBezTo>
                    <a:pt x="3552438" y="1208410"/>
                    <a:pt x="3521374" y="1221277"/>
                    <a:pt x="3488983" y="1221277"/>
                  </a:cubicBezTo>
                  <a:lnTo>
                    <a:pt x="122128" y="1221277"/>
                  </a:lnTo>
                  <a:cubicBezTo>
                    <a:pt x="89738" y="1221277"/>
                    <a:pt x="58674" y="1208410"/>
                    <a:pt x="35770" y="1185506"/>
                  </a:cubicBezTo>
                  <a:cubicBezTo>
                    <a:pt x="12867" y="1162603"/>
                    <a:pt x="0" y="1131539"/>
                    <a:pt x="0" y="1099148"/>
                  </a:cubicBezTo>
                  <a:lnTo>
                    <a:pt x="0" y="12212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3870" tIns="61170" rIns="73870" bIns="61170" numCol="1" spcCol="1270" anchor="ctr" anchorCtr="0">
              <a:noAutofit/>
            </a:bodyPr>
            <a:lstStyle/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Федеральные </a:t>
              </a:r>
            </a:p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государственные</a:t>
              </a:r>
            </a:p>
            <a:p>
              <a:pPr algn="ctr" defTabSz="889000" fontAlgn="auto">
                <a:lnSpc>
                  <a:spcPct val="90000"/>
                </a:lnSpc>
                <a:spcAft>
                  <a:spcPts val="0"/>
                </a:spcAft>
              </a:pPr>
              <a:r>
                <a:rPr lang="ru-RU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требования (ФГТ)</a:t>
              </a:r>
              <a:endPara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134433" y="2742928"/>
              <a:ext cx="361111" cy="7132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13207"/>
                  </a:lnTo>
                  <a:lnTo>
                    <a:pt x="361111" y="71320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5495544" y="2980664"/>
              <a:ext cx="2888888" cy="950943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57" tIns="54522" rIns="67857" bIns="54522" numCol="1" spcCol="1270" anchor="ctr" anchorCtr="0">
              <a:noAutofit/>
            </a:bodyPr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к </a:t>
              </a:r>
              <a:r>
                <a:rPr lang="ru-RU" sz="2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структуре</a:t>
              </a:r>
              <a: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ООП</a:t>
              </a:r>
              <a:endParaRPr lang="ru-RU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134433" y="2742928"/>
              <a:ext cx="361111" cy="19018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01886"/>
                  </a:lnTo>
                  <a:lnTo>
                    <a:pt x="361111" y="190188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5495544" y="4169342"/>
              <a:ext cx="2888888" cy="950943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57" tIns="54522" rIns="67857" bIns="54522" numCol="1" spcCol="1270" anchor="ctr" anchorCtr="0">
              <a:noAutofit/>
            </a:bodyPr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21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условиям</a:t>
              </a:r>
              <a:r>
                <a:rPr lang="ru-RU" sz="21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  реализации ООП</a:t>
              </a:r>
              <a:endParaRPr lang="ru-RU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5134433" y="2742928"/>
              <a:ext cx="371153" cy="30909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0920"/>
                  </a:lnTo>
                  <a:lnTo>
                    <a:pt x="371153" y="30909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5505586" y="5358376"/>
              <a:ext cx="2888888" cy="950943"/>
            </a:xfrm>
            <a:custGeom>
              <a:avLst/>
              <a:gdLst>
                <a:gd name="connsiteX0" fmla="*/ 0 w 2888888"/>
                <a:gd name="connsiteY0" fmla="*/ 95094 h 950943"/>
                <a:gd name="connsiteX1" fmla="*/ 27852 w 2888888"/>
                <a:gd name="connsiteY1" fmla="*/ 27852 h 950943"/>
                <a:gd name="connsiteX2" fmla="*/ 95094 w 2888888"/>
                <a:gd name="connsiteY2" fmla="*/ 0 h 950943"/>
                <a:gd name="connsiteX3" fmla="*/ 2793794 w 2888888"/>
                <a:gd name="connsiteY3" fmla="*/ 0 h 950943"/>
                <a:gd name="connsiteX4" fmla="*/ 2861036 w 2888888"/>
                <a:gd name="connsiteY4" fmla="*/ 27852 h 950943"/>
                <a:gd name="connsiteX5" fmla="*/ 2888888 w 2888888"/>
                <a:gd name="connsiteY5" fmla="*/ 95094 h 950943"/>
                <a:gd name="connsiteX6" fmla="*/ 2888888 w 2888888"/>
                <a:gd name="connsiteY6" fmla="*/ 855849 h 950943"/>
                <a:gd name="connsiteX7" fmla="*/ 2861036 w 2888888"/>
                <a:gd name="connsiteY7" fmla="*/ 923091 h 950943"/>
                <a:gd name="connsiteX8" fmla="*/ 2793794 w 2888888"/>
                <a:gd name="connsiteY8" fmla="*/ 950943 h 950943"/>
                <a:gd name="connsiteX9" fmla="*/ 95094 w 2888888"/>
                <a:gd name="connsiteY9" fmla="*/ 950943 h 950943"/>
                <a:gd name="connsiteX10" fmla="*/ 27852 w 2888888"/>
                <a:gd name="connsiteY10" fmla="*/ 923091 h 950943"/>
                <a:gd name="connsiteX11" fmla="*/ 0 w 2888888"/>
                <a:gd name="connsiteY11" fmla="*/ 855849 h 950943"/>
                <a:gd name="connsiteX12" fmla="*/ 0 w 2888888"/>
                <a:gd name="connsiteY12" fmla="*/ 95094 h 95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888" h="950943">
                  <a:moveTo>
                    <a:pt x="0" y="95094"/>
                  </a:moveTo>
                  <a:cubicBezTo>
                    <a:pt x="0" y="69873"/>
                    <a:pt x="10019" y="45686"/>
                    <a:pt x="27852" y="27852"/>
                  </a:cubicBezTo>
                  <a:cubicBezTo>
                    <a:pt x="45686" y="10018"/>
                    <a:pt x="69873" y="0"/>
                    <a:pt x="95094" y="0"/>
                  </a:cubicBezTo>
                  <a:lnTo>
                    <a:pt x="2793794" y="0"/>
                  </a:lnTo>
                  <a:cubicBezTo>
                    <a:pt x="2819015" y="0"/>
                    <a:pt x="2843202" y="10019"/>
                    <a:pt x="2861036" y="27852"/>
                  </a:cubicBezTo>
                  <a:cubicBezTo>
                    <a:pt x="2878870" y="45686"/>
                    <a:pt x="2888888" y="69873"/>
                    <a:pt x="2888888" y="95094"/>
                  </a:cubicBezTo>
                  <a:lnTo>
                    <a:pt x="2888888" y="855849"/>
                  </a:lnTo>
                  <a:cubicBezTo>
                    <a:pt x="2888888" y="881070"/>
                    <a:pt x="2878869" y="905257"/>
                    <a:pt x="2861036" y="923091"/>
                  </a:cubicBezTo>
                  <a:cubicBezTo>
                    <a:pt x="2843202" y="940925"/>
                    <a:pt x="2819015" y="950943"/>
                    <a:pt x="2793794" y="950943"/>
                  </a:cubicBezTo>
                  <a:lnTo>
                    <a:pt x="95094" y="950943"/>
                  </a:lnTo>
                  <a:cubicBezTo>
                    <a:pt x="69873" y="950943"/>
                    <a:pt x="45686" y="940924"/>
                    <a:pt x="27852" y="923091"/>
                  </a:cubicBezTo>
                  <a:cubicBezTo>
                    <a:pt x="10018" y="905257"/>
                    <a:pt x="0" y="881070"/>
                    <a:pt x="0" y="855849"/>
                  </a:cubicBezTo>
                  <a:lnTo>
                    <a:pt x="0" y="95094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57" tIns="54522" rIns="67857" bIns="54522" numCol="1" spcCol="1270" anchor="ctr" anchorCtr="0">
              <a:noAutofit/>
            </a:bodyPr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</a:pPr>
              <a:endParaRPr lang="ru-RU" sz="2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7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002163"/>
            <a:ext cx="37749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Цели  ФГОС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213"/>
            <a:ext cx="7344816" cy="314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098" name="Picture 2" descr="D:\Документы садик\станиславовна\всё для презентаций\аниме картинки\взрослые\lady_news_anchor_md_wh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29200"/>
            <a:ext cx="1333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4421"/>
            <a:ext cx="36740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Задачи  ФГОС ДО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755576" y="728663"/>
            <a:ext cx="748883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Candara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сохранение и поддержка индивидуальности ребёнка, развитие 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социокультурной среды, соответствующей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</p:txBody>
      </p:sp>
      <p:pic>
        <p:nvPicPr>
          <p:cNvPr id="3074" name="Picture 2" descr="D:\Документы садик\станиславовна\всё для презентаций\аниме картинки\дети\dancingkid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25703"/>
            <a:ext cx="18573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836712"/>
            <a:ext cx="7560840" cy="107156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утверждается Организацией самостоятельно в соответствии с настоящим Стандартом и с учётом Примерных программ  (Закон РФ «Об образовании», ст.12.6)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2276871"/>
            <a:ext cx="7560840" cy="102575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образовательных, педагогических и организационно-управленческих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3726" y="3632448"/>
            <a:ext cx="7560840" cy="136842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может разрабатывать и реализовывать различные Программы для дошкольных образовательных групп с разной продолжительностью пребывания детей в течение суток, в том числе групп кратковременного пребывания детей, полного и продлённого дня, и для групп детей разного возраста от двух месяцев до восьми лет, в том числе разновозрастных групп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1015" y="5301208"/>
            <a:ext cx="7560840" cy="6842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в одной Организации могут действовать на основе различных Программ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25381" y="188640"/>
            <a:ext cx="6965245" cy="432049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600" b="1" dirty="0" smtClean="0">
                <a:ln w="18000">
                  <a:solidFill>
                    <a:srgbClr val="AA2B1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Утверждение программы</a:t>
            </a:r>
            <a:endParaRPr lang="ru-RU" sz="3600" b="1" dirty="0">
              <a:ln w="18000">
                <a:solidFill>
                  <a:srgbClr val="AA2B1E">
                    <a:satMod val="14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+mn-ea"/>
              <a:cs typeface="+mn-cs"/>
            </a:endParaRPr>
          </a:p>
        </p:txBody>
      </p:sp>
      <p:pic>
        <p:nvPicPr>
          <p:cNvPr id="2050" name="Picture 2" descr="D:\Документы садик\станиславовна\всё для презентаций\аниме картинки\книги\boo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15335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1400</TotalTime>
  <Words>1870</Words>
  <Application>Microsoft Office PowerPoint</Application>
  <PresentationFormat>Экран (4:3)</PresentationFormat>
  <Paragraphs>159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Тема Office</vt:lpstr>
      <vt:lpstr>РОССИЙСКАЯ ФЕДЕРАЦИЯ ЯМАЛО-НЕНЕЦКИЙ АВТОНОМНЫЙ ОКРУГ МУНИЦИПАЛЬНОЕ БЮДЖЕТНОЕ ДОШКОЛЬНОЕ ОБРАЗОВАТЕЛЬНОЕ УЧРЕЖДЕНИЕ  ДЕТСКИЙ САД  КОМБИНИРОВАННОГО ВИДА «СКАЗКА»  п.г.т. УРЕНГОЙ ПУРОВСКОГО  РАЙОНА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Утверждение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МДОУ детский сад № 125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Исправникова Н.А.</dc:creator>
  <cp:lastModifiedBy>Женя</cp:lastModifiedBy>
  <cp:revision>109</cp:revision>
  <dcterms:modified xsi:type="dcterms:W3CDTF">2014-11-16T19:58:45Z</dcterms:modified>
</cp:coreProperties>
</file>