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7D3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00BB320-0212-4948-897E-D3770E6D1D9A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0D3190-56AE-416D-8C0A-6E423F8253A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72537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0763C2-2CF3-4A8D-A2F6-52AAD25DF55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40000"/>
            <a:lum/>
          </a:blip>
          <a:srcRect/>
          <a:stretch>
            <a:fillRect l="-17000" r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 userDrawn="1"/>
        </p:nvSpPr>
        <p:spPr>
          <a:xfrm>
            <a:off x="357158" y="285728"/>
            <a:ext cx="8501122" cy="6215106"/>
          </a:xfrm>
          <a:prstGeom prst="roundRect">
            <a:avLst>
              <a:gd name="adj" fmla="val 9106"/>
            </a:avLst>
          </a:prstGeom>
          <a:noFill/>
          <a:ln>
            <a:solidFill>
              <a:srgbClr val="57D3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Рисунок 7" descr="0_75c96_b715e7d3_XL.jpeg"/>
          <p:cNvPicPr>
            <a:picLocks noChangeAspect="1"/>
          </p:cNvPicPr>
          <p:nvPr userDrawn="1"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8363" t="8363"/>
          <a:stretch>
            <a:fillRect/>
          </a:stretch>
        </p:blipFill>
        <p:spPr>
          <a:xfrm>
            <a:off x="71406" y="71414"/>
            <a:ext cx="2000264" cy="200026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3CAFAF-F440-4BEA-83C0-06215780B219}" type="datetimeFigureOut">
              <a:rPr lang="ru-RU" smtClean="0"/>
              <a:pPr/>
              <a:t>02.05.2015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dirty="0" smtClean="0"/>
              <a:t>corowina.ucoz.com</a:t>
            </a:r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mama12.ru/content/view/61/40/" TargetMode="Externa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85800" y="1628801"/>
            <a:ext cx="7772400" cy="1728191"/>
          </a:xfrm>
        </p:spPr>
        <p:txBody>
          <a:bodyPr>
            <a:noAutofit/>
          </a:bodyPr>
          <a:lstStyle/>
          <a:p>
            <a:r>
              <a:rPr lang="ru-RU" sz="6000" b="1" i="1" dirty="0" smtClean="0"/>
              <a:t>Первый раз </a:t>
            </a:r>
            <a:br>
              <a:rPr lang="ru-RU" sz="6000" b="1" i="1" dirty="0" smtClean="0"/>
            </a:br>
            <a:r>
              <a:rPr lang="ru-RU" sz="6000" b="1" i="1" dirty="0" smtClean="0"/>
              <a:t>в детский сад</a:t>
            </a:r>
            <a:endParaRPr lang="ru-RU" sz="6000" b="1" i="1" dirty="0"/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685800" y="3886200"/>
            <a:ext cx="3742184" cy="1343000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</a:rPr>
              <a:t>Подготовила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Учитель-дефектолог</a:t>
            </a:r>
          </a:p>
          <a:p>
            <a:r>
              <a:rPr lang="ru-RU" dirty="0" smtClean="0">
                <a:solidFill>
                  <a:schemeClr val="tx1"/>
                </a:solidFill>
              </a:rPr>
              <a:t>Редькина О.Г.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835696" y="692697"/>
            <a:ext cx="6622504" cy="1152127"/>
          </a:xfrm>
        </p:spPr>
        <p:txBody>
          <a:bodyPr>
            <a:normAutofit fontScale="90000"/>
          </a:bodyPr>
          <a:lstStyle/>
          <a:p>
            <a:pPr marL="502920" lvl="0" indent="-457200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ru-RU" sz="2800" b="1" dirty="0">
                <a:solidFill>
                  <a:srgbClr val="212745"/>
                </a:solidFill>
                <a:latin typeface="Arial"/>
              </a:rPr>
              <a:t>Приучайте ребенка к длительному отсутствию родственников. </a:t>
            </a:r>
            <a:r>
              <a:rPr lang="ru-RU" sz="1700" b="1" dirty="0">
                <a:solidFill>
                  <a:srgbClr val="212745"/>
                </a:solidFill>
                <a:latin typeface="Arial"/>
              </a:rPr>
              <a:t>  </a:t>
            </a:r>
            <a:r>
              <a:rPr lang="ru-RU" sz="1700" b="1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 </a:t>
            </a:r>
            <a: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/>
            </a:r>
            <a:br>
              <a:rPr lang="ru-RU" sz="17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1628800"/>
            <a:ext cx="7558608" cy="4608512"/>
          </a:xfrm>
        </p:spPr>
        <p:txBody>
          <a:bodyPr>
            <a:normAutofit fontScale="92500" lnSpcReduction="10000"/>
          </a:bodyPr>
          <a:lstStyle/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tabLst>
                <a:tab pos="1165225" algn="l"/>
              </a:tabLst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После того как вы убедитесь, что в вашем присутствии ребенок спокойно общается с другими взрослыми, можно попробовать оставлять его с кем-то из знакомых уже без вас. На роль временной няни лучше всего подойдет ваша подруга или бабушка (при условии, что ранее она проводила с внуком немного времени). Для начала достаточно оставить ребенка на час-другой, постепенно время можно увеличивать. </a:t>
            </a:r>
          </a:p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tabLst>
                <a:tab pos="1165225" algn="l"/>
              </a:tabLst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 Всегда говорите малышу, когда именно вы вернетесь. Например, после того как ребенок поспит и поест. Так ребенку будет легче вас ждать. Обязательно выполняйте данное обещание. Таким образом, малыш будет понимать, что ваше временное отсутствие - вовсе не катастрофа, и что вы всегда вернетесь за ним.  </a:t>
            </a:r>
          </a:p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  <a:tabLst>
                <a:tab pos="1165225" algn="l"/>
              </a:tabLst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Посещайте группы раннего развития и игровые комнаты. Там малыш привыкнет к тому, что в определенных условиях "главным" взрослым может быть не мама, а кто-то другой.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0882664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51720" y="274638"/>
            <a:ext cx="6635080" cy="1143000"/>
          </a:xfrm>
        </p:spPr>
        <p:txBody>
          <a:bodyPr>
            <a:normAutofit fontScale="90000"/>
          </a:bodyPr>
          <a:lstStyle/>
          <a:p>
            <a:pPr marL="1257300" marR="0" lvl="2" indent="-34290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Wingdings" panose="05000000000000000000" pitchFamily="2" charset="2"/>
              <a:buChar char="v"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Arial"/>
              </a:rPr>
              <a:t>Научите ребенка самостоятельно одеваться, принимать пищу и ходить на горшок.</a:t>
            </a:r>
            <a:r>
              <a:rPr kumimoji="0" lang="ru-RU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212745"/>
                </a:solidFill>
                <a:effectLst/>
                <a:uLnTx/>
                <a:uFillTx/>
                <a:latin typeface="Arial"/>
              </a:rPr>
              <a:t>  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lvl="0" indent="0">
              <a:lnSpc>
                <a:spcPct val="150000"/>
              </a:lnSpc>
              <a:spcBef>
                <a:spcPts val="0"/>
              </a:spcBef>
              <a:buNone/>
            </a:pPr>
            <a:r>
              <a:rPr lang="ru-RU" sz="2000" dirty="0">
                <a:solidFill>
                  <a:prstClr val="black"/>
                </a:solidFill>
                <a:latin typeface="Arial"/>
              </a:rPr>
              <a:t>Если ребенок будет уметь одеваться, принимать пищу и </a:t>
            </a:r>
            <a:r>
              <a:rPr lang="ru-RU" sz="2000" b="1" dirty="0">
                <a:latin typeface="Arial"/>
                <a:hlinkClick r:id="rId2" tooltip="Как приучить ребенка к горшку"/>
              </a:rPr>
              <a:t>ходить на </a:t>
            </a:r>
            <a:r>
              <a:rPr lang="ru-RU" sz="2000" b="1" dirty="0">
                <a:solidFill>
                  <a:srgbClr val="B4DCFA">
                    <a:lumMod val="10000"/>
                  </a:srgbClr>
                </a:solidFill>
                <a:latin typeface="Arial"/>
                <a:hlinkClick r:id="rId2" tooltip="Как приучить ребенка к горшку"/>
              </a:rPr>
              <a:t>горшок</a:t>
            </a:r>
            <a:r>
              <a:rPr lang="ru-RU" sz="2000" dirty="0">
                <a:solidFill>
                  <a:prstClr val="black"/>
                </a:solidFill>
                <a:latin typeface="Arial"/>
              </a:rPr>
              <a:t> сам, то ему будет намного проще. Проследите, сколько времени ребенок тратит на то, чтобы съесть обед. Обычно в саду на него уходит 30 минут. Все эти навыки смогут уменьшить эмоциональный и физический дискомфорт ребенка, когда он окажется в незнакомом коллективе.</a:t>
            </a:r>
          </a:p>
        </p:txBody>
      </p:sp>
    </p:spTree>
    <p:extLst>
      <p:ext uri="{BB962C8B-B14F-4D97-AF65-F5344CB8AC3E}">
        <p14:creationId xmlns:p14="http://schemas.microsoft.com/office/powerpoint/2010/main" val="21150778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71600" y="1844823"/>
            <a:ext cx="7704856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Читайте сказочные истории о посещении садика. Все рассказы должны заканчиваться счастливо. Можете устраивать игру с куклами «День в детском саду». Уже «прожив» пугающую ситуацию в игре, ребенок будет проще к ней относиться.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По возможности, гуляйте с ребенком на территории садика. Например, когда дети спят, можно покопаться в песочнице или побегать по веранде. Вечером выходите смотреть, как родители забирают домой детей.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Будет идеально, если ребенок заранее познакомится с воспитательницей. Впоследствии малышу будет гораздо проще выполнять просьбы педагога, т.к. одним из основных трудностей для ребенка является необходимость  слушаться и подчиняться незнакомому </a:t>
            </a:r>
            <a:endParaRPr lang="ru-RU" sz="20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927460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19672" y="620689"/>
            <a:ext cx="6838528" cy="1080119"/>
          </a:xfrm>
        </p:spPr>
        <p:txBody>
          <a:bodyPr/>
          <a:lstStyle/>
          <a:p>
            <a:pPr marL="388620" lvl="0" indent="-342900">
              <a:spcBef>
                <a:spcPct val="20000"/>
              </a:spcBef>
              <a:spcAft>
                <a:spcPts val="300"/>
              </a:spcAft>
              <a:buFont typeface="Wingdings" panose="05000000000000000000" pitchFamily="2" charset="2"/>
              <a:buChar char="v"/>
            </a:pPr>
            <a:r>
              <a:rPr lang="ru-RU" sz="2400" b="1" dirty="0">
                <a:solidFill>
                  <a:srgbClr val="212745"/>
                </a:solidFill>
                <a:latin typeface="Arial"/>
              </a:rPr>
              <a:t>Готовьте ребенку еду как в детском саду.</a:t>
            </a:r>
            <a:endParaRPr lang="ru-RU" sz="2400" dirty="0">
              <a:solidFill>
                <a:srgbClr val="212745"/>
              </a:solidFill>
              <a:latin typeface="Arial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1916832"/>
            <a:ext cx="7774632" cy="4248472"/>
          </a:xfrm>
        </p:spPr>
        <p:txBody>
          <a:bodyPr>
            <a:normAutofit fontScale="92500"/>
          </a:bodyPr>
          <a:lstStyle/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Процесс адаптации к садику требует больших затрат психических и физических сил. И если ребенок будет сыт, то процесс привыкания у него пройдет намного легче.  А если ребенок  будет есть привычные и любимые блюда, его настроение будет повышенным и он охотнее будет воспринимать все «тяготы детсадовской жизни».</a:t>
            </a:r>
          </a:p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sz="20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Основу рациона в садике составляют каши, супы, тушеные овощи, сырники,  творожные запеканки, омлет, рыбные, мясные и куриные котлеты. </a:t>
            </a:r>
          </a:p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endParaRPr lang="ru-RU" sz="2000" dirty="0">
              <a:solidFill>
                <a:prstClr val="black">
                  <a:lumMod val="75000"/>
                  <a:lumOff val="25000"/>
                </a:prstClr>
              </a:solidFill>
              <a:latin typeface="Arial"/>
            </a:endParaRPr>
          </a:p>
          <a:p>
            <a:pPr marL="228600" lvl="0" indent="-18288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000" dirty="0">
                <a:solidFill>
                  <a:srgbClr val="A7EA52">
                    <a:lumMod val="75000"/>
                  </a:srgbClr>
                </a:solidFill>
                <a:latin typeface="Arial"/>
              </a:rPr>
              <a:t>       </a:t>
            </a:r>
            <a:r>
              <a:rPr lang="ru-RU" sz="2000" dirty="0">
                <a:solidFill>
                  <a:schemeClr val="tx1"/>
                </a:solidFill>
                <a:latin typeface="Arial"/>
              </a:rPr>
              <a:t>Среднее время адаптации ребенка к детскому саду занимает 3 недели. Если ребенок не адаптировался к садику по истечении 3 месяцев, необходимо обратиться к специалисту.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04537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64705"/>
            <a:ext cx="7772400" cy="936103"/>
          </a:xfrm>
        </p:spPr>
        <p:txBody>
          <a:bodyPr>
            <a:normAutofit fontScale="90000"/>
          </a:bodyPr>
          <a:lstStyle/>
          <a:p>
            <a:pPr marL="457200" lvl="0" indent="-457200">
              <a:lnSpc>
                <a:spcPct val="150000"/>
              </a:lnSpc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3200" b="1" dirty="0">
                <a:solidFill>
                  <a:srgbClr val="212745"/>
                </a:solidFill>
                <a:latin typeface="Arial"/>
              </a:rPr>
              <a:t>Закаливайте ребенка.</a:t>
            </a:r>
            <a:r>
              <a:rPr lang="ru-RU" sz="3200" dirty="0">
                <a:solidFill>
                  <a:srgbClr val="212745"/>
                </a:solidFill>
                <a:latin typeface="Arial"/>
              </a:rPr>
              <a:t/>
            </a:r>
            <a:br>
              <a:rPr lang="ru-RU" sz="3200" dirty="0">
                <a:solidFill>
                  <a:srgbClr val="212745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2060848"/>
            <a:ext cx="6400800" cy="3456384"/>
          </a:xfrm>
        </p:spPr>
        <p:txBody>
          <a:bodyPr>
            <a:normAutofit fontScale="85000" lnSpcReduction="10000"/>
          </a:bodyPr>
          <a:lstStyle/>
          <a:p>
            <a:pPr lvl="0" algn="l">
              <a:spcBef>
                <a:spcPts val="0"/>
              </a:spcBef>
            </a:pPr>
            <a:r>
              <a:rPr lang="ru-RU" sz="2800" dirty="0">
                <a:solidFill>
                  <a:prstClr val="black"/>
                </a:solidFill>
                <a:latin typeface="Arial"/>
              </a:rPr>
              <a:t>Посещайте бассейн, гимнастику, делайте массаж ребенку, почаще гуляйте на свежем воздухе, обливайтесь в ванной прохладной водичкой, не перекутывайте ребенка, чаще проветривайте комнаты, приучайте спать только в трусиках. В адаптационный период все силы ребенка должны быть направлены на освоение нового, а не борьбу с болезнями.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49647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620688"/>
            <a:ext cx="6851104" cy="1224136"/>
          </a:xfrm>
        </p:spPr>
        <p:txBody>
          <a:bodyPr>
            <a:normAutofit fontScale="90000"/>
          </a:bodyPr>
          <a:lstStyle/>
          <a:p>
            <a:pPr marL="457200" lvl="0" indent="-457200">
              <a:spcBef>
                <a:spcPts val="0"/>
              </a:spcBef>
              <a:buFont typeface="Wingdings" panose="05000000000000000000" pitchFamily="2" charset="2"/>
              <a:buChar char="v"/>
            </a:pPr>
            <a:r>
              <a:rPr lang="ru-RU" sz="3200" b="1" dirty="0">
                <a:solidFill>
                  <a:srgbClr val="212745"/>
                </a:solidFill>
                <a:latin typeface="Arial"/>
              </a:rPr>
              <a:t>Поощряйте его стремление к общению со сверстниками.</a:t>
            </a:r>
            <a:r>
              <a:rPr lang="ru-RU" sz="3200" dirty="0">
                <a:solidFill>
                  <a:srgbClr val="212745"/>
                </a:solidFill>
                <a:latin typeface="Arial"/>
              </a:rPr>
              <a:t/>
            </a:r>
            <a:br>
              <a:rPr lang="ru-RU" sz="3200" dirty="0">
                <a:solidFill>
                  <a:srgbClr val="212745"/>
                </a:solidFill>
                <a:latin typeface="Arial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132855"/>
            <a:ext cx="8229600" cy="2808313"/>
          </a:xfrm>
        </p:spPr>
        <p:txBody>
          <a:bodyPr/>
          <a:lstStyle/>
          <a:p>
            <a:pPr marL="0" lvl="0" indent="0">
              <a:spcBef>
                <a:spcPts val="0"/>
              </a:spcBef>
              <a:buNone/>
            </a:pPr>
            <a:r>
              <a:rPr lang="ru-RU" sz="2800" dirty="0">
                <a:solidFill>
                  <a:prstClr val="black"/>
                </a:solidFill>
                <a:latin typeface="Arial"/>
              </a:rPr>
              <a:t>Чаще ходите в гости к родным и близким с детьми. Старайтесь гулять там, где собирается много детишек с родителями. Играйте рядом или вместе c ними. Пусть ребенок привыкает общаться с другими детьми. Это важный социальный навык.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395141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530626"/>
          </a:xfrm>
        </p:spPr>
        <p:txBody>
          <a:bodyPr>
            <a:normAutofit/>
          </a:bodyPr>
          <a:lstStyle/>
          <a:p>
            <a:r>
              <a:rPr lang="ru-RU" sz="6000" i="1" dirty="0" smtClean="0"/>
              <a:t>Спасибо за внимание!</a:t>
            </a:r>
            <a:endParaRPr lang="ru-RU" sz="6000" i="1" dirty="0"/>
          </a:p>
        </p:txBody>
      </p:sp>
    </p:spTree>
    <p:extLst>
      <p:ext uri="{BB962C8B-B14F-4D97-AF65-F5344CB8AC3E}">
        <p14:creationId xmlns:p14="http://schemas.microsoft.com/office/powerpoint/2010/main" val="21708275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187624" y="1412776"/>
            <a:ext cx="7488832" cy="40934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44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</a:rPr>
              <a:t>Что </a:t>
            </a:r>
            <a:r>
              <a:rPr lang="ru-RU" sz="4400" b="1" dirty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</a:rPr>
              <a:t>такое адаптация</a:t>
            </a:r>
            <a:r>
              <a:rPr lang="ru-RU" sz="4400" b="1" dirty="0" smtClean="0">
                <a:ln w="10541" cmpd="sng">
                  <a:solidFill>
                    <a:srgbClr val="4E67C8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E67C8">
                        <a:tint val="40000"/>
                        <a:satMod val="250000"/>
                      </a:srgbClr>
                    </a:gs>
                    <a:gs pos="9000">
                      <a:srgbClr val="4E67C8">
                        <a:tint val="52000"/>
                        <a:satMod val="300000"/>
                      </a:srgbClr>
                    </a:gs>
                    <a:gs pos="50000">
                      <a:srgbClr val="4E67C8">
                        <a:shade val="20000"/>
                        <a:satMod val="300000"/>
                      </a:srgbClr>
                    </a:gs>
                    <a:gs pos="79000">
                      <a:srgbClr val="4E67C8">
                        <a:tint val="52000"/>
                        <a:satMod val="300000"/>
                      </a:srgbClr>
                    </a:gs>
                    <a:gs pos="100000">
                      <a:srgbClr val="4E67C8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latin typeface="Arial"/>
              </a:rPr>
              <a:t>?</a:t>
            </a:r>
          </a:p>
          <a:p>
            <a:pPr lvl="0"/>
            <a:endParaRPr lang="ru-RU" sz="4400" b="1" dirty="0" smtClean="0">
              <a:ln w="10541" cmpd="sng">
                <a:solidFill>
                  <a:srgbClr val="4E67C8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E67C8">
                      <a:tint val="40000"/>
                      <a:satMod val="250000"/>
                    </a:srgbClr>
                  </a:gs>
                  <a:gs pos="9000">
                    <a:srgbClr val="4E67C8">
                      <a:tint val="52000"/>
                      <a:satMod val="300000"/>
                    </a:srgbClr>
                  </a:gs>
                  <a:gs pos="50000">
                    <a:srgbClr val="4E67C8">
                      <a:shade val="20000"/>
                      <a:satMod val="300000"/>
                    </a:srgbClr>
                  </a:gs>
                  <a:gs pos="79000">
                    <a:srgbClr val="4E67C8">
                      <a:tint val="52000"/>
                      <a:satMod val="300000"/>
                    </a:srgbClr>
                  </a:gs>
                  <a:gs pos="100000">
                    <a:srgbClr val="4E67C8">
                      <a:tint val="40000"/>
                      <a:satMod val="250000"/>
                    </a:srgbClr>
                  </a:gs>
                </a:gsLst>
                <a:lin ang="5400000"/>
              </a:gradFill>
              <a:latin typeface="Arial"/>
            </a:endParaRPr>
          </a:p>
          <a:p>
            <a:pPr lvl="0"/>
            <a:r>
              <a:rPr lang="ru-RU" sz="3200" dirty="0">
                <a:latin typeface="Arial"/>
              </a:rPr>
              <a:t>Адаптация- от латинского «приспособлять» – в широком смысле приспособление к окружающим </a:t>
            </a:r>
            <a:r>
              <a:rPr lang="ru-RU" sz="3200" dirty="0" smtClean="0">
                <a:latin typeface="Arial"/>
              </a:rPr>
              <a:t>условиям</a:t>
            </a:r>
            <a:endParaRPr lang="ru-RU" sz="3200" dirty="0">
              <a:ln w="10541" cmpd="sng">
                <a:solidFill>
                  <a:srgbClr val="4E67C8">
                    <a:shade val="88000"/>
                    <a:satMod val="110000"/>
                  </a:srgbClr>
                </a:solidFill>
                <a:prstDash val="solid"/>
              </a:ln>
              <a:latin typeface="Arial"/>
            </a:endParaRPr>
          </a:p>
          <a:p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620689"/>
            <a:ext cx="7772400" cy="936103"/>
          </a:xfrm>
        </p:spPr>
        <p:txBody>
          <a:bodyPr/>
          <a:lstStyle/>
          <a:p>
            <a:r>
              <a:rPr lang="ru-RU" sz="5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Фазы процесса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5800" y="1772816"/>
            <a:ext cx="7918648" cy="4248472"/>
          </a:xfrm>
        </p:spPr>
        <p:txBody>
          <a:bodyPr>
            <a:normAutofit fontScale="92500" lnSpcReduction="10000"/>
          </a:bodyPr>
          <a:lstStyle/>
          <a:p>
            <a:pPr lvl="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200" b="1" u="sng" dirty="0">
                <a:solidFill>
                  <a:srgbClr val="212745"/>
                </a:solidFill>
                <a:latin typeface="Arial"/>
              </a:rPr>
              <a:t>Острая фаза – </a:t>
            </a:r>
            <a:r>
              <a:rPr lang="ru-RU" sz="2200" dirty="0">
                <a:solidFill>
                  <a:srgbClr val="212745"/>
                </a:solidFill>
                <a:latin typeface="Arial"/>
              </a:rPr>
              <a:t>сопровождается разнообразными колебаниями в состоянии ребенка, что приводит к снижению веса, более частым респираторным заболеваниям, нарушению сна, снижению аппетита, большей, чем обычно капризности, плаксивости; фаза длится около одного месяца</a:t>
            </a:r>
          </a:p>
          <a:p>
            <a:pPr lvl="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200" b="1" u="sng" dirty="0">
                <a:solidFill>
                  <a:srgbClr val="212745"/>
                </a:solidFill>
                <a:latin typeface="Arial"/>
              </a:rPr>
              <a:t>Подострая фаза – </a:t>
            </a:r>
            <a:r>
              <a:rPr lang="ru-RU" sz="2200" dirty="0">
                <a:solidFill>
                  <a:srgbClr val="212745"/>
                </a:solidFill>
                <a:latin typeface="Arial"/>
              </a:rPr>
              <a:t>поведение ребенка характеризуется как нормальное, то есть все сдвиги уменьшаются и наблюдаются лишь по отдельным параметрам, на фоне замедленного темпа развития, особенно психического, по сравнению со средними возрастными нормами; фаза длится 3-5 месяцев.</a:t>
            </a:r>
          </a:p>
          <a:p>
            <a:pPr lvl="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</a:pPr>
            <a:r>
              <a:rPr lang="ru-RU" sz="2200" b="1" u="sng" dirty="0">
                <a:solidFill>
                  <a:srgbClr val="212745"/>
                </a:solidFill>
                <a:latin typeface="Arial"/>
              </a:rPr>
              <a:t>Фаза компенсации – </a:t>
            </a:r>
            <a:r>
              <a:rPr lang="ru-RU" sz="2200" dirty="0">
                <a:solidFill>
                  <a:srgbClr val="212745"/>
                </a:solidFill>
                <a:latin typeface="Arial"/>
              </a:rPr>
              <a:t>характеризуется ускорением темпа развития, и дети к концу учебного года преодолевают указанную выше задержку в развитии.</a:t>
            </a:r>
            <a:endParaRPr lang="ru-RU" sz="2200" b="1" u="sng" dirty="0">
              <a:solidFill>
                <a:srgbClr val="21274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16027725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63688" y="620689"/>
            <a:ext cx="6694512" cy="1296143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При адаптации ребенка к детскому саду встречаются три степени тяжести:</a:t>
            </a:r>
            <a:b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1916832"/>
            <a:ext cx="7016824" cy="3937992"/>
          </a:xfrm>
        </p:spPr>
        <p:txBody>
          <a:bodyPr>
            <a:normAutofit lnSpcReduction="10000"/>
          </a:bodyPr>
          <a:lstStyle/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200" dirty="0">
                <a:solidFill>
                  <a:srgbClr val="212745"/>
                </a:solidFill>
                <a:latin typeface="Arial"/>
              </a:rPr>
              <a:t>1 степень: поначалу он канючит</a:t>
            </a:r>
            <a:r>
              <a:rPr lang="ru-RU" sz="2200" dirty="0" smtClean="0">
                <a:solidFill>
                  <a:srgbClr val="212745"/>
                </a:solidFill>
                <a:latin typeface="Arial"/>
              </a:rPr>
              <a:t>, пускает </a:t>
            </a:r>
            <a:r>
              <a:rPr lang="ru-RU" sz="2200" dirty="0">
                <a:solidFill>
                  <a:srgbClr val="212745"/>
                </a:solidFill>
                <a:latin typeface="Arial"/>
              </a:rPr>
              <a:t>слезу. Потерпите, через 2-3 недели он будет бежать в сад.</a:t>
            </a:r>
          </a:p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200" dirty="0">
                <a:solidFill>
                  <a:srgbClr val="212745"/>
                </a:solidFill>
                <a:latin typeface="Arial"/>
              </a:rPr>
              <a:t>2 степень: слезы, крики и странное поведение ребенка затягивается на месяц. В этом случае на фоне стресса возможны заболевания.</a:t>
            </a:r>
          </a:p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200" dirty="0">
                <a:solidFill>
                  <a:srgbClr val="212745"/>
                </a:solidFill>
                <a:latin typeface="Arial"/>
              </a:rPr>
              <a:t>3 степень: самая тяжелая. Ребенок никак не может привыкнуть к детсадовской атмосфере. И от этого страдает его нервно-психическое развитие. Малыш может забывать новые слова, демонстрировать мнимое неумение есть ложкой, проявлять замкнутость и отчужденность.</a:t>
            </a:r>
            <a:endParaRPr lang="ru-RU" sz="2200" dirty="0">
              <a:solidFill>
                <a:srgbClr val="21274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48394955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32856"/>
            <a:ext cx="8229600" cy="3456384"/>
          </a:xfrm>
        </p:spPr>
        <p:txBody>
          <a:bodyPr>
            <a:normAutofit fontScale="90000"/>
          </a:bodyPr>
          <a:lstStyle/>
          <a:p>
            <a:pPr marL="228600" lvl="0" indent="-182880">
              <a:spcBef>
                <a:spcPct val="20000"/>
              </a:spcBef>
              <a:spcAft>
                <a:spcPts val="300"/>
              </a:spcAft>
            </a:pPr>
            <a:r>
              <a:rPr lang="ru-RU" sz="2800" b="1" dirty="0">
                <a:solidFill>
                  <a:srgbClr val="212745"/>
                </a:solidFill>
                <a:latin typeface="Arial"/>
              </a:rPr>
              <a:t>Ваш малыш совсем скоро впервые пойдет в детский сад? Конечно, вы очень волнуетесь, как он будет контактировать с новыми людьми и понравится ли ему в саду.</a:t>
            </a:r>
            <a:r>
              <a:rPr lang="ru-RU" sz="2800" dirty="0">
                <a:solidFill>
                  <a:srgbClr val="212745"/>
                </a:solidFill>
                <a:latin typeface="Arial"/>
              </a:rPr>
              <a:t/>
            </a:r>
            <a:br>
              <a:rPr lang="ru-RU" sz="2800" dirty="0">
                <a:solidFill>
                  <a:srgbClr val="212745"/>
                </a:solidFill>
                <a:latin typeface="Arial"/>
              </a:rPr>
            </a:br>
            <a:r>
              <a:rPr lang="ru-RU" sz="2800" b="1" dirty="0">
                <a:solidFill>
                  <a:srgbClr val="212745"/>
                </a:solidFill>
                <a:latin typeface="Arial"/>
              </a:rPr>
              <a:t> С какими реальными проблемами  придется столкнуться вам и малышу и как подготовить ребенка к детскому саду</a:t>
            </a:r>
            <a:r>
              <a:rPr lang="ru-RU" sz="2800" dirty="0">
                <a:solidFill>
                  <a:srgbClr val="212745"/>
                </a:solidFill>
                <a:latin typeface="Arial"/>
              </a:rPr>
              <a:t>?</a:t>
            </a:r>
            <a:br>
              <a:rPr lang="ru-RU" sz="2800" dirty="0">
                <a:solidFill>
                  <a:srgbClr val="212745"/>
                </a:solidFill>
                <a:latin typeface="Arial"/>
              </a:rPr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76515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763688" y="332656"/>
            <a:ext cx="6624736" cy="1080120"/>
          </a:xfrm>
        </p:spPr>
        <p:txBody>
          <a:bodyPr/>
          <a:lstStyle/>
          <a:p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Памятка родителям по сопровождению процесса адаптации ребенка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marL="228600" lvl="0" indent="-182880" algn="ctr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sz="22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Как вести себя с </a:t>
            </a:r>
          </a:p>
          <a:p>
            <a:pPr marL="45720" lvl="0" indent="0" algn="ctr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None/>
            </a:pPr>
            <a:r>
              <a:rPr lang="ru-RU" sz="22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ребенком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Показать ребенку его новый статус (он стал большим);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Не оставлять его в детском саду на длительные сроки в первые дни;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Обратить внимание на положительный климат в семье;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Следует снизить нервно-психическую нагрузку;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Сообщить заинтересованным специалистам о личностных особенностях ребенка, специфике режимных моментов и т.д.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marL="228600" lvl="0" indent="-182880" algn="ctr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Georgia" pitchFamily="18" charset="0"/>
              <a:buChar char="*"/>
            </a:pPr>
            <a:r>
              <a:rPr lang="ru-RU" sz="2200" b="1" u="sng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Как не надо вести себя с ребенком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Отрицательно отзываться об учреждении, его специалистах;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Не обращать внимание на видимые отклонения в поведении ребенка;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Препятствовать контактам с другими детьми;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Увеличивать нагрузку на нервную систему;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Одевать ребенка не по сезону;</a:t>
            </a:r>
          </a:p>
          <a:p>
            <a:pPr marL="228600" lvl="0" indent="-182880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Tx/>
              <a:buChar char="-"/>
            </a:pPr>
            <a:r>
              <a:rPr lang="ru-RU" sz="1600" dirty="0">
                <a:solidFill>
                  <a:prstClr val="black">
                    <a:lumMod val="75000"/>
                    <a:lumOff val="25000"/>
                  </a:prstClr>
                </a:solidFill>
                <a:latin typeface="Arial"/>
              </a:rPr>
              <a:t>Конфликтовать дома, наказывать ребенка за капризы.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593334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051720" y="764704"/>
            <a:ext cx="6336704" cy="1296144"/>
          </a:xfrm>
        </p:spPr>
        <p:txBody>
          <a:bodyPr>
            <a:normAutofit fontScale="90000"/>
          </a:bodyPr>
          <a:lstStyle/>
          <a:p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К сожалению, иногда родители совершают серьезные ошибки, которые затрудняют адаптацию ребенка</a:t>
            </a:r>
            <a:r>
              <a:rPr lang="ru-RU" sz="2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.</a:t>
            </a:r>
            <a:br>
              <a:rPr lang="ru-RU" sz="2400" b="1" dirty="0" smtClean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</a:br>
            <a: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/>
            </a:r>
            <a:br>
              <a:rPr lang="ru-RU" sz="2400" b="1" dirty="0">
                <a:gradFill>
                  <a:gsLst>
                    <a:gs pos="0">
                      <a:prstClr val="black"/>
                    </a:gs>
                    <a:gs pos="40000">
                      <a:prstClr val="black">
                        <a:lumMod val="75000"/>
                        <a:lumOff val="25000"/>
                      </a:prstClr>
                    </a:gs>
                    <a:gs pos="100000">
                      <a:srgbClr val="212745">
                        <a:alpha val="65000"/>
                      </a:srgb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</a:br>
            <a:r>
              <a:rPr lang="ru-RU" sz="2400" b="1" i="1" u="sng" dirty="0">
                <a:solidFill>
                  <a:srgbClr val="F14124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Чего делать нельзя ни в коем случае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11560" y="2420888"/>
            <a:ext cx="7992888" cy="4032448"/>
          </a:xfrm>
        </p:spPr>
        <p:txBody>
          <a:bodyPr>
            <a:normAutofit lnSpcReduction="10000"/>
          </a:bodyPr>
          <a:lstStyle/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212745"/>
                </a:solidFill>
                <a:latin typeface="Arial"/>
              </a:rPr>
              <a:t>Нельзя наказывать </a:t>
            </a:r>
            <a:r>
              <a:rPr lang="ru-RU" sz="1500" dirty="0">
                <a:solidFill>
                  <a:srgbClr val="212745"/>
                </a:solidFill>
                <a:latin typeface="Arial"/>
              </a:rPr>
              <a:t>или сердиться на малыша за то, что он плачет при расставании или дома при упоминании о необходимости идти в сад! Помните, что его жизнь кардинально меняется, и он имеет право на такую реакцию. Строгое напоминание о том, что он «обещал не плакать», тоже абсолютно неэффективно. Дети этого возраста пока не умеют держать слово. Лучше еще раз напомните, что вы обязательно придете.</a:t>
            </a:r>
            <a:endParaRPr lang="ru-RU" sz="1500" b="1" dirty="0">
              <a:solidFill>
                <a:srgbClr val="212745"/>
              </a:solidFill>
              <a:latin typeface="Arial"/>
            </a:endParaRPr>
          </a:p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212745"/>
                </a:solidFill>
                <a:latin typeface="Arial"/>
              </a:rPr>
              <a:t>Нельзя пугать детским садом </a:t>
            </a:r>
            <a:r>
              <a:rPr lang="ru-RU" sz="1500" dirty="0">
                <a:solidFill>
                  <a:srgbClr val="212745"/>
                </a:solidFill>
                <a:latin typeface="Arial"/>
              </a:rPr>
              <a:t>(«Вот будешь себя плохо вести, опять в детский сад пойдешь!»). Место, которым пугают, никогда не станет ни любимым, ни безопасным.</a:t>
            </a:r>
            <a:endParaRPr lang="ru-RU" sz="2000" b="1" dirty="0">
              <a:solidFill>
                <a:srgbClr val="212745"/>
              </a:solidFill>
              <a:latin typeface="Arial"/>
            </a:endParaRPr>
          </a:p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212745"/>
                </a:solidFill>
                <a:latin typeface="Arial"/>
              </a:rPr>
              <a:t>Нельзя плохо отзываться </a:t>
            </a:r>
            <a:r>
              <a:rPr lang="ru-RU" sz="1500" dirty="0">
                <a:solidFill>
                  <a:srgbClr val="212745"/>
                </a:solidFill>
                <a:latin typeface="Arial"/>
              </a:rPr>
              <a:t>о воспитателях и детском саде при ребенке. Это может навести малыша на мысль, что сад – нехорошее место и там его окружают плохие люди. Тогда тревога не пройдет вообще.</a:t>
            </a:r>
            <a:endParaRPr lang="ru-RU" sz="2000" b="1" dirty="0">
              <a:solidFill>
                <a:srgbClr val="212745"/>
              </a:solidFill>
              <a:latin typeface="Arial"/>
            </a:endParaRPr>
          </a:p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000" b="1" dirty="0">
                <a:solidFill>
                  <a:srgbClr val="212745"/>
                </a:solidFill>
                <a:latin typeface="Arial"/>
              </a:rPr>
              <a:t>Нельзя обманывать ребенка </a:t>
            </a:r>
            <a:r>
              <a:rPr lang="ru-RU" sz="1500" dirty="0">
                <a:solidFill>
                  <a:srgbClr val="212745"/>
                </a:solidFill>
                <a:latin typeface="Arial"/>
              </a:rPr>
              <a:t>, говоря, что вы придете очень скоро, если малышу, например, предстоит остаться в садике полдня или даже полный день. Пусть лучше он знает, что мама придет нескоро, чем будет ждать ее целый день и может потерять доверие к самому близкому человеку.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80769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907704" y="548681"/>
            <a:ext cx="6550496" cy="1584175"/>
          </a:xfrm>
        </p:spPr>
        <p:txBody>
          <a:bodyPr/>
          <a:lstStyle/>
          <a:p>
            <a:r>
              <a:rPr lang="ru-RU" sz="3200" b="1" i="1" dirty="0">
                <a:solidFill>
                  <a:srgbClr val="F14124"/>
                </a:solidFill>
                <a:effectLst>
                  <a:reflection blurRad="6350" stA="55000" endA="300" endPos="45500" dir="5400000" sy="-100000" algn="bl" rotWithShape="0"/>
                </a:effectLst>
                <a:latin typeface="Arial"/>
              </a:rPr>
              <a:t>Советы по подготовке ребенка к детскому саду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2276872"/>
            <a:ext cx="7416824" cy="3816424"/>
          </a:xfrm>
        </p:spPr>
        <p:txBody>
          <a:bodyPr>
            <a:normAutofit/>
          </a:bodyPr>
          <a:lstStyle/>
          <a:p>
            <a:pPr marL="342900" lvl="0" indent="-342900" algn="l">
              <a:spcAft>
                <a:spcPts val="300"/>
              </a:spcAft>
              <a:buClr>
                <a:srgbClr val="F14124">
                  <a:lumMod val="75000"/>
                </a:srgbClr>
              </a:buClr>
              <a:buSzPct val="130000"/>
              <a:buFont typeface="Wingdings" panose="05000000000000000000" pitchFamily="2" charset="2"/>
              <a:buChar char="v"/>
            </a:pPr>
            <a:r>
              <a:rPr lang="ru-RU" sz="2400" b="1" u="sng" dirty="0">
                <a:solidFill>
                  <a:srgbClr val="212745"/>
                </a:solidFill>
                <a:latin typeface="Arial"/>
              </a:rPr>
              <a:t>Познакомьте ребенка с режимом в детском саду. </a:t>
            </a:r>
            <a:r>
              <a:rPr lang="ru-RU" sz="2400" dirty="0">
                <a:solidFill>
                  <a:srgbClr val="212745"/>
                </a:solidFill>
                <a:latin typeface="Arial"/>
              </a:rPr>
              <a:t>Чем  подробнее будет ваш рассказ, и чем чаще вы будете его повторять, тем спокойнее ребенок воспримет новые правила. Заранее, до поступления в сад, </a:t>
            </a:r>
            <a:r>
              <a:rPr lang="ru-RU" sz="2400" b="1" u="sng" dirty="0">
                <a:solidFill>
                  <a:srgbClr val="212745"/>
                </a:solidFill>
                <a:latin typeface="Arial"/>
              </a:rPr>
              <a:t>максимально </a:t>
            </a:r>
            <a:r>
              <a:rPr lang="ru-RU" sz="2400" b="1" u="sng" dirty="0" err="1">
                <a:solidFill>
                  <a:srgbClr val="212745"/>
                </a:solidFill>
                <a:latin typeface="Arial"/>
              </a:rPr>
              <a:t>приблизьте</a:t>
            </a:r>
            <a:r>
              <a:rPr lang="ru-RU" sz="2400" b="1" u="sng" dirty="0">
                <a:solidFill>
                  <a:srgbClr val="212745"/>
                </a:solidFill>
                <a:latin typeface="Arial"/>
              </a:rPr>
              <a:t> домашний режим к распорядку жизни в детском саду </a:t>
            </a:r>
            <a:r>
              <a:rPr lang="ru-RU" sz="2400" dirty="0">
                <a:solidFill>
                  <a:srgbClr val="212745"/>
                </a:solidFill>
                <a:latin typeface="Arial"/>
              </a:rPr>
              <a:t>– тогда одной проблемой меньше будет у ребенка.</a:t>
            </a:r>
            <a:endParaRPr lang="ru-RU" sz="2400" b="1" u="sng" dirty="0">
              <a:solidFill>
                <a:srgbClr val="212745"/>
              </a:solidFill>
              <a:latin typeface="Arial"/>
            </a:endParaRP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100464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 flipV="1">
            <a:off x="709228" y="-531440"/>
            <a:ext cx="8229600" cy="158006"/>
          </a:xfrm>
        </p:spPr>
        <p:txBody>
          <a:bodyPr>
            <a:normAutofit fontScale="90000"/>
          </a:bodyPr>
          <a:lstStyle/>
          <a:p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755576" y="1417638"/>
            <a:ext cx="8136904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 algn="ctr">
              <a:lnSpc>
                <a:spcPct val="200000"/>
              </a:lnSpc>
              <a:buFont typeface="Wingdings" panose="05000000000000000000" pitchFamily="2" charset="2"/>
              <a:buChar char="v"/>
            </a:pPr>
            <a:r>
              <a:rPr lang="ru-RU" sz="2800" b="1" dirty="0">
                <a:solidFill>
                  <a:srgbClr val="212745"/>
                </a:solidFill>
                <a:latin typeface="Arial"/>
              </a:rPr>
              <a:t>Подготовьте ребенка морально.</a:t>
            </a:r>
            <a:r>
              <a:rPr lang="ru-RU" sz="2800" dirty="0">
                <a:solidFill>
                  <a:srgbClr val="212745"/>
                </a:solidFill>
                <a:latin typeface="Arial"/>
              </a:rPr>
              <a:t>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Готовьте его к временной разлуке с вами и давайте ему понять, что это неизбежно, потому что он уже большой. Говорите о том, как здорово, что он уже взрослый. И самое главное- все время объясняйте ребенку, что он для вас как и прежде, дорог и любим.   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Рассказывайте ребенку, что и когда именно он будет делать в садике,  и чем вы будете заниматься на работе. Объясняйте ему, что мама всегда придет за ним вечером. </a:t>
            </a:r>
          </a:p>
          <a:p>
            <a:pPr lvl="0"/>
            <a:r>
              <a:rPr lang="ru-RU" sz="2000" dirty="0">
                <a:solidFill>
                  <a:prstClr val="black"/>
                </a:solidFill>
                <a:latin typeface="Arial"/>
              </a:rPr>
              <a:t>Играйте в садик: приводите в «садик», оставляйте его одного, а потом покажите на часы и скажите: «Вот и время пришло, сейчас пойду своего сыночка (дочку) из садика забирать». </a:t>
            </a:r>
            <a:endParaRPr lang="ru-RU" sz="2000" dirty="0">
              <a:solidFill>
                <a:prstClr val="black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38506287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1091</Words>
  <Application>Microsoft Office PowerPoint</Application>
  <PresentationFormat>Экран (4:3)</PresentationFormat>
  <Paragraphs>61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Georgia</vt:lpstr>
      <vt:lpstr>Wingdings</vt:lpstr>
      <vt:lpstr>Тема Office</vt:lpstr>
      <vt:lpstr>Первый раз  в детский сад</vt:lpstr>
      <vt:lpstr>Презентация PowerPoint</vt:lpstr>
      <vt:lpstr>Фазы процесса</vt:lpstr>
      <vt:lpstr>При адаптации ребенка к детскому саду встречаются три степени тяжести: </vt:lpstr>
      <vt:lpstr>Ваш малыш совсем скоро впервые пойдет в детский сад? Конечно, вы очень волнуетесь, как он будет контактировать с новыми людьми и понравится ли ему в саду.  С какими реальными проблемами  придется столкнуться вам и малышу и как подготовить ребенка к детскому саду? </vt:lpstr>
      <vt:lpstr>Памятка родителям по сопровождению процесса адаптации ребенка</vt:lpstr>
      <vt:lpstr>К сожалению, иногда родители совершают серьезные ошибки, которые затрудняют адаптацию ребенка.  Чего делать нельзя ни в коем случае</vt:lpstr>
      <vt:lpstr>Советы по подготовке ребенка к детскому саду</vt:lpstr>
      <vt:lpstr>Презентация PowerPoint</vt:lpstr>
      <vt:lpstr>Приучайте ребенка к длительному отсутствию родственников.     </vt:lpstr>
      <vt:lpstr>Научите ребенка самостоятельно одеваться, принимать пищу и ходить на горшок.   </vt:lpstr>
      <vt:lpstr>Презентация PowerPoint</vt:lpstr>
      <vt:lpstr>Готовьте ребенку еду как в детском саду.</vt:lpstr>
      <vt:lpstr>Закаливайте ребенка. </vt:lpstr>
      <vt:lpstr>Поощряйте его стремление к общению со сверстниками. </vt:lpstr>
      <vt:lpstr>Спасибо за внимание!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home</cp:lastModifiedBy>
  <cp:revision>6</cp:revision>
  <dcterms:created xsi:type="dcterms:W3CDTF">2013-01-06T18:32:13Z</dcterms:created>
  <dcterms:modified xsi:type="dcterms:W3CDTF">2015-05-02T18:56:46Z</dcterms:modified>
</cp:coreProperties>
</file>