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9CD28-1124-4F76-907E-E47B0FA80C7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4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82500-34BE-4245-A6A7-476945B007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7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8A97-55B6-4DE9-843E-41D7FA73CD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01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E69A3-4BC1-422B-A63D-0ADBB9715E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06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56D01-F2CF-4EA2-9A2A-43448B6DF1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14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4E98F-FA10-4513-AD2B-C45D6FBFB4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7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D596-73EC-40C2-8EBA-3883D6B9E3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7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7F51C-CA71-4AE9-90F4-3052435F28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3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80147-5191-4D04-9354-B4FE8AF45F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2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ECC3A-509A-4808-8403-4A7A60583E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7A468-F6FD-4D91-992B-A2B5541A7B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94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16EE5D-E94E-45BD-BCD8-718E34C4B13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660039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Georgia" pitchFamily="18" charset="0"/>
              </a:rPr>
              <a:t>Сентиментализм</a:t>
            </a:r>
            <a:endParaRPr lang="ru-RU" sz="60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3968" y="5013176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Презентацию подготовила учитель русского языка и литературы МОУ «СОШ № 8» г. Саратова Жукова Л.Г.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6043" y="98072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Само название </a:t>
            </a:r>
            <a:r>
              <a:rPr lang="ru-RU" sz="3200" b="1" dirty="0">
                <a:solidFill>
                  <a:srgbClr val="00B050"/>
                </a:solidFill>
                <a:latin typeface="Georgia" pitchFamily="18" charset="0"/>
                <a:cs typeface="+mn-cs"/>
              </a:rPr>
              <a:t>«сентиментализм» 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(от англ.</a:t>
            </a:r>
            <a:r>
              <a:rPr lang="en-US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sentimental</a:t>
            </a: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 </a:t>
            </a:r>
            <a:r>
              <a:rPr lang="ru-RU" sz="3200" b="1" dirty="0" smtClean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чувствительный</a:t>
            </a: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) </a:t>
            </a:r>
            <a:endParaRPr lang="ru-RU" sz="3200" b="1" dirty="0" smtClean="0">
              <a:solidFill>
                <a:srgbClr val="9C85C0">
                  <a:lumMod val="50000"/>
                </a:srgbClr>
              </a:solidFill>
              <a:latin typeface="Georgia" pitchFamily="18" charset="0"/>
              <a:cs typeface="+mn-cs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указывает </a:t>
            </a: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на то, что чувство становится центральной эстетической категорией этого направления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(для классицистов - разум).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«Чувство» сентименталисты сознательно противопоставляют «разуму».</a:t>
            </a:r>
            <a:r>
              <a:rPr lang="en-US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 </a:t>
            </a:r>
            <a:endParaRPr lang="ru-RU" sz="3200" b="1" dirty="0">
              <a:solidFill>
                <a:srgbClr val="9C85C0">
                  <a:lumMod val="50000"/>
                </a:srgbClr>
              </a:solidFill>
              <a:latin typeface="Georg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62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476672"/>
            <a:ext cx="8517632" cy="1143000"/>
          </a:xfrm>
        </p:spPr>
        <p:txBody>
          <a:bodyPr/>
          <a:lstStyle/>
          <a:p>
            <a:r>
              <a:rPr kumimoji="0" lang="ru-RU" sz="4200" b="1" i="0" u="none" strike="noStrike" kern="1200" cap="none" spc="-100" normalizeH="0" baseline="0" noProof="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Georgia" pitchFamily="18" charset="0"/>
              </a:rPr>
              <a:t>Основная идея произведений</a:t>
            </a:r>
            <a:endParaRPr lang="ru-RU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мирная, идиллическая жизнь человека на лоне природы.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3600" b="1" dirty="0">
              <a:solidFill>
                <a:prstClr val="black"/>
              </a:solidFill>
              <a:latin typeface="Georgia" pitchFamily="18" charset="0"/>
              <a:cs typeface="+mn-cs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</a:t>
            </a:r>
            <a:r>
              <a:rPr lang="ru-RU" sz="36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Цель:</a:t>
            </a: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протест против испорченности аристократического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362315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344" y="404664"/>
            <a:ext cx="8697144" cy="1143000"/>
          </a:xfrm>
        </p:spPr>
        <p:txBody>
          <a:bodyPr/>
          <a:lstStyle/>
          <a:p>
            <a:r>
              <a:rPr kumimoji="0" lang="ru-RU" sz="3800" b="1" i="0" u="none" strike="noStrike" kern="1200" cap="none" spc="-100" normalizeH="0" baseline="0" noProof="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Особенности литературного направления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024" y="1549163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Резко противопоставляется деревня (средоточие естественной жизни, нравственной чистоты) городу (символу зла, неестественной жизни, суеты)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Появляются новые герои. Это человек – представитель средних и низших слоев общества (поселяне и поселянки, пастухи и пастушки).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Особое место в произведениях сентименталистов отводится пейзажу: речка, журчащие ручьи; осень, лунная ночь.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Автор – участник событий. Он сочувствует героям, его задача – заставить сопереживать, вызвать сострадание, слезы умиления у читателя.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Основные жанры – сентиментальная повесть, путешествие, дневник, жанр письма (эпистолярный жанр), исповедь. 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6.    Основная тематика произведений – любовная лирика и проза.</a:t>
            </a:r>
          </a:p>
        </p:txBody>
      </p:sp>
    </p:spTree>
    <p:extLst>
      <p:ext uri="{BB962C8B-B14F-4D97-AF65-F5344CB8AC3E}">
        <p14:creationId xmlns:p14="http://schemas.microsoft.com/office/powerpoint/2010/main" val="59435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86733"/>
            <a:ext cx="8640960" cy="114300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200" b="1" spc="-10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9C85C0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/>
                <a:ea typeface="+mn-ea"/>
              </a:rPr>
              <a:t/>
            </a:r>
            <a:br>
              <a:rPr lang="ru-RU" sz="4200" b="1" spc="-10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9C85C0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/>
                <a:ea typeface="+mn-ea"/>
              </a:rPr>
            </a:br>
            <a:r>
              <a:rPr lang="ru-RU" sz="4200" b="1" spc="-10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/>
                <a:ea typeface="+mn-ea"/>
              </a:rPr>
              <a:t>Черты  </a:t>
            </a:r>
            <a:r>
              <a:rPr lang="ru-RU" sz="4200" b="1" spc="-10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/>
                <a:ea typeface="+mn-ea"/>
              </a:rPr>
              <a:t>литературного направления</a:t>
            </a:r>
            <a:r>
              <a:rPr lang="ru-RU" sz="1800" dirty="0">
                <a:solidFill>
                  <a:srgbClr val="00B05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1800" dirty="0">
                <a:solidFill>
                  <a:srgbClr val="00B050"/>
                </a:solidFill>
                <a:latin typeface="Arial" charset="0"/>
                <a:ea typeface="+mn-ea"/>
                <a:cs typeface="Arial" charset="0"/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1843" y="162880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  <a:latin typeface="Constantia"/>
                <a:cs typeface="+mn-cs"/>
              </a:rPr>
              <a:t>  </a:t>
            </a:r>
            <a:r>
              <a:rPr lang="ru-RU" sz="2400" b="1" dirty="0" smtClean="0">
                <a:solidFill>
                  <a:prstClr val="black"/>
                </a:solidFill>
                <a:latin typeface="Georgia" pitchFamily="18" charset="0"/>
                <a:cs typeface="+mn-cs"/>
              </a:rPr>
              <a:t>уход 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от прямолинейности классицизма в обрисовке характеров и их оценке (у классицистов – «порок» и «добродетель»);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культ чувства;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культ природы;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культ врожденной нравственной чистоты и </a:t>
            </a:r>
            <a:r>
              <a:rPr lang="ru-RU" sz="2400" b="1" dirty="0" err="1">
                <a:solidFill>
                  <a:prstClr val="black"/>
                </a:solidFill>
                <a:latin typeface="Georgia" pitchFamily="18" charset="0"/>
                <a:cs typeface="+mn-cs"/>
              </a:rPr>
              <a:t>неиспорченности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утверждение богатого духовного мира представителей низших сословий;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стремление представить человеческую личность в движениях души, мыслях, чувствах, стремлениях;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Georgia" pitchFamily="18" charset="0"/>
                <a:cs typeface="+mn-cs"/>
              </a:rPr>
              <a:t>  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идеализация патриархального быта. </a:t>
            </a:r>
          </a:p>
        </p:txBody>
      </p:sp>
    </p:spTree>
    <p:extLst>
      <p:ext uri="{BB962C8B-B14F-4D97-AF65-F5344CB8AC3E}">
        <p14:creationId xmlns:p14="http://schemas.microsoft.com/office/powerpoint/2010/main" val="281926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9248"/>
            <a:ext cx="8229600" cy="1143000"/>
          </a:xfrm>
        </p:spPr>
        <p:txBody>
          <a:bodyPr/>
          <a:lstStyle/>
          <a:p>
            <a:r>
              <a:rPr kumimoji="0" lang="ru-RU" sz="3200" b="1" i="0" u="none" strike="noStrike" kern="1200" cap="none" spc="-100" normalizeH="0" baseline="0" noProof="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Из статьи Н.М. Карамзина </a:t>
            </a:r>
            <a:br>
              <a:rPr kumimoji="0" lang="ru-RU" sz="3200" b="1" i="0" u="none" strike="noStrike" kern="1200" cap="none" spc="-100" normalizeH="0" baseline="0" noProof="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</a:br>
            <a:r>
              <a:rPr kumimoji="0" lang="ru-RU" sz="3200" b="1" i="0" u="none" strike="noStrike" kern="1200" cap="none" spc="-100" normalizeH="0" baseline="0" noProof="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«Что нужно автору?»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2291" y="1412775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Comic Sans MS" pitchFamily="66" charset="0"/>
                <a:cs typeface="+mn-cs"/>
              </a:rPr>
              <a:t>«Говорят, что автору нужны талант и знания: острый, проницательный разум, живое воображение… Справедливо, но … ему надобно иметь и доброе, нежное сердце, если он хочет быть другом и любимцем души нашей…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Comic Sans MS" pitchFamily="66" charset="0"/>
                <a:cs typeface="+mn-cs"/>
              </a:rPr>
              <a:t>Ты хочешь быть автором: читай историю несчастий рода человеческого – и если сердце твое не обольется кровью, оставь перо…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Comic Sans MS" pitchFamily="66" charset="0"/>
                <a:cs typeface="+mn-cs"/>
              </a:rPr>
              <a:t>Но если всему горестному, всему угнетенному открыт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Comic Sans MS" pitchFamily="66" charset="0"/>
                <a:cs typeface="+mn-cs"/>
              </a:rPr>
              <a:t>путь во чувствительную грудь твою; если душа твоя может возвыситься до страсти к добру, может питать в себе святое, никакими границами не ограниченное желание всеобщего блага: тогда смело призывай богинь парнасских…»</a:t>
            </a:r>
          </a:p>
        </p:txBody>
      </p:sp>
    </p:spTree>
    <p:extLst>
      <p:ext uri="{BB962C8B-B14F-4D97-AF65-F5344CB8AC3E}">
        <p14:creationId xmlns:p14="http://schemas.microsoft.com/office/powerpoint/2010/main" val="67347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507" y="620688"/>
            <a:ext cx="8229600" cy="1143000"/>
          </a:xfrm>
        </p:spPr>
        <p:txBody>
          <a:bodyPr/>
          <a:lstStyle/>
          <a:p>
            <a:r>
              <a:rPr kumimoji="0" lang="ru-RU" sz="3800" b="1" i="0" u="none" strike="noStrike" kern="1200" cap="none" spc="-100" normalizeH="0" baseline="0" noProof="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Особенности русского</a:t>
            </a:r>
            <a:br>
              <a:rPr kumimoji="0" lang="ru-RU" sz="3800" b="1" i="0" u="none" strike="noStrike" kern="1200" cap="none" spc="-100" normalizeH="0" baseline="0" noProof="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</a:br>
            <a:r>
              <a:rPr kumimoji="0" lang="ru-RU" sz="3800" b="1" i="0" u="none" strike="noStrike" kern="1200" cap="none" spc="-100" normalizeH="0" baseline="0" noProof="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сентиментализма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Constantia"/>
                <a:cs typeface="+mn-cs"/>
              </a:rPr>
              <a:t>  </a:t>
            </a:r>
            <a:r>
              <a:rPr lang="ru-RU" sz="2800" b="1" dirty="0" smtClean="0">
                <a:solidFill>
                  <a:prstClr val="black"/>
                </a:solidFill>
                <a:latin typeface="Georgia" pitchFamily="18" charset="0"/>
                <a:cs typeface="+mn-cs"/>
              </a:rPr>
              <a:t>выраженный </a:t>
            </a:r>
            <a:r>
              <a:rPr lang="ru-RU" sz="28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просветительский характер;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активное совершенствование литературного языка посредством введения в него разговорных форм.</a:t>
            </a:r>
          </a:p>
        </p:txBody>
      </p:sp>
    </p:spTree>
    <p:extLst>
      <p:ext uri="{BB962C8B-B14F-4D97-AF65-F5344CB8AC3E}">
        <p14:creationId xmlns:p14="http://schemas.microsoft.com/office/powerpoint/2010/main" val="250707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kumimoji="0" lang="ru-RU" sz="3800" b="1" i="0" u="none" strike="noStrike" kern="1200" cap="none" spc="-100" normalizeH="0" baseline="0" noProof="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Представители </a:t>
            </a:r>
            <a:br>
              <a:rPr kumimoji="0" lang="ru-RU" sz="3800" b="1" i="0" u="none" strike="noStrike" kern="1200" cap="none" spc="-100" normalizeH="0" baseline="0" noProof="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</a:br>
            <a:r>
              <a:rPr kumimoji="0" lang="ru-RU" sz="3800" b="1" i="0" u="none" strike="noStrike" kern="1200" cap="none" spc="-100" normalizeH="0" baseline="0" noProof="0" dirty="0" smtClean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сентиментализма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44824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>
                <a:solidFill>
                  <a:srgbClr val="00B050"/>
                </a:solidFill>
                <a:latin typeface="Georgia" pitchFamily="18" charset="0"/>
                <a:cs typeface="+mn-cs"/>
              </a:rPr>
              <a:t>Англия</a:t>
            </a:r>
            <a:r>
              <a:rPr lang="ru-RU" sz="2400" b="1" dirty="0">
                <a:solidFill>
                  <a:srgbClr val="00B050"/>
                </a:solidFill>
                <a:latin typeface="Georgia" pitchFamily="18" charset="0"/>
                <a:cs typeface="+mn-cs"/>
              </a:rPr>
              <a:t>: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Лоренс Стерн – автор «Сентиментального путешествия» и романа «</a:t>
            </a:r>
            <a:r>
              <a:rPr lang="ru-RU" sz="2400" b="1" dirty="0" err="1">
                <a:solidFill>
                  <a:prstClr val="black"/>
                </a:solidFill>
                <a:latin typeface="Georgia" pitchFamily="18" charset="0"/>
                <a:cs typeface="+mn-cs"/>
              </a:rPr>
              <a:t>Тристрам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Georgia" pitchFamily="18" charset="0"/>
                <a:cs typeface="+mn-cs"/>
              </a:rPr>
              <a:t>Шенди</a:t>
            </a:r>
            <a:r>
              <a:rPr lang="ru-RU" sz="2400" b="1">
                <a:solidFill>
                  <a:prstClr val="black"/>
                </a:solidFill>
                <a:latin typeface="Georgia" pitchFamily="18" charset="0"/>
                <a:cs typeface="+mn-cs"/>
              </a:rPr>
              <a:t>», </a:t>
            </a:r>
            <a:endParaRPr lang="ru-RU" sz="2400" b="1" smtClean="0">
              <a:solidFill>
                <a:prstClr val="black"/>
              </a:solidFill>
              <a:latin typeface="Georgia" pitchFamily="18" charset="0"/>
              <a:cs typeface="+mn-cs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smtClean="0">
                <a:solidFill>
                  <a:prstClr val="black"/>
                </a:solidFill>
                <a:latin typeface="Georgia" pitchFamily="18" charset="0"/>
                <a:cs typeface="+mn-cs"/>
              </a:rPr>
              <a:t>Ричардсон 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– автор «Клариссы </a:t>
            </a:r>
            <a:r>
              <a:rPr lang="ru-RU" sz="2400" b="1" dirty="0" err="1">
                <a:solidFill>
                  <a:prstClr val="black"/>
                </a:solidFill>
                <a:latin typeface="Georgia" pitchFamily="18" charset="0"/>
                <a:cs typeface="+mn-cs"/>
              </a:rPr>
              <a:t>Гарлоу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» </a:t>
            </a:r>
            <a:r>
              <a:rPr lang="ru-RU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(одного из любимых Татьяной Лариной романа).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>
                <a:solidFill>
                  <a:srgbClr val="00B050"/>
                </a:solidFill>
                <a:latin typeface="Georgia" pitchFamily="18" charset="0"/>
                <a:cs typeface="+mn-cs"/>
              </a:rPr>
              <a:t>Франция: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Жан-Жак Руссо, крупнейший писатель-сентиментализм, автор романа в письмах «Юлия, или Новая </a:t>
            </a:r>
            <a:r>
              <a:rPr lang="ru-RU" sz="2400" b="1" dirty="0" err="1">
                <a:solidFill>
                  <a:prstClr val="black"/>
                </a:solidFill>
                <a:latin typeface="Georgia" pitchFamily="18" charset="0"/>
                <a:cs typeface="+mn-cs"/>
              </a:rPr>
              <a:t>Элоиза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».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>
                <a:solidFill>
                  <a:srgbClr val="00B050"/>
                </a:solidFill>
                <a:latin typeface="Georgia" pitchFamily="18" charset="0"/>
                <a:cs typeface="+mn-cs"/>
              </a:rPr>
              <a:t>Россия</a:t>
            </a:r>
            <a:r>
              <a:rPr lang="ru-RU" sz="2400" b="1" dirty="0">
                <a:solidFill>
                  <a:srgbClr val="00B050"/>
                </a:solidFill>
                <a:latin typeface="Georgia" pitchFamily="18" charset="0"/>
                <a:cs typeface="+mn-cs"/>
              </a:rPr>
              <a:t>: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Н.М. Карамзин, Н.А. Львов, А.Н. Радищев, В.А. Жуковский </a:t>
            </a:r>
          </a:p>
        </p:txBody>
      </p:sp>
    </p:spTree>
    <p:extLst>
      <p:ext uri="{BB962C8B-B14F-4D97-AF65-F5344CB8AC3E}">
        <p14:creationId xmlns:p14="http://schemas.microsoft.com/office/powerpoint/2010/main" val="33665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ловой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деловой</Template>
  <TotalTime>13</TotalTime>
  <Words>460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деловой</vt:lpstr>
      <vt:lpstr>Презентация PowerPoint</vt:lpstr>
      <vt:lpstr>Презентация PowerPoint</vt:lpstr>
      <vt:lpstr>Основная идея произведений</vt:lpstr>
      <vt:lpstr>Особенности литературного направления</vt:lpstr>
      <vt:lpstr> Черты  литературного направления </vt:lpstr>
      <vt:lpstr>Из статьи Н.М. Карамзина  «Что нужно автору?»</vt:lpstr>
      <vt:lpstr>Особенности русского сентиментализма</vt:lpstr>
      <vt:lpstr>Представители  сентиментализма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3</cp:revision>
  <dcterms:created xsi:type="dcterms:W3CDTF">2011-02-28T20:31:54Z</dcterms:created>
  <dcterms:modified xsi:type="dcterms:W3CDTF">2011-09-16T19:34:28Z</dcterms:modified>
</cp:coreProperties>
</file>