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6DD3-6502-43FA-81BE-B01B7E009E76}" type="datetimeFigureOut">
              <a:rPr lang="ru-RU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0A9E-C702-4FE3-BCCF-AAC7F2A64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A4C1-4515-4DCE-A727-17A050FBF9C0}" type="datetimeFigureOut">
              <a:rPr lang="ru-RU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8067-C055-4AE2-9D74-DEFB3510E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6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8B95-6DD8-41AB-9FF2-8EF1E7338D79}" type="datetimeFigureOut">
              <a:rPr lang="ru-RU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4E00-E43D-43FA-8658-84FB48540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9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E873-0939-4262-8884-627CFA2A1406}" type="datetimeFigureOut">
              <a:rPr lang="ru-RU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2161-50C7-4D0F-8AD3-06AC02D81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5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80E7-B636-41B4-B7E7-68F473DE108B}" type="datetimeFigureOut">
              <a:rPr lang="ru-RU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E7C8-D468-4AB1-8B46-16BD95131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8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F291-5B75-4914-9D4A-E8228086F61D}" type="datetimeFigureOut">
              <a:rPr lang="ru-RU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358C-CF61-4D3D-ACC0-7EC2D6CEA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2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A5B1-3CB7-45C0-A086-E416442254BD}" type="datetimeFigureOut">
              <a:rPr lang="ru-RU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F971-8CBE-4B96-A3D9-D7E02CF26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6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68C12-18F2-4FD2-8087-82CB6C66C956}" type="datetimeFigureOut">
              <a:rPr lang="ru-RU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0939-2461-498A-B92A-C84561300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9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7C51-128C-404B-AD93-4DF0C1C20BE3}" type="datetimeFigureOut">
              <a:rPr lang="ru-RU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2B10-54C4-4D2C-B544-9CEDE3A70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1960-6AB6-4CC3-A082-D47AA83B80A8}" type="datetimeFigureOut">
              <a:rPr lang="ru-RU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C44F-2E41-4382-A2E0-250BBE10A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7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6C38-3B41-4013-94E3-A2F4ADBE625A}" type="datetimeFigureOut">
              <a:rPr lang="ru-RU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B79E-D595-4D31-AD40-E7681004C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9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C2B318-FB94-4522-9CD7-D0079FD0BFFB}" type="datetimeFigureOut">
              <a:rPr lang="ru-RU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77AE0-0535-423D-8AAD-0B35C772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moosehut.com/uploads/posts/2009-11/1259013889_667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olaleksandrova.narod.ru/img_0996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hyperlink" Target="http://img-fotki.yandex.ru/get/3002/valent20082008.6f/0_1d647_3a2683a3_L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melodialubvi.narod.ru/28olenin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oples.ru/state/statesmen/benkendorf/benkendorf_341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art-catalog.ru/data_picture_new/artist_257/picture/big_500/abrullov_1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bibe.ru/wp-content/uploads/pushkin-kapitanskaya-dochka.jpg" TargetMode="External"/><Relationship Id="rId7" Type="http://schemas.openxmlformats.org/officeDocument/2006/relationships/hyperlink" Target="http://dic.academic.ru/pictures/wiki/files/80/Pikovaya_dama_1910_scr02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www.kbrcde.ru/files/foto/977567091609_012193957070.jpg" TargetMode="Externa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chron.eduhmao.ru/img_6_10_0_5.jpe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pushkin.aha.ru/IMAGES/b031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hyperlink" Target="http://www.museum.ru/imgB.asp?26753" TargetMode="External"/><Relationship Id="rId3" Type="http://schemas.openxmlformats.org/officeDocument/2006/relationships/hyperlink" Target="http://static.diary.ru/userdir/2/8/1/0/281087/23222163.jpg" TargetMode="External"/><Relationship Id="rId7" Type="http://schemas.openxmlformats.org/officeDocument/2006/relationships/hyperlink" Target="http://img.sunhome.ru/UsersGallery/Cards/den_pamyatnikov_i_istoricheskih_mest.jpeg" TargetMode="External"/><Relationship Id="rId12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hyperlink" Target="http://s60.radikal.ru/i169/1006/ea/656b9f6914f5.jpg" TargetMode="External"/><Relationship Id="rId5" Type="http://schemas.openxmlformats.org/officeDocument/2006/relationships/hyperlink" Target="http://tarbut.zahav.ru/cellcom/art/_files/gallery/19573/19573_1218262650_974723_max.jpeg" TargetMode="Externa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hyperlink" Target="http://img.beta.rian.ru/images/24199/88/241998825.jpg" TargetMode="External"/><Relationship Id="rId1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://i002.radikal.ru/0907/c8/1637370efcd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214282" y="142852"/>
            <a:ext cx="8715436" cy="98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:\Documents and Settings\Aida\Рабочий стол\ПРО создание презнетаций шаблонов... и всё!\Картинки к 1 сентября\lqoeyiomhoedxyztswry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84238" flipH="1">
            <a:off x="463550" y="215900"/>
            <a:ext cx="611188" cy="60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875" y="6500813"/>
            <a:ext cx="9794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9" name="Picture 2" descr="Картинка 128 из 3744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17499"/>
          <a:stretch>
            <a:fillRect/>
          </a:stretch>
        </p:blipFill>
        <p:spPr bwMode="auto">
          <a:xfrm>
            <a:off x="539552" y="1556792"/>
            <a:ext cx="247368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475656" y="193565"/>
            <a:ext cx="7285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Александр Сергеевич  Пушкин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733809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Я памятник себе воздвиг нерукотворный,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К нему не зарастет народная тропа…</a:t>
            </a:r>
          </a:p>
          <a:p>
            <a:pPr lvl="0"/>
            <a:endParaRPr lang="ru-RU" b="1" dirty="0">
              <a:solidFill>
                <a:prstClr val="black"/>
              </a:solidFill>
              <a:latin typeface="Comic Sans MS" pitchFamily="66" charset="0"/>
            </a:endParaRPr>
          </a:p>
          <a:p>
            <a:pPr lvl="0" algn="r"/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А.С. Пушкин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88640"/>
            <a:ext cx="5153226" cy="571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                                  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МИХАЙЛОВСКОЕ (1824-1826)       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3707904" y="548680"/>
            <a:ext cx="5143500" cy="6000750"/>
          </a:xfrm>
        </p:spPr>
        <p:txBody>
          <a:bodyPr>
            <a:normAutofit/>
          </a:bodyPr>
          <a:lstStyle/>
          <a:p>
            <a:pPr algn="ctr" eaLnBrk="1" hangingPunct="1"/>
            <a:endParaRPr lang="ru-RU" sz="18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hangingPunct="1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 августа 1824 года Пушкин приехал в 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Михайловское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sz="1800" b="1" dirty="0" smtClean="0">
                <a:latin typeface="Comic Sans MS" pitchFamily="66" charset="0"/>
              </a:rPr>
              <a:t>                             Поэту запретили самовольно покидать Михайловское. Здесь он находился в полном одиночестве. За ним установлен двойной надзор – царский и церковный, потому что от имени царя поэту предъявили обвинение в атеизме.</a:t>
            </a:r>
          </a:p>
          <a:p>
            <a:pPr algn="ctr" eaLnBrk="1" hangingPunct="1"/>
            <a:r>
              <a:rPr lang="ru-RU" sz="1800" b="1" dirty="0" smtClean="0">
                <a:latin typeface="Comic Sans MS" pitchFamily="66" charset="0"/>
              </a:rPr>
              <a:t>Долгие осенние и зимние вечера он коротал с Ариной Родионовной, которая рассказывала ему сказки и напевала грустные мелодии песен. Это время смены ориентиров, его поэзия лишилась цельности, он исчерпал принципы романтизма и двигался к новым художественным принципам, которые позже назову реалистическими.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Пушкин пишет 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поэму «Граф Нулин», продолжает роман «Евгений Онегин», пишет историческую трагедию «Борис Годунов».</a:t>
            </a:r>
          </a:p>
        </p:txBody>
      </p:sp>
      <p:pic>
        <p:nvPicPr>
          <p:cNvPr id="14340" name="Picture 2" descr="C:\Documents and Settings\Пользователь\Рабочий стол\Новая папка (4)\g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2964043" cy="364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642910" y="5000636"/>
            <a:ext cx="2714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Пушкин в Михайловском.</a:t>
            </a:r>
          </a:p>
        </p:txBody>
      </p:sp>
    </p:spTree>
    <p:extLst>
      <p:ext uri="{BB962C8B-B14F-4D97-AF65-F5344CB8AC3E}">
        <p14:creationId xmlns:p14="http://schemas.microsoft.com/office/powerpoint/2010/main" val="90678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Тригорском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i-main-pic" descr="Картинка 19 из 152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2194560" cy="164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980728"/>
            <a:ext cx="4610104" cy="55446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Comic Sans MS" pitchFamily="66" charset="0"/>
              </a:rPr>
              <a:t>Только тесная дружба с помещицей села </a:t>
            </a:r>
            <a:r>
              <a:rPr lang="ru-RU" sz="2000" b="1" dirty="0" err="1" smtClean="0">
                <a:latin typeface="Comic Sans MS" pitchFamily="66" charset="0"/>
              </a:rPr>
              <a:t>Тригорское</a:t>
            </a:r>
            <a:r>
              <a:rPr lang="ru-RU" sz="2000" b="1" dirty="0" smtClean="0">
                <a:latin typeface="Comic Sans MS" pitchFamily="66" charset="0"/>
              </a:rPr>
              <a:t> П.А. Осиповой и ее дочерьми связывала Пушкина с внешним миром. Здесь произошла встреча с племянницей хозяйки                 </a:t>
            </a:r>
            <a:r>
              <a:rPr lang="ru-RU" sz="2000" b="1" u="sng" dirty="0" smtClean="0">
                <a:latin typeface="Comic Sans MS" pitchFamily="66" charset="0"/>
              </a:rPr>
              <a:t>Анной Петровной Керн     </a:t>
            </a:r>
            <a:r>
              <a:rPr lang="ru-RU" sz="2000" b="1" dirty="0" smtClean="0">
                <a:latin typeface="Comic Sans MS" pitchFamily="66" charset="0"/>
              </a:rPr>
              <a:t>и возникло стихотворение       </a:t>
            </a:r>
            <a:r>
              <a:rPr lang="ru-RU" sz="2000" b="1" u="sng" dirty="0" smtClean="0">
                <a:latin typeface="Comic Sans MS" pitchFamily="66" charset="0"/>
              </a:rPr>
              <a:t>«Я помню чудное мгновенье».                  </a:t>
            </a:r>
            <a:r>
              <a:rPr lang="ru-RU" sz="2000" b="1" dirty="0" smtClean="0">
                <a:latin typeface="Comic Sans MS" pitchFamily="66" charset="0"/>
              </a:rPr>
              <a:t>В Михайловском Пушкин получил известие о смерти Александра </a:t>
            </a:r>
            <a:r>
              <a:rPr lang="en-US" sz="2000" b="1" dirty="0" smtClean="0">
                <a:latin typeface="Comic Sans MS" pitchFamily="66" charset="0"/>
              </a:rPr>
              <a:t> I</a:t>
            </a:r>
            <a:r>
              <a:rPr lang="ru-RU" sz="2000" b="1" dirty="0" smtClean="0">
                <a:latin typeface="Comic Sans MS" pitchFamily="66" charset="0"/>
              </a:rPr>
              <a:t>,  узнал о восстании на Сенатской площади и следствии над участниками восстания.         В сентябре он был вызван для разговора с царем Николаем</a:t>
            </a:r>
            <a:r>
              <a:rPr lang="en-US" sz="2000" b="1" dirty="0" smtClean="0">
                <a:latin typeface="Comic Sans MS" pitchFamily="66" charset="0"/>
              </a:rPr>
              <a:t> I.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6" name="Рисунок 5" descr="http://img.rian.ru/images/4910/31/4910316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285860"/>
            <a:ext cx="1709420" cy="199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Картинка 7 из 29308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929066"/>
            <a:ext cx="1928826" cy="245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12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32656"/>
            <a:ext cx="3643313" cy="8572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После ссылки </a:t>
            </a:r>
            <a:r>
              <a:rPr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            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(1826-1830)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60648"/>
            <a:ext cx="4714875" cy="57150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defRPr/>
            </a:pPr>
            <a:r>
              <a:rPr lang="ru-RU" sz="1800" b="1" dirty="0" smtClean="0">
                <a:latin typeface="Comic Sans MS" pitchFamily="66" charset="0"/>
              </a:rPr>
              <a:t>Знакомые и друзья Пушкина числились в списках государственных преступников, их ждало суровое наказание, а пятеро из них были казнены. </a:t>
            </a:r>
          </a:p>
          <a:p>
            <a:pPr algn="ctr" eaLnBrk="1" fontAlgn="auto" hangingPunct="1">
              <a:defRPr/>
            </a:pPr>
            <a:r>
              <a:rPr lang="ru-RU" sz="1800" b="1" dirty="0" smtClean="0">
                <a:latin typeface="Comic Sans MS" pitchFamily="66" charset="0"/>
              </a:rPr>
              <a:t>Пушкин их не забудет. Он ободрит Кюхельбекера, Пущина. Он посвятит декабристам немало строк.</a:t>
            </a:r>
          </a:p>
          <a:p>
            <a:pPr algn="ctr" eaLnBrk="1" fontAlgn="auto" hangingPunct="1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 сентября 1826 года Пушкин прибыл в Москву.</a:t>
            </a:r>
            <a:r>
              <a:rPr lang="ru-RU" sz="1800" b="1" dirty="0" smtClean="0">
                <a:latin typeface="Comic Sans MS" pitchFamily="66" charset="0"/>
              </a:rPr>
              <a:t> Беседа с царём продолжалась довольно долго, около 2 часов. Пушкин пообещал воздержаться от цензурной критики правительства. Николай </a:t>
            </a:r>
            <a:r>
              <a:rPr lang="en-US" sz="1800" b="1" dirty="0" smtClean="0">
                <a:latin typeface="Comic Sans MS" pitchFamily="66" charset="0"/>
              </a:rPr>
              <a:t>I</a:t>
            </a:r>
            <a:r>
              <a:rPr lang="ru-RU" sz="1800" b="1" dirty="0" smtClean="0">
                <a:latin typeface="Comic Sans MS" pitchFamily="66" charset="0"/>
              </a:rPr>
              <a:t> разрешил поэту жить в 2 столицах и пообещал быть личным цензором поэта. Но прощенный царем, Пушкин не склонил головы, он послал своим друзьям в Сибирь слова участия            (стихотворения </a:t>
            </a:r>
            <a:r>
              <a:rPr lang="ru-RU" sz="1800" b="1" u="sng" dirty="0" smtClean="0">
                <a:latin typeface="Comic Sans MS" pitchFamily="66" charset="0"/>
              </a:rPr>
              <a:t>«Во глубине сибирских руд», «И.И. Пущину»)</a:t>
            </a:r>
          </a:p>
          <a:p>
            <a:pPr eaLnBrk="1" fontAlgn="auto" hangingPunct="1">
              <a:defRPr/>
            </a:pPr>
            <a:endParaRPr lang="ru-RU" dirty="0"/>
          </a:p>
        </p:txBody>
      </p:sp>
      <p:pic>
        <p:nvPicPr>
          <p:cNvPr id="26626" name="Picture 2" descr="C:\Documents and Settings\Пользователь\Рабочий стол\Новая папка (4)\p_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1556792"/>
            <a:ext cx="2911456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645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23528" y="260648"/>
            <a:ext cx="4038600" cy="5857916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1600" b="1" dirty="0" smtClean="0">
                <a:latin typeface="Comic Sans MS" pitchFamily="66" charset="0"/>
              </a:rPr>
              <a:t>Поэт почувствовал железные тиски нового режима. За каждым его шагом бдительно следило         3 отделения и его шеф </a:t>
            </a:r>
            <a:r>
              <a:rPr lang="ru-RU" sz="1600" b="1" dirty="0" err="1" smtClean="0">
                <a:latin typeface="Comic Sans MS" pitchFamily="66" charset="0"/>
              </a:rPr>
              <a:t>Бенкендорф</a:t>
            </a:r>
            <a:r>
              <a:rPr lang="en-US" sz="1600" b="1" dirty="0" smtClean="0">
                <a:latin typeface="Comic Sans MS" pitchFamily="66" charset="0"/>
              </a:rPr>
              <a:t>.</a:t>
            </a:r>
            <a:r>
              <a:rPr lang="ru-RU" sz="1600" b="1" dirty="0" smtClean="0">
                <a:latin typeface="Comic Sans MS" pitchFamily="66" charset="0"/>
              </a:rPr>
              <a:t> В этот период написаны произведения о Петре </a:t>
            </a:r>
            <a:r>
              <a:rPr lang="en-US" sz="1600" b="1" dirty="0" smtClean="0">
                <a:latin typeface="Comic Sans MS" pitchFamily="66" charset="0"/>
              </a:rPr>
              <a:t>I</a:t>
            </a:r>
            <a:r>
              <a:rPr lang="ru-RU" sz="1600" b="1" dirty="0" smtClean="0">
                <a:latin typeface="Comic Sans MS" pitchFamily="66" charset="0"/>
              </a:rPr>
              <a:t> </a:t>
            </a:r>
            <a:r>
              <a:rPr lang="ru-RU" sz="1600" b="1" u="sng" dirty="0" smtClean="0">
                <a:latin typeface="Comic Sans MS" pitchFamily="66" charset="0"/>
              </a:rPr>
              <a:t>«Арап Петра Великого», «Полтава», </a:t>
            </a:r>
            <a:r>
              <a:rPr lang="ru-RU" sz="1600" b="1" dirty="0" smtClean="0">
                <a:latin typeface="Comic Sans MS" pitchFamily="66" charset="0"/>
              </a:rPr>
              <a:t>Пушкин осознает уровень ответственности поэта перед народом </a:t>
            </a:r>
            <a:r>
              <a:rPr lang="ru-RU" sz="1600" b="1" u="sng" dirty="0" smtClean="0">
                <a:latin typeface="Comic Sans MS" pitchFamily="66" charset="0"/>
              </a:rPr>
              <a:t>(«Поэт»,      «Поэт и толпа»</a:t>
            </a:r>
            <a:r>
              <a:rPr lang="ru-RU" sz="1600" b="1" dirty="0" smtClean="0">
                <a:latin typeface="Comic Sans MS" pitchFamily="66" charset="0"/>
              </a:rPr>
              <a:t> и др.)</a:t>
            </a:r>
          </a:p>
          <a:p>
            <a:pPr marL="0" indent="0" algn="ctr">
              <a:buNone/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В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1828 г. Пушкин начинает думать о браке</a:t>
            </a:r>
            <a:r>
              <a:rPr lang="ru-RU" sz="1600" b="1" dirty="0" smtClean="0">
                <a:latin typeface="Comic Sans MS" pitchFamily="66" charset="0"/>
              </a:rPr>
              <a:t>, делает предложение </a:t>
            </a:r>
            <a:endParaRPr lang="ru-RU" sz="1600" b="1" dirty="0" smtClean="0">
              <a:latin typeface="Comic Sans MS" pitchFamily="66" charset="0"/>
            </a:endParaRPr>
          </a:p>
          <a:p>
            <a:pPr marL="0" indent="0" algn="ctr">
              <a:buNone/>
              <a:defRPr/>
            </a:pPr>
            <a:r>
              <a:rPr lang="ru-RU" sz="1600" b="1" dirty="0" smtClean="0">
                <a:latin typeface="Comic Sans MS" pitchFamily="66" charset="0"/>
              </a:rPr>
              <a:t>А.А</a:t>
            </a:r>
            <a:r>
              <a:rPr lang="ru-RU" sz="1600" b="1" dirty="0" smtClean="0">
                <a:latin typeface="Comic Sans MS" pitchFamily="66" charset="0"/>
              </a:rPr>
              <a:t>. Олениной, получает </a:t>
            </a:r>
            <a:r>
              <a:rPr lang="ru-RU" sz="1600" b="1" dirty="0" smtClean="0">
                <a:latin typeface="Comic Sans MS" pitchFamily="66" charset="0"/>
              </a:rPr>
              <a:t>отказ. </a:t>
            </a:r>
            <a:r>
              <a:rPr lang="ru-RU" sz="1600" b="1" dirty="0">
                <a:latin typeface="Comic Sans MS" pitchFamily="66" charset="0"/>
              </a:rPr>
              <a:t>З</a:t>
            </a:r>
            <a:r>
              <a:rPr lang="ru-RU" sz="1600" b="1" dirty="0" smtClean="0">
                <a:latin typeface="Comic Sans MS" pitchFamily="66" charset="0"/>
              </a:rPr>
              <a:t>накомясь </a:t>
            </a:r>
            <a:r>
              <a:rPr lang="ru-RU" sz="1600" b="1" dirty="0" smtClean="0">
                <a:latin typeface="Comic Sans MS" pitchFamily="66" charset="0"/>
              </a:rPr>
              <a:t>на балу с </a:t>
            </a:r>
            <a:endParaRPr lang="ru-RU" sz="1600" b="1" dirty="0" smtClean="0">
              <a:latin typeface="Comic Sans MS" pitchFamily="66" charset="0"/>
            </a:endParaRPr>
          </a:p>
          <a:p>
            <a:pPr marL="0" indent="0" algn="ctr">
              <a:buNone/>
              <a:defRPr/>
            </a:pPr>
            <a:r>
              <a:rPr lang="ru-RU" sz="1600" b="1" dirty="0" smtClean="0">
                <a:latin typeface="Comic Sans MS" pitchFamily="66" charset="0"/>
              </a:rPr>
              <a:t>Н.Н</a:t>
            </a:r>
            <a:r>
              <a:rPr lang="ru-RU" sz="1600" b="1" dirty="0" smtClean="0">
                <a:latin typeface="Comic Sans MS" pitchFamily="66" charset="0"/>
              </a:rPr>
              <a:t>. Гончаровой, поэт поражен ее красотой, в 1829 г. делает предложение, не получив определенного ответа, повторяет предложение в 1830 г, получив согласие, отправляется в родовое </a:t>
            </a:r>
            <a:r>
              <a:rPr lang="ru-RU" sz="1600" b="1" u="sng" dirty="0" smtClean="0">
                <a:latin typeface="Comic Sans MS" pitchFamily="66" charset="0"/>
              </a:rPr>
              <a:t>имение Болдино</a:t>
            </a:r>
            <a:r>
              <a:rPr lang="ru-RU" sz="1600" b="1" dirty="0" smtClean="0">
                <a:latin typeface="Comic Sans MS" pitchFamily="66" charset="0"/>
              </a:rPr>
              <a:t>.</a:t>
            </a:r>
          </a:p>
          <a:p>
            <a:endParaRPr lang="ru-RU" sz="1600" dirty="0"/>
          </a:p>
        </p:txBody>
      </p:sp>
      <p:pic>
        <p:nvPicPr>
          <p:cNvPr id="35842" name="Picture 2" descr="Картинка 2 из 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071546"/>
            <a:ext cx="207170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Картинка 2 из 34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929066"/>
            <a:ext cx="2200269" cy="238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Picture 6" descr="Картинка 4 из 59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357166"/>
            <a:ext cx="1738308" cy="2566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27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5072070" cy="6429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Болдинская осень  ( 1830)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8" y="980728"/>
            <a:ext cx="4643438" cy="4429137"/>
          </a:xfrm>
        </p:spPr>
        <p:txBody>
          <a:bodyPr>
            <a:noAutofit/>
          </a:bodyPr>
          <a:lstStyle/>
          <a:p>
            <a:pPr algn="ctr" eaLnBrk="1" fontAlgn="auto" hangingPunct="1">
              <a:defRPr/>
            </a:pPr>
            <a:r>
              <a:rPr lang="ru-RU" sz="1600" b="1" dirty="0" smtClean="0">
                <a:latin typeface="Comic Sans MS" pitchFamily="66" charset="0"/>
              </a:rPr>
              <a:t>Этот период оказался самым плодотворным в жизни Пушкина, количество написанного за три месяца сопоставимо с результатами труда за десятилетие.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Пушкин закончил роман </a:t>
            </a: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Евгении Онегин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”,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написал </a:t>
            </a: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Повести Белкина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несколько небольших драматических произведений, названных в одном из его писем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маленькими трагедиями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народно-лирическую драму </a:t>
            </a: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Русалку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Сказку о попе и работнике его Балде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несколько прекрасных лирических стихотворений.</a:t>
            </a:r>
          </a:p>
        </p:txBody>
      </p:sp>
      <p:pic>
        <p:nvPicPr>
          <p:cNvPr id="27650" name="Picture 2" descr="C:\Documents and Settings\Пользователь\Рабочий стол\Новая папка (4)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79" y="91588"/>
            <a:ext cx="3701945" cy="4357718"/>
          </a:xfrm>
          <a:prstGeom prst="teardrop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5000636"/>
            <a:ext cx="50276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Лирика Пушкина в Болдинскую осень 1830 года достигает невиданных идейно-художественных высот. Столь же велики достижения Пушкина в прозе и драматургии.</a:t>
            </a:r>
          </a:p>
        </p:txBody>
      </p:sp>
    </p:spTree>
    <p:extLst>
      <p:ext uri="{BB962C8B-B14F-4D97-AF65-F5344CB8AC3E}">
        <p14:creationId xmlns:p14="http://schemas.microsoft.com/office/powerpoint/2010/main" val="173066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00042"/>
            <a:ext cx="5184576" cy="4000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ПЕТЕРБУРГЕ (1831-833)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1412776"/>
            <a:ext cx="4614863" cy="43577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 февраля 1831 года состоялось его венчание с Гончаровой.</a:t>
            </a:r>
            <a:r>
              <a:rPr lang="ru-RU" sz="1800" b="1" dirty="0" smtClean="0">
                <a:latin typeface="Comic Sans MS" pitchFamily="66" charset="0"/>
              </a:rPr>
              <a:t>          Вскоре вместе с женой  он приехал в Петербург, поэт был вновь зачислен на государственную службу для работы над «Историей Петра».      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1833 г., чтобы подробней узнать о восстании Емельяна Пугачева, Пушкин отправился в путешествие по России</a:t>
            </a:r>
            <a:r>
              <a:rPr lang="ru-RU" sz="1800" b="1" dirty="0" smtClean="0">
                <a:latin typeface="Comic Sans MS" pitchFamily="66" charset="0"/>
              </a:rPr>
              <a:t>.</a:t>
            </a:r>
            <a:r>
              <a:rPr lang="en-US" sz="1800" b="1" dirty="0" smtClean="0">
                <a:latin typeface="Comic Sans MS" pitchFamily="66" charset="0"/>
              </a:rPr>
              <a:t> </a:t>
            </a:r>
            <a:endParaRPr lang="ru-RU" sz="1800" b="1" dirty="0" smtClean="0">
              <a:latin typeface="Comic Sans MS" pitchFamily="66" charset="0"/>
            </a:endParaRPr>
          </a:p>
        </p:txBody>
      </p:sp>
      <p:pic>
        <p:nvPicPr>
          <p:cNvPr id="22530" name="Picture 2" descr="http://s43.radikal.ru/i100/1008/30/aa82100cd5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124744"/>
            <a:ext cx="3238500" cy="4171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230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121442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В первой половине 30-ых годов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Пушкин работал над большими прозаическими произведениями - романом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Дубровский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повестью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Капитанская дочка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           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Пиковая дама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b="1" dirty="0" smtClean="0">
                <a:latin typeface="Comic Sans MS" pitchFamily="66" charset="0"/>
              </a:rPr>
              <a:t> </a:t>
            </a:r>
          </a:p>
          <a:p>
            <a:pPr algn="ctr"/>
            <a:endParaRPr lang="ru-RU" b="1" dirty="0" smtClean="0">
              <a:latin typeface="Comic Sans MS" pitchFamily="66" charset="0"/>
            </a:endParaRPr>
          </a:p>
        </p:txBody>
      </p:sp>
      <p:pic>
        <p:nvPicPr>
          <p:cNvPr id="9220" name="Picture 4" descr="http://img1.liveinternet.ru/images/attach/c/0/47/904/47904906_60232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71942"/>
            <a:ext cx="1694940" cy="2379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Картинка 15 из 341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51445">
            <a:off x="533383" y="209746"/>
            <a:ext cx="143054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Картинка 10 из 1101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3139">
            <a:off x="1248908" y="2130757"/>
            <a:ext cx="139750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6" name="Picture 10" descr="Картинка 11 из 136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500042"/>
            <a:ext cx="1993619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728" y="450057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Материальное положение семьи Пушкина стало катастрофическим. Ко всему этому прибавилось новое беспокойство</a:t>
            </a:r>
            <a:r>
              <a:rPr lang="en-US" b="1" dirty="0" smtClean="0">
                <a:latin typeface="Comic Sans MS" pitchFamily="66" charset="0"/>
              </a:rPr>
              <a:t>:</a:t>
            </a:r>
            <a:r>
              <a:rPr lang="ru-RU" b="1" dirty="0" smtClean="0">
                <a:latin typeface="Comic Sans MS" pitchFamily="66" charset="0"/>
              </a:rPr>
              <a:t>светские сплетни вокруг его жены.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0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43312" y="1833546"/>
            <a:ext cx="5072063" cy="3214693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конце 1833 года поэт был пожалован в камер-юнкеры.                             </a:t>
            </a:r>
            <a:r>
              <a:rPr lang="ru-RU" sz="1800" b="1" dirty="0" smtClean="0">
                <a:latin typeface="Comic Sans MS" pitchFamily="66" charset="0"/>
              </a:rPr>
              <a:t>Придворное звание оскорбило Пушкина . С этого времени поэт презрительно отзывается о царе. Но он вынужден был служить, чтобы прокормить семью. В 1834 г.Пушкин подал прошение об отставке. В ответ на это правительство запретило ему работать в архивах, позже ему пришлось забрать прошение  обратно.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33414" cy="8716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ПОСЛЕДНИЕ ГОДЫ ЖИЗНИ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      	(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1834-1837)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38" y="4071938"/>
            <a:ext cx="35004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omic Sans MS" pitchFamily="66" charset="0"/>
              </a:rPr>
              <a:t>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194" name="Picture 2" descr="Картинка 42 из 374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1714488"/>
            <a:ext cx="2805408" cy="345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49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Comic Sans MS" pitchFamily="66" charset="0"/>
              </a:rPr>
              <a:t>Светское общество продолжало интриги против его семьи. Пушкин не знал покоя. Молодой француз Дантес, сын французского посланника </a:t>
            </a:r>
            <a:r>
              <a:rPr lang="ru-RU" b="1" dirty="0" err="1" smtClean="0">
                <a:latin typeface="Comic Sans MS" pitchFamily="66" charset="0"/>
              </a:rPr>
              <a:t>Геккерена</a:t>
            </a:r>
            <a:r>
              <a:rPr lang="ru-RU" b="1" dirty="0" smtClean="0">
                <a:latin typeface="Comic Sans MS" pitchFamily="66" charset="0"/>
              </a:rPr>
              <a:t> , стал оказывать  Наталье Николаевне назойливые знаки внимания. Пушкин был взбешен. </a:t>
            </a:r>
          </a:p>
        </p:txBody>
      </p:sp>
      <p:pic>
        <p:nvPicPr>
          <p:cNvPr id="3" name="Picture 2" descr="Картинка 10 из 42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7303" y="714356"/>
            <a:ext cx="220941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868" y="421481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Позже поэт получил письмо,  оскорблявшее честь его и жены. Поэт пришел к заключению, что письмо послано Дантесом. Пушкин вызвал француза на дуэль, но друзьям удалось предотвратить кровавую развязку</a:t>
            </a:r>
            <a:endParaRPr lang="ru-RU" dirty="0"/>
          </a:p>
        </p:txBody>
      </p:sp>
      <p:pic>
        <p:nvPicPr>
          <p:cNvPr id="1026" name="Picture 2" descr="http://rusk.ru/images/2005/3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214686"/>
            <a:ext cx="18097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1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500" y="285750"/>
            <a:ext cx="4829175" cy="6357938"/>
          </a:xfrm>
        </p:spPr>
        <p:txBody>
          <a:bodyPr>
            <a:normAutofit fontScale="7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Comic Sans MS" pitchFamily="66" charset="0"/>
              </a:rPr>
              <a:t>Дантес был женат  на сестре Натальи  Николаевны Екатерине. Но 25 января Пушкин получил анонимное письмо, оскорблявшее его жену.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Comic Sans MS" pitchFamily="66" charset="0"/>
              </a:rPr>
              <a:t> В тот же день Пушкин написал гневное и резкое письмо Дантесу, в ответ на которое француз вызвал поэта на дуэль.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Дуэль состоялась 27 января 1837 года недалеко от Петербурга на Черной речке.  Секундантом Пушкина был лицейский товарищ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Данзас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b="1" dirty="0" smtClean="0">
                <a:latin typeface="Comic Sans MS" pitchFamily="66" charset="0"/>
              </a:rPr>
              <a:t>Дантес выстрелил первым. Пушкин  упал, но нашел в себе силы сделать ответный выстрел. Француз был легко ранен, пуля попала в руку, которой он  прикрывал грудь.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9" name="Picture 2" descr="C:\Documents and Settings\Пользователь\Рабочий стол\Новая папка (4)\Konstantinov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143243" cy="47560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971600" y="5600823"/>
            <a:ext cx="328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onstantia" pitchFamily="18" charset="0"/>
              </a:rPr>
              <a:t> </a:t>
            </a:r>
            <a:r>
              <a:rPr lang="ru-RU" sz="1200" b="1" dirty="0">
                <a:latin typeface="Comic Sans MS" pitchFamily="66" charset="0"/>
              </a:rPr>
              <a:t>ДУЭЛЬ А.С.ПУШКИНА И ДАНТЕСА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6500813"/>
            <a:ext cx="9794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6" name="Picture 1" descr="C:\Users\11\Desktop\59953679_127580777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1690685" cy="2203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http://pushkin.niv.ru/images/people/pushkin_s_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642919"/>
            <a:ext cx="1795459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http://pushkin.niv.ru/images/people/pushkina_n_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786190"/>
            <a:ext cx="2071702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16303" y="339622"/>
            <a:ext cx="4315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ДЕТСТВО (1799-1811)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2150" y="1094979"/>
            <a:ext cx="4734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Александр Сергеевич Пушкин          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родился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26 мая 1799 года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sz="1600" b="1" dirty="0">
                <a:latin typeface="Comic Sans MS" pitchFamily="66" charset="0"/>
              </a:rPr>
              <a:t>                 Отец поэта, отставной майор </a:t>
            </a:r>
            <a:r>
              <a:rPr lang="ru-RU" sz="1600" b="1" u="sng" dirty="0">
                <a:latin typeface="Comic Sans MS" pitchFamily="66" charset="0"/>
              </a:rPr>
              <a:t>Сергей Львович Пушкин</a:t>
            </a:r>
            <a:r>
              <a:rPr lang="ru-RU" sz="1600" b="1" dirty="0">
                <a:latin typeface="Comic Sans MS" pitchFamily="66" charset="0"/>
              </a:rPr>
              <a:t>, принадлежал к старинному, но обедневшему роду. Мать, </a:t>
            </a:r>
            <a:r>
              <a:rPr lang="ru-RU" sz="1600" b="1" u="sng" dirty="0">
                <a:latin typeface="Comic Sans MS" pitchFamily="66" charset="0"/>
              </a:rPr>
              <a:t>Надежда Осиповна</a:t>
            </a:r>
            <a:r>
              <a:rPr lang="ru-RU" sz="1600" b="1" dirty="0">
                <a:latin typeface="Comic Sans MS" pitchFamily="66" charset="0"/>
              </a:rPr>
              <a:t>, была внучкой Ибрагима </a:t>
            </a:r>
            <a:r>
              <a:rPr lang="ru-RU" sz="1600" b="1" dirty="0" err="1">
                <a:latin typeface="Comic Sans MS" pitchFamily="66" charset="0"/>
              </a:rPr>
              <a:t>Ганннибала</a:t>
            </a:r>
            <a:r>
              <a:rPr lang="ru-RU" sz="1600" b="1" dirty="0">
                <a:latin typeface="Comic Sans MS" pitchFamily="66" charset="0"/>
              </a:rPr>
              <a:t>, выходца из Северной Абиссинии, нареченного в России Абрамом Петровичем.                                 </a:t>
            </a:r>
          </a:p>
          <a:p>
            <a:pPr algn="ctr" eaLnBrk="1" fontAlgn="auto" hangingPunct="1">
              <a:defRPr/>
            </a:pPr>
            <a:r>
              <a:rPr lang="ru-RU" sz="1600" b="1" dirty="0">
                <a:latin typeface="Comic Sans MS" pitchFamily="66" charset="0"/>
              </a:rPr>
              <a:t>Отец поэта слыл острословом, увлекался литературой. Сергей Львович имел большую библиотеку, состоящую в основном из сочинений французских авторов, писал стихи на русском и французском языках.</a:t>
            </a:r>
          </a:p>
          <a:p>
            <a:pPr algn="ctr" eaLnBrk="1" fontAlgn="auto" hangingPunct="1">
              <a:defRPr/>
            </a:pPr>
            <a:r>
              <a:rPr lang="ru-RU" sz="1600" b="1" dirty="0">
                <a:latin typeface="Comic Sans MS" pitchFamily="66" charset="0"/>
              </a:rPr>
              <a:t>Пушкин рос задумчивым и рассеянным, что вызывало у родителей недоумение. Воспитание поэта было французским. Благодаря няне Арине Родионовне и бабушке Марье Алексеевне Пушкин выучил русский язык.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9058" y="714356"/>
            <a:ext cx="4857784" cy="257176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Comic Sans MS" pitchFamily="66" charset="0"/>
              </a:rPr>
              <a:t>Истекающего кровью Пушкина положили в карету. По дороге домой начались сильнее боли. Рана оказалась смертельной. На квартире Пушкина собрались близкие и друзья..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" name="image32110" descr="Дуэль Пушкина и Дантес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20688"/>
            <a:ext cx="2919408" cy="2457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3857628"/>
            <a:ext cx="535785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Comic Sans MS" pitchFamily="66" charset="0"/>
              </a:rPr>
              <a:t>28 января Пушкин простился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Comic Sans MS" pitchFamily="66" charset="0"/>
              </a:rPr>
              <a:t>с женой, детьми и друзьями.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Comic Sans MS" pitchFamily="66" charset="0"/>
              </a:rPr>
              <a:t>Его последние слова были</a:t>
            </a:r>
            <a:r>
              <a:rPr lang="en-US" sz="2000" b="1" dirty="0" smtClean="0">
                <a:latin typeface="Comic Sans MS" pitchFamily="66" charset="0"/>
              </a:rPr>
              <a:t> :</a:t>
            </a:r>
            <a:r>
              <a:rPr lang="ru-RU" sz="2000" b="1" dirty="0" smtClean="0">
                <a:latin typeface="Comic Sans MS" pitchFamily="66" charset="0"/>
              </a:rPr>
              <a:t>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latin typeface="Comic Sans MS" pitchFamily="66" charset="0"/>
              </a:rPr>
              <a:t>“</a:t>
            </a:r>
            <a:r>
              <a:rPr lang="ru-RU" sz="2000" b="1" dirty="0" smtClean="0">
                <a:latin typeface="Comic Sans MS" pitchFamily="66" charset="0"/>
              </a:rPr>
              <a:t>Кончена жизнь</a:t>
            </a:r>
            <a:r>
              <a:rPr lang="en-US" sz="2000" b="1" dirty="0" smtClean="0">
                <a:latin typeface="Comic Sans MS" pitchFamily="66" charset="0"/>
              </a:rPr>
              <a:t>”</a:t>
            </a:r>
            <a:r>
              <a:rPr lang="ru-RU" sz="2000" b="1" dirty="0" smtClean="0">
                <a:latin typeface="Comic Sans MS" pitchFamily="66" charset="0"/>
              </a:rPr>
              <a:t>.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Comic Sans MS" pitchFamily="66" charset="0"/>
              </a:rPr>
              <a:t>29 января 1837 года в 2 часа 45 минут по полудни Александра Сергеевича Пушкина не стало.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41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404664"/>
            <a:ext cx="4500563" cy="3714777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400" b="1" dirty="0" smtClean="0">
                <a:latin typeface="Comic Sans MS" pitchFamily="66" charset="0"/>
              </a:rPr>
              <a:t>3 февраля гроб с телом Пушкина был вывезен из Петербурга в </a:t>
            </a:r>
            <a:r>
              <a:rPr lang="ru-RU" sz="3400" b="1" dirty="0" err="1" smtClean="0">
                <a:latin typeface="Comic Sans MS" pitchFamily="66" charset="0"/>
              </a:rPr>
              <a:t>Святогорский</a:t>
            </a:r>
            <a:r>
              <a:rPr lang="ru-RU" sz="3400" b="1" dirty="0" smtClean="0">
                <a:latin typeface="Comic Sans MS" pitchFamily="66" charset="0"/>
              </a:rPr>
              <a:t> монастырь Псковской губернии, где 6 февраля состоялись похороны поэта</a:t>
            </a:r>
            <a:r>
              <a:rPr lang="ru-RU" sz="3400" dirty="0" smtClean="0">
                <a:latin typeface="Comic Sans MS" pitchFamily="66" charset="0"/>
              </a:rPr>
              <a:t>.</a:t>
            </a:r>
            <a:endParaRPr lang="ru-RU" sz="3400" dirty="0">
              <a:latin typeface="Comic Sans MS" pitchFamily="66" charset="0"/>
            </a:endParaRPr>
          </a:p>
        </p:txBody>
      </p:sp>
      <p:pic>
        <p:nvPicPr>
          <p:cNvPr id="3074" name="Picture 2" descr="http://img1.liveinternet.ru/images/foto/b/3/92/2407092/f_172538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620688"/>
            <a:ext cx="32194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52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3249" y="1571612"/>
            <a:ext cx="58348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 descr="C:\Documents and Settings\Пользователь\Рабочий стол\Новая папка (4)\normal_Pushkin-2.jpg"/>
          <p:cNvPicPr>
            <a:picLocks noChangeAspect="1" noChangeArrowheads="1"/>
          </p:cNvPicPr>
          <p:nvPr/>
        </p:nvPicPr>
        <p:blipFill>
          <a:blip r:embed="rId2"/>
          <a:srcRect l="10001" r="21249" b="4787"/>
          <a:stretch>
            <a:fillRect/>
          </a:stretch>
        </p:blipFill>
        <p:spPr bwMode="auto">
          <a:xfrm>
            <a:off x="642910" y="357166"/>
            <a:ext cx="2000264" cy="207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2571744"/>
            <a:ext cx="2428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Comic Sans MS" pitchFamily="66" charset="0"/>
              </a:rPr>
              <a:t>Памятник А.С. Пушкину в Петербурге</a:t>
            </a:r>
            <a:endParaRPr lang="ru-RU" sz="1100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2643182"/>
            <a:ext cx="2428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omic Sans MS" pitchFamily="66" charset="0"/>
              </a:rPr>
              <a:t>Памятник А.С. Пушкину </a:t>
            </a:r>
          </a:p>
          <a:p>
            <a:pPr algn="ctr"/>
            <a:r>
              <a:rPr lang="ru-RU" sz="1100" b="1" dirty="0" smtClean="0">
                <a:latin typeface="Comic Sans MS" pitchFamily="66" charset="0"/>
              </a:rPr>
              <a:t>в Москве</a:t>
            </a:r>
            <a:endParaRPr lang="ru-RU" sz="1100" b="1" dirty="0">
              <a:latin typeface="Comic Sans MS" pitchFamily="66" charset="0"/>
            </a:endParaRPr>
          </a:p>
        </p:txBody>
      </p:sp>
      <p:pic>
        <p:nvPicPr>
          <p:cNvPr id="2054" name="Picture 6" descr="Картинка 39 из 1912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57166"/>
            <a:ext cx="1500198" cy="220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57620" y="2571744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Пушкинские Горы</a:t>
            </a:r>
            <a:endParaRPr lang="ru-RU" sz="1200" b="1" dirty="0">
              <a:latin typeface="Comic Sans MS" pitchFamily="66" charset="0"/>
            </a:endParaRPr>
          </a:p>
        </p:txBody>
      </p:sp>
      <p:pic>
        <p:nvPicPr>
          <p:cNvPr id="2058" name="Picture 10" descr="Картинка 4 из 10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86256"/>
            <a:ext cx="2428892" cy="182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00166" y="6215082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Саратов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4857760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Царское Село</a:t>
            </a:r>
            <a:endParaRPr lang="ru-RU" sz="1200" b="1" dirty="0">
              <a:latin typeface="Comic Sans MS" pitchFamily="66" charset="0"/>
            </a:endParaRPr>
          </a:p>
        </p:txBody>
      </p:sp>
      <p:pic>
        <p:nvPicPr>
          <p:cNvPr id="2060" name="Picture 12" descr="Картинка 1 из 12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643314"/>
            <a:ext cx="171451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57752" y="6000768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Болдино</a:t>
            </a:r>
            <a:endParaRPr lang="ru-RU" sz="1200" b="1" dirty="0">
              <a:latin typeface="Comic Sans MS" pitchFamily="66" charset="0"/>
            </a:endParaRPr>
          </a:p>
        </p:txBody>
      </p:sp>
      <p:pic>
        <p:nvPicPr>
          <p:cNvPr id="2062" name="Picture 14" descr="Картинка 2 из 199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b="7130"/>
          <a:stretch>
            <a:fillRect/>
          </a:stretch>
        </p:blipFill>
        <p:spPr bwMode="auto">
          <a:xfrm>
            <a:off x="6929454" y="3500438"/>
            <a:ext cx="164307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072330" y="5929330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Comic Sans MS" pitchFamily="66" charset="0"/>
              </a:rPr>
              <a:t>Париж</a:t>
            </a:r>
            <a:endParaRPr lang="ru-RU" sz="1100" b="1" dirty="0">
              <a:latin typeface="Comic Sans MS" pitchFamily="66" charset="0"/>
            </a:endParaRPr>
          </a:p>
        </p:txBody>
      </p:sp>
      <p:pic>
        <p:nvPicPr>
          <p:cNvPr id="2056" name="Picture 8" descr="http://s60.radikal.ru/i169/1006/ea/656b9f6914f5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43306" y="428604"/>
            <a:ext cx="2143140" cy="2039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Картинка 9 из 19124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5984" y="3071810"/>
            <a:ext cx="2500329" cy="1749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68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Лицей (1811-1817)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9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3071834" cy="192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4286248" y="1524000"/>
            <a:ext cx="4429156" cy="226219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Лицей помещался  в  Царском  Селе - летней императорской резиденции, во флигеле Екатерининского дворца. Уже само  местоположение  делало  его как был придворным   учебным   заведением. </a:t>
            </a:r>
            <a:endParaRPr lang="ru-RU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530" name="AutoShape 2" descr="http://s43.radikal.ru/i101/1009/94/b253ba0d1531.jpg"/>
          <p:cNvSpPr>
            <a:spLocks noChangeAspect="1" noChangeArrowheads="1"/>
          </p:cNvSpPr>
          <p:nvPr/>
        </p:nvSpPr>
        <p:spPr bwMode="auto">
          <a:xfrm>
            <a:off x="63500" y="-136525"/>
            <a:ext cx="3228975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://s43.radikal.ru/i101/1009/94/b253ba0d15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4001117"/>
            <a:ext cx="1785951" cy="230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4214818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Лицей на всю жизнь узами дружбы соединил Пушкина с </a:t>
            </a:r>
            <a:r>
              <a:rPr lang="ru-RU" b="1" dirty="0" err="1" smtClean="0">
                <a:latin typeface="Comic Sans MS" pitchFamily="66" charset="0"/>
                <a:cs typeface="Times New Roman" pitchFamily="18" charset="0"/>
              </a:rPr>
              <a:t>И.И.Пущиным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,         А.А. </a:t>
            </a:r>
            <a:r>
              <a:rPr lang="ru-RU" b="1" dirty="0" err="1" smtClean="0">
                <a:latin typeface="Comic Sans MS" pitchFamily="66" charset="0"/>
                <a:cs typeface="Times New Roman" pitchFamily="18" charset="0"/>
              </a:rPr>
              <a:t>Дельвигом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,     К.К. </a:t>
            </a:r>
            <a:r>
              <a:rPr lang="ru-RU" b="1" dirty="0" err="1" smtClean="0">
                <a:latin typeface="Comic Sans MS" pitchFamily="66" charset="0"/>
                <a:cs typeface="Times New Roman" pitchFamily="18" charset="0"/>
              </a:rPr>
              <a:t>Данзасом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 и В.К. Кюхельбекером.</a:t>
            </a:r>
            <a:endParaRPr lang="ru-RU" b="1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0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Лицейский период  творчества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Заголовок 4"/>
          <p:cNvSpPr>
            <a:spLocks noGrp="1"/>
          </p:cNvSpPr>
          <p:nvPr>
            <p:ph sz="half" idx="4294967295"/>
          </p:nvPr>
        </p:nvSpPr>
        <p:spPr>
          <a:xfrm>
            <a:off x="5143504" y="1428736"/>
            <a:ext cx="3752850" cy="45259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1811 году Пушкин поступил в Царскосельский лицей.</a:t>
            </a:r>
            <a:r>
              <a:rPr lang="ru-RU" sz="1800" b="1" dirty="0" smtClean="0">
                <a:effectLst/>
                <a:latin typeface="Comic Sans MS" pitchFamily="66" charset="0"/>
              </a:rPr>
              <a:t/>
            </a:r>
            <a:br>
              <a:rPr lang="ru-RU" sz="1800" b="1" dirty="0" smtClean="0">
                <a:effectLst/>
                <a:latin typeface="Comic Sans MS" pitchFamily="66" charset="0"/>
              </a:rPr>
            </a:br>
            <a:r>
              <a:rPr lang="ru-RU" sz="1800" b="1" dirty="0" smtClean="0">
                <a:effectLst/>
                <a:latin typeface="Comic Sans MS" pitchFamily="66" charset="0"/>
              </a:rPr>
              <a:t> Первые стихотворения датированы 1813 г. 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1814 г. публикуется  в «Вестнике Европы» стихотворение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 другу стихотворцу» .</a:t>
            </a:r>
            <a:r>
              <a:rPr lang="ru-RU" sz="1800" b="1" dirty="0" smtClean="0">
                <a:effectLst/>
                <a:latin typeface="Comic Sans MS" pitchFamily="66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 smtClean="0">
                <a:effectLst/>
                <a:latin typeface="Comic Sans MS" pitchFamily="66" charset="0"/>
              </a:rPr>
              <a:t>В январе 1815 г. в присутствии Г.Р. Державина  Пушкин читает стихотворение «Воспоминание в Царском Селе», классик русской поэзии благословил начинающего поэта.</a:t>
            </a:r>
            <a:endParaRPr lang="ru-RU" sz="1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0" y="142875"/>
            <a:ext cx="5429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     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2" descr="pushkin_02_h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1538" y="1714488"/>
            <a:ext cx="3498120" cy="3138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56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625" y="214313"/>
            <a:ext cx="5786438" cy="62865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defRPr/>
            </a:pPr>
            <a:endParaRPr lang="ru-RU" sz="2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algn="ctr" eaLnBrk="1" fontAlgn="auto" hangingPunct="1">
              <a:lnSpc>
                <a:spcPct val="100000"/>
              </a:lnSpc>
              <a:defRPr/>
            </a:pPr>
            <a:r>
              <a:rPr lang="ru-RU" sz="2000" b="1" dirty="0" smtClean="0">
                <a:latin typeface="Comic Sans MS" pitchFamily="66" charset="0"/>
              </a:rPr>
              <a:t>Пушкин увлекался боксом, фехтованием, играл в лапту, в мяч и очень сердился, когда его побеждали.</a:t>
            </a:r>
          </a:p>
          <a:p>
            <a:pPr algn="ctr" eaLnBrk="1" fontAlgn="auto" hangingPunct="1">
              <a:lnSpc>
                <a:spcPct val="100000"/>
              </a:lnSpc>
              <a:defRPr/>
            </a:pPr>
            <a:r>
              <a:rPr lang="ru-RU" sz="2000" b="1" dirty="0" smtClean="0">
                <a:latin typeface="Comic Sans MS" pitchFamily="66" charset="0"/>
              </a:rPr>
              <a:t>Он легко забывал пустяковые обиды,но долго помнил серьёзные, нанесённые ему как человеку, унижающие его личное достоинство.</a:t>
            </a:r>
          </a:p>
          <a:p>
            <a:pPr algn="ctr">
              <a:lnSpc>
                <a:spcPct val="100000"/>
              </a:lnSpc>
              <a:defRPr/>
            </a:pPr>
            <a:r>
              <a:rPr lang="ru-RU" sz="2000" b="1" dirty="0" smtClean="0">
                <a:latin typeface="Comic Sans MS" pitchFamily="66" charset="0"/>
              </a:rPr>
              <a:t>Имя его стало известно за пределами лицея.</a:t>
            </a:r>
          </a:p>
          <a:p>
            <a:pPr algn="ctr">
              <a:lnSpc>
                <a:spcPct val="100000"/>
              </a:lnSpc>
              <a:defRPr/>
            </a:pPr>
            <a:r>
              <a:rPr lang="ru-RU" sz="2000" b="1" dirty="0" smtClean="0">
                <a:latin typeface="Comic Sans MS" pitchFamily="66" charset="0"/>
              </a:rPr>
              <a:t>В.А. Жуковский назвал молодого поэта «надеждой нашей словесности». Пушкин буквально ворвался в литературу, он начал дружить с  К.Н. Батюшковым и            П. А. Вяземским. Но в лицейских стихах поэта еще много подражательности, Пушкин  не стесняется своего ученичества.  </a:t>
            </a: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sz="1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>
              <a:defRPr/>
            </a:pP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1" name="Picture 3" descr="C:\Documents and Settings\Пользователь\Рабочий стол\Новая папка (4)\image_1_pysh.jpg"/>
          <p:cNvPicPr>
            <a:picLocks noChangeAspect="1" noChangeArrowheads="1"/>
          </p:cNvPicPr>
          <p:nvPr/>
        </p:nvPicPr>
        <p:blipFill>
          <a:blip r:embed="rId2"/>
          <a:srcRect l="16878" r="8862" b="1266"/>
          <a:stretch>
            <a:fillRect/>
          </a:stretch>
        </p:blipFill>
        <p:spPr bwMode="auto">
          <a:xfrm>
            <a:off x="6072198" y="714356"/>
            <a:ext cx="2616010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00192" y="5808479"/>
            <a:ext cx="2714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omic Sans MS" pitchFamily="66" charset="0"/>
              </a:rPr>
              <a:t>А.С.Пушкин</a:t>
            </a:r>
          </a:p>
        </p:txBody>
      </p:sp>
      <p:sp>
        <p:nvSpPr>
          <p:cNvPr id="9221" name="AutoShape 2"/>
          <p:cNvSpPr>
            <a:spLocks noChangeAspect="1" noChangeArrowheads="1"/>
          </p:cNvSpPr>
          <p:nvPr/>
        </p:nvSpPr>
        <p:spPr bwMode="auto">
          <a:xfrm>
            <a:off x="468313" y="1908175"/>
            <a:ext cx="4643437" cy="989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0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2" y="357166"/>
            <a:ext cx="4071938" cy="6429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ПЕТЕРБУРГ (1817-1820)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357166"/>
            <a:ext cx="4857750" cy="6286544"/>
          </a:xfrm>
        </p:spPr>
        <p:txBody>
          <a:bodyPr>
            <a:noAutofit/>
          </a:bodyPr>
          <a:lstStyle/>
          <a:p>
            <a:pPr algn="ctr" eaLnBrk="1" fontAlgn="auto" hangingPunct="1">
              <a:defRPr/>
            </a:pPr>
            <a:r>
              <a:rPr lang="ru-RU" sz="2000" b="1" dirty="0" smtClean="0">
                <a:latin typeface="Comic Sans MS" pitchFamily="66" charset="0"/>
              </a:rPr>
              <a:t>Прошли лицейские годы, и с ними окончилась юность Пушкина.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Служба в Коллегии иностранных дел</a:t>
            </a:r>
            <a:r>
              <a:rPr lang="ru-RU" sz="2000" b="1" dirty="0" smtClean="0">
                <a:latin typeface="Comic Sans MS" pitchFamily="66" charset="0"/>
              </a:rPr>
              <a:t>, куда был зачислен молодой коллежский секретарь Александр Пушкин, не обременяла его. Поэт ощутил полноту жизни, наслаждался молодостью, здоровьем. Пушкин с увлечением отдался поэзии, искусству. В атмосфере петербургского вольномыслия формируется мировоззрение поэта; поэт дружит П.Я. Чаадаевым, сближается с членами тайного общества «Союз благоденствия». </a:t>
            </a:r>
          </a:p>
          <a:p>
            <a:pPr algn="ctr" eaLnBrk="1" fontAlgn="auto" hangingPunct="1">
              <a:defRPr/>
            </a:pPr>
            <a:endParaRPr lang="ru-RU" sz="2000" b="1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530" name="Picture 2" descr="C:\Documents and Settings\Пользователь\Рабочий стол\Новая папка (4)\46_15.jpg"/>
          <p:cNvPicPr>
            <a:picLocks noChangeAspect="1" noChangeArrowheads="1"/>
          </p:cNvPicPr>
          <p:nvPr/>
        </p:nvPicPr>
        <p:blipFill>
          <a:blip r:embed="rId2"/>
          <a:srcRect l="5181" t="4848" r="7874" b="1970"/>
          <a:stretch>
            <a:fillRect/>
          </a:stretch>
        </p:blipFill>
        <p:spPr bwMode="auto">
          <a:xfrm>
            <a:off x="5214942" y="1214422"/>
            <a:ext cx="3564931" cy="4429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72132" y="5715016"/>
            <a:ext cx="2857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omic Sans MS" pitchFamily="66" charset="0"/>
              </a:rPr>
              <a:t>А.С.Пушкин</a:t>
            </a:r>
          </a:p>
        </p:txBody>
      </p:sp>
    </p:spTree>
    <p:extLst>
      <p:ext uri="{BB962C8B-B14F-4D97-AF65-F5344CB8AC3E}">
        <p14:creationId xmlns:p14="http://schemas.microsoft.com/office/powerpoint/2010/main" val="424084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9125" y="285750"/>
            <a:ext cx="4500563" cy="6357938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ru-RU" sz="2400" b="1" dirty="0" smtClean="0">
                <a:latin typeface="Comic Sans MS" pitchFamily="66" charset="0"/>
              </a:rPr>
              <a:t>Участники                    «Союза благоденствия» мечтали об ограничении власти царя конституцией. Пушкин охотно читал здесь свои политические стихи, знал, что в этом обществе поймут пламенные порывы его мятежного сердца. Под этим влиянием написаны стихотворения </a:t>
            </a:r>
            <a:r>
              <a:rPr lang="ru-RU" sz="2400" b="1" u="sng" dirty="0" smtClean="0">
                <a:latin typeface="Comic Sans MS" pitchFamily="66" charset="0"/>
              </a:rPr>
              <a:t>«Вольность», «Деревня», «К Чаадаеву» </a:t>
            </a:r>
            <a:r>
              <a:rPr lang="ru-RU" sz="2400" b="1" dirty="0" smtClean="0">
                <a:latin typeface="Comic Sans MS" pitchFamily="66" charset="0"/>
              </a:rPr>
              <a:t>. Поэзия Пушкина в этот период носит разноплановый характер, он пишет и оды, и элегии, и гражданские стихи..  Происходит формирование стиля А.С. Пушкина.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2290" name="Picture 2" descr="http://pushkin.niv.ru/images/pushkin/pushkin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721920" cy="3300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73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642918"/>
            <a:ext cx="3786188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ЮЖНАЯ ССЫЛКА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(1820-1824)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28604"/>
            <a:ext cx="5500687" cy="5786437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defRPr/>
            </a:pPr>
            <a:r>
              <a:rPr lang="ru-RU" sz="2000" b="1" dirty="0" smtClean="0">
                <a:latin typeface="Comic Sans MS" pitchFamily="66" charset="0"/>
              </a:rPr>
              <a:t>До правительства дошли вольнолюбивые стихи Пушкина и резкие эпиграммы на царя. Александр</a:t>
            </a:r>
            <a:r>
              <a:rPr lang="en-US" sz="2000" b="1" dirty="0" smtClean="0">
                <a:latin typeface="Comic Sans MS" pitchFamily="66" charset="0"/>
              </a:rPr>
              <a:t> I</a:t>
            </a:r>
            <a:r>
              <a:rPr lang="ru-RU" sz="2000" b="1" dirty="0" smtClean="0">
                <a:latin typeface="Comic Sans MS" pitchFamily="66" charset="0"/>
              </a:rPr>
              <a:t>  приказал генерал-губернатору Милорадовичу арестовать  поэта. Друзья приложили немало усилий, чтобы облегчить участь поэта. Наконец царь уступил.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 мая 1820 года Пушкин выехал в южную ссылку.</a:t>
            </a:r>
          </a:p>
          <a:p>
            <a:pPr algn="ctr">
              <a:defRPr/>
            </a:pPr>
            <a:r>
              <a:rPr lang="ru-RU" sz="2000" b="1" dirty="0" smtClean="0">
                <a:latin typeface="Comic Sans MS" pitchFamily="66" charset="0"/>
              </a:rPr>
              <a:t> Поэт стал изгнанником, его окружает ореол мученика. В Кишиневе Пушкин общается с членами тайного Южного общества, ссылка не заставила его каяться, наоборот, он жаждет борьбы.  Вместе с семьёй генерала Раевского  поэт путешествовал по Кавказу, где сформировался пушкинский романтизм.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Поэмы «Кавказский пленник», «Братья разбойники», «Бахчисарайский фонтан», «Цыганы» –главное из достижений Пушкина в период южной ссылки. В Кишиневе в 1823 г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началась работа над романом в стихах«Евгений Онегин».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4578" name="Picture 2" descr="C:\Documents and Settings\Пользователь\Рабочий стол\Новая папка (4)\50036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71612"/>
            <a:ext cx="3005136" cy="4071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6429388" y="5929330"/>
            <a:ext cx="2214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А.С.Пушкин</a:t>
            </a:r>
          </a:p>
        </p:txBody>
      </p:sp>
    </p:spTree>
    <p:extLst>
      <p:ext uri="{BB962C8B-B14F-4D97-AF65-F5344CB8AC3E}">
        <p14:creationId xmlns:p14="http://schemas.microsoft.com/office/powerpoint/2010/main" val="874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ww.otechestvo.org.ua/images/2005_11/1904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3645024"/>
            <a:ext cx="1714500" cy="2343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785794"/>
            <a:ext cx="4059936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июле 1823 г Пушкина перевели в Одессу в распоряжение графа Воронцова М.С. </a:t>
            </a:r>
            <a:r>
              <a:rPr lang="ru-RU" sz="2000" b="1" dirty="0" smtClean="0">
                <a:latin typeface="Comic Sans MS" pitchFamily="66" charset="0"/>
              </a:rPr>
              <a:t>Пребывание здесь было наполнено светской жизнью. Поэт испытал здесь увлечения Амалией </a:t>
            </a:r>
            <a:r>
              <a:rPr lang="ru-RU" sz="2000" b="1" dirty="0" err="1" smtClean="0">
                <a:latin typeface="Comic Sans MS" pitchFamily="66" charset="0"/>
              </a:rPr>
              <a:t>Ризнич</a:t>
            </a:r>
            <a:r>
              <a:rPr lang="ru-RU" sz="2000" b="1" dirty="0" smtClean="0">
                <a:latin typeface="Comic Sans MS" pitchFamily="66" charset="0"/>
              </a:rPr>
              <a:t> и Каролиной </a:t>
            </a:r>
            <a:r>
              <a:rPr lang="ru-RU" sz="2000" b="1" dirty="0" err="1" smtClean="0">
                <a:latin typeface="Comic Sans MS" pitchFamily="66" charset="0"/>
              </a:rPr>
              <a:t>Собаньской</a:t>
            </a:r>
            <a:r>
              <a:rPr lang="ru-RU" sz="2000" b="1" dirty="0" smtClean="0">
                <a:latin typeface="Comic Sans MS" pitchFamily="66" charset="0"/>
              </a:rPr>
              <a:t>, страсть к Е.К Воронцовой, тем самым нажив врага в лице графа Воронцова. Стараниями последнего поэт был направлен в Михайловское.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6" name="Рисунок 5" descr="http://s50.radikal.ru/i127/0908/7c/279c1a803a4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71612"/>
            <a:ext cx="1868492" cy="24288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-main-pic" descr="Картинка 11 из 2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357190"/>
            <a:ext cx="1917703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15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.С. Пушки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А.С. Пушкин</Template>
  <TotalTime>18</TotalTime>
  <Words>1604</Words>
  <Application>Microsoft Office PowerPoint</Application>
  <PresentationFormat>Экран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А.С. Пушкин</vt:lpstr>
      <vt:lpstr>Презентация PowerPoint</vt:lpstr>
      <vt:lpstr>Презентация PowerPoint</vt:lpstr>
      <vt:lpstr>Лицей (1811-1817)</vt:lpstr>
      <vt:lpstr>Лицейский период  творчества</vt:lpstr>
      <vt:lpstr>Презентация PowerPoint</vt:lpstr>
      <vt:lpstr>ПЕТЕРБУРГ (1817-1820)</vt:lpstr>
      <vt:lpstr>Презентация PowerPoint</vt:lpstr>
      <vt:lpstr>ЮЖНАЯ ССЫЛКА (1820-1824)</vt:lpstr>
      <vt:lpstr>Презентация PowerPoint</vt:lpstr>
      <vt:lpstr>                                    МИХАЙЛОВСКОЕ (1824-1826)        </vt:lpstr>
      <vt:lpstr>В Тригорском</vt:lpstr>
      <vt:lpstr>После ссылки                 (1826-1830)</vt:lpstr>
      <vt:lpstr>Презентация PowerPoint</vt:lpstr>
      <vt:lpstr>Болдинская осень  ( 1830)</vt:lpstr>
      <vt:lpstr>В ПЕТЕРБУРГЕ (1831-833)</vt:lpstr>
      <vt:lpstr>Презентация PowerPoint</vt:lpstr>
      <vt:lpstr>                        ПОСЛЕДНИЕ ГОДЫ ЖИЗНИ           (1834-1837)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dc:description>http://aida.ucoz.ru</dc:description>
  <cp:lastModifiedBy>Лариса</cp:lastModifiedBy>
  <cp:revision>3</cp:revision>
  <dcterms:created xsi:type="dcterms:W3CDTF">2011-10-07T04:12:06Z</dcterms:created>
  <dcterms:modified xsi:type="dcterms:W3CDTF">2011-10-07T04:31:36Z</dcterms:modified>
</cp:coreProperties>
</file>