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3" r:id="rId6"/>
    <p:sldId id="270" r:id="rId7"/>
    <p:sldId id="273" r:id="rId8"/>
    <p:sldId id="274" r:id="rId9"/>
    <p:sldId id="275" r:id="rId10"/>
    <p:sldId id="277" r:id="rId11"/>
    <p:sldId id="267" r:id="rId12"/>
    <p:sldId id="278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9" autoAdjust="0"/>
  </p:normalViewPr>
  <p:slideViewPr>
    <p:cSldViewPr>
      <p:cViewPr varScale="1">
        <p:scale>
          <a:sx n="47" d="100"/>
          <a:sy n="47" d="100"/>
        </p:scale>
        <p:origin x="-117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39AFDF-83D7-4680-8812-B3F2B4505FA4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B78208-0829-4DBA-B2A2-1629E5E92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475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788166-F787-42CF-AE25-B49ADD4F0C3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F1B125-06AB-4E51-9C30-FC64892674E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DA3612-03EC-4FB5-BFE1-EFCC03D8831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2DCE13-99E9-4EB1-8DAD-19C92BE6D6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AAB6D-F27D-4DE7-B4B3-882305F2740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3E1FA-4A69-45D5-9633-2605FBF7D44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0B20-B98D-4D4D-8150-26146658E99A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4C3F-AED3-4315-9E10-FFB981A88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79888-F5FB-43A2-A964-5A1958823FBA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3219-EF6D-40AE-A604-D0E64999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F3C5-0BBB-427D-8BF5-E705E2ECA0CF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6760-D889-45B0-8BCE-84CAFFAC1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C10E-46F8-4A34-9A2A-ADB626DF8740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A7F8-D202-484F-AAF4-4232623F5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90CE4-4EC9-4592-B181-B44A3A851E36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8C17-3A41-487A-93A9-D004A4D25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0754-949E-4DD0-A439-C2030D6AB6CF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EC6BF-4E04-4DF1-8740-6786F6F68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BD75-C9B6-4712-961F-3A41EB00845A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9007C-F57C-41EF-9F04-9EAFBBCC3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DE1C-D315-471A-B3B3-C4D9A0F25C83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BA54-994E-4E47-8FD7-D5FB037A6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A831A-6FB6-45D6-B03C-C24A69A65680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2EA37-60AB-4D3A-8B48-B46A5636E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0B68-64D6-4ECC-843E-CF3BCFBCCA6C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B3097-F3BA-4038-882A-04C0C0B64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675A-B6D0-4F5E-827D-CB9702B6A8E1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2BBD-D012-4A4A-88A4-ACF56C62B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99E497-0233-4203-93BC-1ADF52CD4970}" type="datetimeFigureOut">
              <a:rPr lang="ru-RU"/>
              <a:pPr>
                <a:defRPr/>
              </a:pPr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4CAAC2-8185-4BD2-9CE2-182C1294D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88" y="-142875"/>
            <a:ext cx="9753601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2" descr="Рисунок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650" y="2284413"/>
            <a:ext cx="7761288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57422" y="357166"/>
            <a:ext cx="442089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Толерантность – путь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 миру !</a:t>
            </a:r>
          </a:p>
        </p:txBody>
      </p:sp>
      <p:pic>
        <p:nvPicPr>
          <p:cNvPr id="10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571500"/>
            <a:ext cx="13287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88" y="404813"/>
            <a:ext cx="8786812" cy="4486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3600">
                <a:solidFill>
                  <a:srgbClr val="558ED5"/>
                </a:solidFill>
                <a:latin typeface="Calibri" pitchFamily="34" charset="0"/>
              </a:rPr>
              <a:t>1.Уважай собеседника. </a:t>
            </a:r>
          </a:p>
          <a:p>
            <a:pPr>
              <a:tabLst>
                <a:tab pos="457200" algn="l"/>
              </a:tabLst>
            </a:pPr>
            <a:r>
              <a:rPr lang="ru-RU" sz="3600">
                <a:solidFill>
                  <a:srgbClr val="558ED5"/>
                </a:solidFill>
                <a:latin typeface="Calibri" pitchFamily="34" charset="0"/>
              </a:rPr>
              <a:t>2. Старайся понять то, о чем говорят другие</a:t>
            </a:r>
            <a:r>
              <a:rPr lang="ru-RU" sz="3600">
                <a:solidFill>
                  <a:srgbClr val="558ED5"/>
                </a:solidFill>
              </a:rPr>
              <a:t>.</a:t>
            </a:r>
            <a:r>
              <a:rPr lang="ru-RU" sz="3600">
                <a:solidFill>
                  <a:srgbClr val="558ED5"/>
                </a:solidFill>
                <a:latin typeface="Calibri" pitchFamily="34" charset="0"/>
              </a:rPr>
              <a:t> </a:t>
            </a:r>
          </a:p>
          <a:p>
            <a:pPr>
              <a:tabLst>
                <a:tab pos="457200" algn="l"/>
              </a:tabLst>
            </a:pPr>
            <a:r>
              <a:rPr lang="ru-RU" sz="3600">
                <a:solidFill>
                  <a:srgbClr val="558ED5"/>
                </a:solidFill>
                <a:latin typeface="Calibri" pitchFamily="34" charset="0"/>
              </a:rPr>
              <a:t>3. Отстаивай свое мнение тактично. </a:t>
            </a:r>
          </a:p>
          <a:p>
            <a:pPr>
              <a:tabLst>
                <a:tab pos="457200" algn="l"/>
              </a:tabLst>
            </a:pPr>
            <a:r>
              <a:rPr lang="ru-RU" sz="3600">
                <a:solidFill>
                  <a:srgbClr val="558ED5"/>
                </a:solidFill>
                <a:latin typeface="Calibri" pitchFamily="34" charset="0"/>
              </a:rPr>
              <a:t>4. Ищи лучшие аргументы. </a:t>
            </a:r>
          </a:p>
          <a:p>
            <a:pPr>
              <a:tabLst>
                <a:tab pos="457200" algn="l"/>
              </a:tabLst>
            </a:pPr>
            <a:r>
              <a:rPr lang="ru-RU" sz="3600">
                <a:solidFill>
                  <a:srgbClr val="558ED5"/>
                </a:solidFill>
                <a:latin typeface="Calibri" pitchFamily="34" charset="0"/>
              </a:rPr>
              <a:t>5. Будь справедливым, готовым признать правоту другого. </a:t>
            </a:r>
          </a:p>
          <a:p>
            <a:pPr>
              <a:tabLst>
                <a:tab pos="457200" algn="l"/>
              </a:tabLst>
            </a:pPr>
            <a:r>
              <a:rPr lang="ru-RU" sz="3600">
                <a:solidFill>
                  <a:srgbClr val="558ED5"/>
                </a:solidFill>
                <a:latin typeface="Calibri" pitchFamily="34" charset="0"/>
              </a:rPr>
              <a:t>6. Стремись учитывать интересы других. </a:t>
            </a:r>
          </a:p>
        </p:txBody>
      </p:sp>
      <p:pic>
        <p:nvPicPr>
          <p:cNvPr id="6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8063" y="5162550"/>
            <a:ext cx="1571625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:\Documents and Settings\Aida\Рабочий стол\толерантность\toleranc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500063"/>
            <a:ext cx="431958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625" y="4537075"/>
            <a:ext cx="7500938" cy="1554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558ED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Наша страна – это место, где мы можем любить друг друга, соблюдать традиции и продолжать  историю  </a:t>
            </a:r>
            <a:r>
              <a:rPr lang="ru-RU" sz="3200">
                <a:solidFill>
                  <a:srgbClr val="558ED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</a:t>
            </a:r>
            <a:r>
              <a:rPr lang="ru-RU" sz="3200">
                <a:solidFill>
                  <a:srgbClr val="558ED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олерантности.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785813"/>
            <a:ext cx="6429375" cy="51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38" y="714375"/>
            <a:ext cx="80724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Толерантность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это милосердие,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125" y="1285875"/>
            <a:ext cx="458946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это доброта души,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813" y="1857375"/>
            <a:ext cx="46910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это сострадание,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75" y="2857500"/>
            <a:ext cx="40005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это уважение,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32775" name="Прямоугольник 9"/>
          <p:cNvSpPr>
            <a:spLocks noChangeArrowheads="1"/>
          </p:cNvSpPr>
          <p:nvPr/>
        </p:nvSpPr>
        <p:spPr bwMode="auto">
          <a:xfrm>
            <a:off x="382905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76" name="Прямоугольник 10"/>
          <p:cNvSpPr>
            <a:spLocks noChangeArrowheads="1"/>
          </p:cNvSpPr>
          <p:nvPr/>
        </p:nvSpPr>
        <p:spPr bwMode="auto">
          <a:xfrm>
            <a:off x="0" y="4286250"/>
            <a:ext cx="452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777" name="Прямоугольник 13"/>
          <p:cNvSpPr>
            <a:spLocks noChangeArrowheads="1"/>
          </p:cNvSpPr>
          <p:nvPr/>
        </p:nvSpPr>
        <p:spPr bwMode="auto">
          <a:xfrm>
            <a:off x="391160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313" y="3214688"/>
            <a:ext cx="3875087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это дружба, </a:t>
            </a:r>
            <a:endParaRPr lang="ru-RU" sz="3600" dirty="0">
              <a:latin typeface="+mn-lt"/>
              <a:cs typeface="+mn-cs"/>
            </a:endParaRPr>
          </a:p>
        </p:txBody>
      </p:sp>
      <p:sp>
        <p:nvSpPr>
          <p:cNvPr id="32779" name="TextBox 15"/>
          <p:cNvSpPr txBox="1">
            <a:spLocks noChangeArrowheads="1"/>
          </p:cNvSpPr>
          <p:nvPr/>
        </p:nvSpPr>
        <p:spPr bwMode="auto">
          <a:xfrm>
            <a:off x="2071688" y="4572000"/>
            <a:ext cx="6577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это путь к миру.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28688" y="4143375"/>
            <a:ext cx="40719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это терпение,</a:t>
            </a:r>
            <a:endParaRPr lang="ru-RU" sz="36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0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2492375"/>
            <a:ext cx="42862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24075" y="5300663"/>
            <a:ext cx="44497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Прямоугольник 5"/>
          <p:cNvSpPr>
            <a:spLocks noChangeArrowheads="1"/>
          </p:cNvSpPr>
          <p:nvPr/>
        </p:nvSpPr>
        <p:spPr bwMode="auto">
          <a:xfrm>
            <a:off x="0" y="404813"/>
            <a:ext cx="8001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C00000"/>
                </a:solidFill>
                <a:latin typeface="Calibri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214313"/>
            <a:ext cx="2500313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0" y="-285750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047726" y="3263898"/>
            <a:ext cx="757242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Все мы разные:</a:t>
            </a:r>
          </a:p>
        </p:txBody>
      </p:sp>
      <p:pic>
        <p:nvPicPr>
          <p:cNvPr id="15365" name="Picture 8" descr="P104034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407925">
            <a:off x="0" y="0"/>
            <a:ext cx="1476375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P104068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908050"/>
            <a:ext cx="16097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0" descr="P104074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0"/>
            <a:ext cx="15589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1" descr="P104033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908050"/>
            <a:ext cx="15716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2" descr="P104062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0"/>
            <a:ext cx="16891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P1040354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52724">
            <a:off x="28575" y="3786188"/>
            <a:ext cx="1516063" cy="2376487"/>
          </a:xfrm>
          <a:prstGeom prst="rect">
            <a:avLst/>
          </a:prstGeom>
          <a:noFill/>
        </p:spPr>
      </p:pic>
      <p:pic>
        <p:nvPicPr>
          <p:cNvPr id="15372" name="Picture 12" descr="P1040756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350" y="4292600"/>
            <a:ext cx="1524000" cy="2232025"/>
          </a:xfrm>
          <a:prstGeom prst="rect">
            <a:avLst/>
          </a:prstGeom>
          <a:noFill/>
        </p:spPr>
      </p:pic>
      <p:pic>
        <p:nvPicPr>
          <p:cNvPr id="15373" name="Picture 13" descr="P1040338 - копия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4149725"/>
            <a:ext cx="1673225" cy="2420938"/>
          </a:xfrm>
          <a:prstGeom prst="rect">
            <a:avLst/>
          </a:prstGeom>
          <a:noFill/>
        </p:spPr>
      </p:pic>
      <p:pic>
        <p:nvPicPr>
          <p:cNvPr id="15374" name="Picture 14" descr="P1040682 - копия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538" y="4581525"/>
            <a:ext cx="1479550" cy="2276475"/>
          </a:xfrm>
          <a:prstGeom prst="rect">
            <a:avLst/>
          </a:prstGeom>
          <a:noFill/>
        </p:spPr>
      </p:pic>
      <p:pic>
        <p:nvPicPr>
          <p:cNvPr id="15375" name="Picture 15" descr="P1040254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72640">
            <a:off x="7380288" y="692150"/>
            <a:ext cx="1763712" cy="2881313"/>
          </a:xfrm>
          <a:prstGeom prst="rect">
            <a:avLst/>
          </a:prstGeom>
          <a:noFill/>
        </p:spPr>
      </p:pic>
      <p:pic>
        <p:nvPicPr>
          <p:cNvPr id="15376" name="Picture 16" descr="DSCF883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4076700"/>
            <a:ext cx="1651000" cy="2508250"/>
          </a:xfrm>
          <a:prstGeom prst="rect">
            <a:avLst/>
          </a:prstGeom>
          <a:noFill/>
        </p:spPr>
      </p:pic>
      <p:pic>
        <p:nvPicPr>
          <p:cNvPr id="15377" name="Picture 17" descr="DSCF8848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35035">
            <a:off x="7431088" y="4149725"/>
            <a:ext cx="1712912" cy="270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28625" y="3287713"/>
            <a:ext cx="5072063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0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714375"/>
            <a:ext cx="807243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3714750"/>
            <a:ext cx="7850188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2857496"/>
            <a:ext cx="871540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    Люди разных рас и национальностей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1143000"/>
            <a:ext cx="2286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0" y="1143000"/>
            <a:ext cx="257175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428625"/>
            <a:ext cx="2500312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14282" y="4929198"/>
            <a:ext cx="878687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Толерантность – путь к миру!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188" y="-214313"/>
            <a:ext cx="9753601" cy="729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" y="642938"/>
            <a:ext cx="7942263" cy="56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-438150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214313" y="285750"/>
            <a:ext cx="8929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Что  такое толерантность?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1143000"/>
            <a:ext cx="8643937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Толерантность ( от</a:t>
            </a:r>
            <a:r>
              <a:rPr lang="ru-RU" sz="4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лат</a:t>
            </a:r>
            <a:r>
              <a:rPr lang="en-US" sz="4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4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.</a:t>
            </a:r>
            <a:r>
              <a:rPr lang="en-US" sz="4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tolerantia</a:t>
            </a:r>
            <a:r>
              <a:rPr lang="en-US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– </a:t>
            </a: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терпение ) – терпимость к чужому  образу жизни, поведению, обычаям, чувствам, мнениям, идеям, верованиям.</a:t>
            </a:r>
            <a:endParaRPr lang="ru-RU" sz="4400" u="sng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6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75" y="4130675"/>
            <a:ext cx="2500313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285719" y="924540"/>
            <a:ext cx="885828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Проявлять толерантность 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19" y="1700213"/>
            <a:ext cx="1030925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это значит признавать то, что </a:t>
            </a:r>
            <a:endParaRPr lang="ru-RU" sz="4400" dirty="0">
              <a:solidFill>
                <a:srgbClr val="558ED5"/>
              </a:solidFill>
            </a:endParaRPr>
          </a:p>
          <a:p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люди различаются по внешнему </a:t>
            </a:r>
            <a:endParaRPr lang="ru-RU" sz="4400" dirty="0">
              <a:solidFill>
                <a:srgbClr val="558ED5"/>
              </a:solidFill>
            </a:endParaRPr>
          </a:p>
          <a:p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виду,</a:t>
            </a:r>
            <a:r>
              <a:rPr lang="ru-RU" sz="4400" dirty="0">
                <a:solidFill>
                  <a:srgbClr val="558ED5"/>
                </a:solidFill>
              </a:rPr>
              <a:t> </a:t>
            </a:r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положению, интересам, </a:t>
            </a:r>
            <a:endParaRPr lang="ru-RU" sz="4400" dirty="0" smtClean="0">
              <a:solidFill>
                <a:srgbClr val="558ED5"/>
              </a:solidFill>
              <a:latin typeface="Calibri" pitchFamily="34" charset="0"/>
            </a:endParaRPr>
          </a:p>
          <a:p>
            <a:r>
              <a:rPr lang="ru-RU" sz="4400" dirty="0" smtClean="0">
                <a:solidFill>
                  <a:srgbClr val="558ED5"/>
                </a:solidFill>
                <a:latin typeface="Calibri" pitchFamily="34" charset="0"/>
              </a:rPr>
              <a:t>поведению </a:t>
            </a:r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и ценностям и </a:t>
            </a:r>
            <a:endParaRPr lang="ru-RU" sz="4400" dirty="0">
              <a:solidFill>
                <a:srgbClr val="558ED5"/>
              </a:solidFill>
            </a:endParaRPr>
          </a:p>
          <a:p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обладают  правом жить в</a:t>
            </a:r>
          </a:p>
          <a:p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мире, сохраняя при этом свою </a:t>
            </a:r>
          </a:p>
          <a:p>
            <a:r>
              <a:rPr lang="ru-RU" sz="4400" dirty="0">
                <a:solidFill>
                  <a:srgbClr val="558ED5"/>
                </a:solidFill>
                <a:latin typeface="Calibri" pitchFamily="34" charset="0"/>
              </a:rPr>
              <a:t>индивидуальность.</a:t>
            </a:r>
          </a:p>
        </p:txBody>
      </p:sp>
      <p:pic>
        <p:nvPicPr>
          <p:cNvPr id="5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50" y="5500688"/>
            <a:ext cx="12017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0" y="0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5" y="1700213"/>
            <a:ext cx="8715375" cy="2898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Быть толерантным 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–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означает уважать других, невзирая на различия. Это означает быть внимательным к другим и обращать внимание на то, что нас сближает.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Documents and Settings\Admin\Мои документы\100_new_fons_1\My_new_fons_next 100\34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-285750"/>
            <a:ext cx="9753600" cy="729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850112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АНАЛИЗ СИТУАЦИЙ</a:t>
            </a:r>
          </a:p>
        </p:txBody>
      </p:sp>
      <p:pic>
        <p:nvPicPr>
          <p:cNvPr id="4" name="Picture 4" descr="H:\Documents and Settings\Aida\Рабочий стол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3" y="2000250"/>
            <a:ext cx="8691562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218</Words>
  <Application>Microsoft Office PowerPoint</Application>
  <PresentationFormat>Экран (4:3)</PresentationFormat>
  <Paragraphs>38</Paragraphs>
  <Slides>14</Slides>
  <Notes>6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Наталья</cp:lastModifiedBy>
  <cp:revision>40</cp:revision>
  <dcterms:created xsi:type="dcterms:W3CDTF">2012-02-13T13:04:28Z</dcterms:created>
  <dcterms:modified xsi:type="dcterms:W3CDTF">2013-12-01T19:05:37Z</dcterms:modified>
</cp:coreProperties>
</file>