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5DE83E-02E9-4768-AED7-E4980185B962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B27CD8-50C5-43E3-9344-9A7EC87A49A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89104" y="4653136"/>
            <a:ext cx="3254896" cy="1143000"/>
          </a:xfrm>
        </p:spPr>
        <p:txBody>
          <a:bodyPr/>
          <a:lstStyle/>
          <a:p>
            <a:r>
              <a:rPr lang="ru-RU" b="1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Учитель математики </a:t>
            </a:r>
            <a:r>
              <a:rPr lang="ru-RU" b="1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Горшунова</a:t>
            </a:r>
            <a:r>
              <a:rPr lang="ru-RU" b="1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</a:rPr>
              <a:t> О.Р.</a:t>
            </a:r>
            <a:endParaRPr lang="ru-RU" b="1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36912"/>
            <a:ext cx="8305800" cy="720080"/>
          </a:xfrm>
        </p:spPr>
        <p:txBody>
          <a:bodyPr>
            <a:scene3d>
              <a:camera prst="perspectiveLef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dirty="0" smtClean="0"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Эффективные технологии в обучении математике</a:t>
            </a:r>
            <a:endParaRPr lang="ru-RU" dirty="0">
              <a:solidFill>
                <a:srgbClr val="0070C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548680"/>
            <a:ext cx="4756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МАОУ Сладковского района Усовская СОШ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3501008"/>
            <a:ext cx="2460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Выступление на РМО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59632" y="1340768"/>
            <a:ext cx="7653536" cy="4824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</a:rPr>
              <a:t>Существуют четыре уровня </a:t>
            </a:r>
            <a:r>
              <a:rPr lang="ru-RU" b="1" i="1" dirty="0" err="1" smtClean="0">
                <a:solidFill>
                  <a:schemeClr val="bg1"/>
                </a:solidFill>
              </a:rPr>
              <a:t>проблемности</a:t>
            </a:r>
            <a:r>
              <a:rPr lang="ru-RU" b="1" i="1" dirty="0" smtClean="0">
                <a:solidFill>
                  <a:schemeClr val="bg1"/>
                </a:solidFill>
              </a:rPr>
              <a:t> в обучении.</a:t>
            </a: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 Учитель сам ставит проблему (задачу) и сам решает ее при активном внимании и обсуждении учени­ками (традиционная система). 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 Учитель ставит проблему, ученики самостоятельно или под его руководством находят решение; он же направляет самостоятельные поиски путей решения (частично-поисковый метод).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 Ученик ставит проблему, преподаватель помогает ее решить. У ученика воспитывается способность самостоятельно формулировать проблему (исследовательский метод).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4. Ученик сам ставит проблему и сам ее решает (исследовательский метод).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94928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Проблемное обучение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59632" y="1524000"/>
            <a:ext cx="7632848" cy="47133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Учебные исследования можно разделить на три вида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i="1" dirty="0" smtClean="0">
                <a:solidFill>
                  <a:schemeClr val="bg1"/>
                </a:solidFill>
              </a:rPr>
              <a:t>предметное исследование </a:t>
            </a:r>
            <a:r>
              <a:rPr lang="ru-RU" dirty="0" smtClean="0">
                <a:solidFill>
                  <a:schemeClr val="bg1"/>
                </a:solidFill>
              </a:rPr>
              <a:t>— это </a:t>
            </a:r>
            <a:r>
              <a:rPr lang="ru-RU" dirty="0" smtClean="0">
                <a:solidFill>
                  <a:schemeClr val="bg1"/>
                </a:solidFill>
              </a:rPr>
              <a:t>исследование</a:t>
            </a:r>
            <a:r>
              <a:rPr lang="ru-RU" dirty="0" smtClean="0">
                <a:solidFill>
                  <a:schemeClr val="bg1"/>
                </a:solidFill>
              </a:rPr>
              <a:t>, выполняемое по конкретному предмету, </a:t>
            </a:r>
            <a:r>
              <a:rPr lang="ru-RU" dirty="0" smtClean="0">
                <a:solidFill>
                  <a:schemeClr val="bg1"/>
                </a:solidFill>
              </a:rPr>
              <a:t>предполагающее </a:t>
            </a:r>
            <a:r>
              <a:rPr lang="ru-RU" dirty="0" smtClean="0">
                <a:solidFill>
                  <a:schemeClr val="bg1"/>
                </a:solidFill>
              </a:rPr>
              <a:t>привлечение знаний для решения какой-либо проблемы именно по данному вопросу. </a:t>
            </a:r>
            <a:r>
              <a:rPr lang="ru-RU" dirty="0" smtClean="0">
                <a:solidFill>
                  <a:schemeClr val="bg1"/>
                </a:solidFill>
              </a:rPr>
              <a:t>Результаты </a:t>
            </a:r>
            <a:r>
              <a:rPr lang="ru-RU" dirty="0" smtClean="0">
                <a:solidFill>
                  <a:schemeClr val="bg1"/>
                </a:solidFill>
              </a:rPr>
              <a:t>выполнения этого вида исследования не </a:t>
            </a:r>
            <a:r>
              <a:rPr lang="ru-RU" dirty="0" smtClean="0">
                <a:solidFill>
                  <a:schemeClr val="bg1"/>
                </a:solidFill>
              </a:rPr>
              <a:t>выходят </a:t>
            </a:r>
            <a:r>
              <a:rPr lang="ru-RU" dirty="0" smtClean="0">
                <a:solidFill>
                  <a:schemeClr val="bg1"/>
                </a:solidFill>
              </a:rPr>
              <a:t>за рамки отдельного учебного предмета и могут быть получены в процессе его изучения.</a:t>
            </a:r>
          </a:p>
          <a:p>
            <a:r>
              <a:rPr lang="ru-RU" i="1" dirty="0" err="1" smtClean="0">
                <a:solidFill>
                  <a:schemeClr val="bg1"/>
                </a:solidFill>
              </a:rPr>
              <a:t>Метапредметное</a:t>
            </a:r>
            <a:r>
              <a:rPr lang="ru-RU" i="1" dirty="0" smtClean="0">
                <a:solidFill>
                  <a:schemeClr val="bg1"/>
                </a:solidFill>
              </a:rPr>
              <a:t> исследование </a:t>
            </a:r>
            <a:r>
              <a:rPr lang="ru-RU" dirty="0" smtClean="0">
                <a:solidFill>
                  <a:schemeClr val="bg1"/>
                </a:solidFill>
              </a:rPr>
              <a:t>— это </a:t>
            </a:r>
            <a:r>
              <a:rPr lang="ru-RU" dirty="0" smtClean="0">
                <a:solidFill>
                  <a:schemeClr val="bg1"/>
                </a:solidFill>
              </a:rPr>
              <a:t>исследование</a:t>
            </a:r>
            <a:r>
              <a:rPr lang="ru-RU" dirty="0" smtClean="0">
                <a:solidFill>
                  <a:schemeClr val="bg1"/>
                </a:solidFill>
              </a:rPr>
              <a:t>, направленное на решение проблемы, требующей привлечения знаний из разных учебных предметов. Результаты выполнения такого </a:t>
            </a:r>
            <a:r>
              <a:rPr lang="ru-RU" dirty="0" smtClean="0">
                <a:solidFill>
                  <a:schemeClr val="bg1"/>
                </a:solidFill>
              </a:rPr>
              <a:t>исследования </a:t>
            </a:r>
            <a:r>
              <a:rPr lang="ru-RU" dirty="0" smtClean="0">
                <a:solidFill>
                  <a:schemeClr val="bg1"/>
                </a:solidFill>
              </a:rPr>
              <a:t>выходят за рамки отдельного учебного предмета и не могут быть получены в процессе его изучения.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личностное исследование </a:t>
            </a:r>
            <a:r>
              <a:rPr lang="ru-RU" dirty="0" smtClean="0">
                <a:solidFill>
                  <a:schemeClr val="bg1"/>
                </a:solidFill>
              </a:rPr>
              <a:t>— это исследование, предполагающее совместную деятельность учащихся и учителя, направленное на исследование </a:t>
            </a:r>
            <a:r>
              <a:rPr lang="ru-RU" dirty="0" smtClean="0">
                <a:solidFill>
                  <a:schemeClr val="bg1"/>
                </a:solidFill>
              </a:rPr>
              <a:t>конкретных </a:t>
            </a:r>
            <a:r>
              <a:rPr lang="ru-RU" dirty="0" smtClean="0">
                <a:solidFill>
                  <a:schemeClr val="bg1"/>
                </a:solidFill>
              </a:rPr>
              <a:t>личностно значимых для учащихся проблем.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Исследовательские методы в обучении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59632" y="1524000"/>
            <a:ext cx="7632848" cy="47133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Исследовательская деятельность школьников </a:t>
            </a:r>
            <a:r>
              <a:rPr lang="ru-RU" dirty="0" smtClean="0">
                <a:solidFill>
                  <a:schemeClr val="bg1"/>
                </a:solidFill>
              </a:rPr>
              <a:t>может </a:t>
            </a:r>
            <a:r>
              <a:rPr lang="ru-RU" dirty="0" smtClean="0">
                <a:solidFill>
                  <a:schemeClr val="bg1"/>
                </a:solidFill>
              </a:rPr>
              <a:t>быть организована на уроках, на курсах по </a:t>
            </a:r>
            <a:r>
              <a:rPr lang="ru-RU" dirty="0" smtClean="0">
                <a:solidFill>
                  <a:schemeClr val="bg1"/>
                </a:solidFill>
              </a:rPr>
              <a:t>выбору </a:t>
            </a:r>
            <a:r>
              <a:rPr lang="ru-RU" dirty="0" smtClean="0">
                <a:solidFill>
                  <a:schemeClr val="bg1"/>
                </a:solidFill>
              </a:rPr>
              <a:t>и во внеурочной деятельности.</a:t>
            </a: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На уроке:</a:t>
            </a:r>
            <a:endParaRPr lang="ru-RU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bg1"/>
                </a:solidFill>
              </a:rPr>
              <a:t>1. Применение </a:t>
            </a:r>
            <a:r>
              <a:rPr lang="ru-RU" dirty="0" smtClean="0">
                <a:solidFill>
                  <a:schemeClr val="bg1"/>
                </a:solidFill>
              </a:rPr>
              <a:t>исследовательского метода </a:t>
            </a:r>
            <a:r>
              <a:rPr lang="ru-RU" dirty="0" smtClean="0">
                <a:solidFill>
                  <a:schemeClr val="bg1"/>
                </a:solidFill>
              </a:rPr>
              <a:t>обучения.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 Проведение нетрадиционных уроков, </a:t>
            </a:r>
            <a:r>
              <a:rPr lang="ru-RU" dirty="0" smtClean="0">
                <a:solidFill>
                  <a:schemeClr val="bg1"/>
                </a:solidFill>
              </a:rPr>
              <a:t>предполагающих </a:t>
            </a:r>
            <a:r>
              <a:rPr lang="ru-RU" dirty="0" smtClean="0">
                <a:solidFill>
                  <a:schemeClr val="bg1"/>
                </a:solidFill>
              </a:rPr>
              <a:t>выполнение учениками учебного </a:t>
            </a:r>
            <a:r>
              <a:rPr lang="ru-RU" dirty="0" smtClean="0">
                <a:solidFill>
                  <a:schemeClr val="bg1"/>
                </a:solidFill>
              </a:rPr>
              <a:t>исследования</a:t>
            </a:r>
            <a:r>
              <a:rPr lang="ru-RU" dirty="0" smtClean="0">
                <a:solidFill>
                  <a:schemeClr val="bg1"/>
                </a:solidFill>
              </a:rPr>
              <a:t>. Это может быть урок - исследование, урок - </a:t>
            </a:r>
            <a:r>
              <a:rPr lang="ru-RU" dirty="0" smtClean="0">
                <a:solidFill>
                  <a:schemeClr val="bg1"/>
                </a:solidFill>
              </a:rPr>
              <a:t>лаборатория</a:t>
            </a:r>
            <a:r>
              <a:rPr lang="ru-RU" dirty="0" smtClean="0">
                <a:solidFill>
                  <a:schemeClr val="bg1"/>
                </a:solidFill>
              </a:rPr>
              <a:t>, урок - творческий отчет, урок </a:t>
            </a:r>
            <a:r>
              <a:rPr lang="ru-RU" dirty="0" smtClean="0">
                <a:solidFill>
                  <a:schemeClr val="bg1"/>
                </a:solidFill>
              </a:rPr>
              <a:t>изобретательства</a:t>
            </a:r>
            <a:r>
              <a:rPr lang="ru-RU" dirty="0" smtClean="0">
                <a:solidFill>
                  <a:schemeClr val="bg1"/>
                </a:solidFill>
              </a:rPr>
              <a:t>, урок -рассказ об ученых, урок - защита </a:t>
            </a:r>
            <a:r>
              <a:rPr lang="ru-RU" dirty="0" smtClean="0">
                <a:solidFill>
                  <a:schemeClr val="bg1"/>
                </a:solidFill>
              </a:rPr>
              <a:t>исследовательского </a:t>
            </a:r>
            <a:r>
              <a:rPr lang="ru-RU" dirty="0" smtClean="0">
                <a:solidFill>
                  <a:schemeClr val="bg1"/>
                </a:solidFill>
              </a:rPr>
              <a:t>проекта и т.д.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3. Проведение учебного эксперимента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4. Домашнее задание исследовательского </a:t>
            </a:r>
            <a:r>
              <a:rPr lang="ru-RU" dirty="0" err="1" smtClean="0">
                <a:solidFill>
                  <a:schemeClr val="bg1"/>
                </a:solidFill>
              </a:rPr>
              <a:t>харак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Исследовательские методы в обучении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3568" y="1196752"/>
            <a:ext cx="8229600" cy="34171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создают возможности эффективной организации взаимодействия педагога и учащихся, продуктивной формы их общения с присущими им элементами соревнования, непосредственности, неподдельного интереса;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smtClean="0">
                <a:solidFill>
                  <a:schemeClr val="bg1"/>
                </a:solidFill>
              </a:rPr>
              <a:t>процессе игр дети приобретают самые различные знания о предметах и явлениях окружающего мира; 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игра развивает детскую наблюдательность и способность определять свойства предметов, выявлять их существенные признаки; 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делают </a:t>
            </a:r>
            <a:r>
              <a:rPr lang="ru-RU" sz="2000" dirty="0" smtClean="0">
                <a:solidFill>
                  <a:schemeClr val="bg1"/>
                </a:solidFill>
              </a:rPr>
              <a:t>процесс обучения интересным и занимательным, создает у детей бодрое рабочее настроение, облегчает преодоление трудностей в усвоении учебного материала; </a:t>
            </a:r>
            <a:endParaRPr lang="ru-RU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поддерживают </a:t>
            </a:r>
            <a:r>
              <a:rPr lang="ru-RU" sz="2000" dirty="0" smtClean="0">
                <a:solidFill>
                  <a:schemeClr val="bg1"/>
                </a:solidFill>
              </a:rPr>
              <a:t>и усиливают интерес детей к учебному </a:t>
            </a:r>
            <a:r>
              <a:rPr lang="ru-RU" sz="2000" dirty="0" smtClean="0">
                <a:solidFill>
                  <a:schemeClr val="bg1"/>
                </a:solidFill>
              </a:rPr>
              <a:t>предмету;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игры </a:t>
            </a:r>
            <a:r>
              <a:rPr lang="ru-RU" sz="2000" dirty="0" smtClean="0">
                <a:solidFill>
                  <a:schemeClr val="bg1"/>
                </a:solidFill>
              </a:rPr>
              <a:t>оказывают большое влияние на умственное развитие детей, совершенствуя их мышление, внимание, творческое воображение. 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2292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Игровые технологии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	помогает </a:t>
            </a:r>
            <a:r>
              <a:rPr lang="ru-RU" i="1" dirty="0" smtClean="0">
                <a:solidFill>
                  <a:schemeClr val="bg1"/>
                </a:solidFill>
              </a:rPr>
              <a:t>при контроле знаний учащихся. </a:t>
            </a:r>
            <a:endParaRPr lang="ru-RU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	</a:t>
            </a:r>
            <a:r>
              <a:rPr lang="ru-RU" i="1" dirty="0" smtClean="0">
                <a:solidFill>
                  <a:schemeClr val="bg1"/>
                </a:solidFill>
              </a:rPr>
              <a:t>	Тест </a:t>
            </a:r>
            <a:r>
              <a:rPr lang="ru-RU" i="1" dirty="0" smtClean="0">
                <a:solidFill>
                  <a:schemeClr val="bg1"/>
                </a:solidFill>
              </a:rPr>
              <a:t>обеспечивает субъективный фактор при проверке результатов, а так же развивает у ребят логическое мышление и внимательность.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9492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Тестовые технологии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Цель </a:t>
            </a:r>
            <a:r>
              <a:rPr lang="ru-RU" dirty="0" smtClean="0">
                <a:solidFill>
                  <a:schemeClr val="bg1"/>
                </a:solidFill>
              </a:rPr>
              <a:t>технологии </a:t>
            </a:r>
            <a:r>
              <a:rPr lang="ru-RU" dirty="0" smtClean="0">
                <a:solidFill>
                  <a:schemeClr val="bg1"/>
                </a:solidFill>
              </a:rPr>
              <a:t>– создать условия для развития познавательной самостоятельности учащихся, их коммуникативных умений и интеллектуальных способностей посредством взаимодействия в процессе выполнения группового задания для самостоятельной работы.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Групповая технология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проектов</a:t>
            </a:r>
            <a:r>
              <a:rPr lang="ru-RU" dirty="0" smtClean="0">
                <a:solidFill>
                  <a:schemeClr val="bg1"/>
                </a:solidFill>
              </a:rPr>
              <a:t> – комплексный обучающий метод, который позволяет индивидуализировать случайный процесс, даёт возможность ребёнку проявить самостоятельность в планировании, организации и контроле своей деятельности.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Технология </a:t>
            </a:r>
            <a:r>
              <a:rPr lang="ru-RU" b="1" i="1" dirty="0" smtClean="0">
                <a:solidFill>
                  <a:srgbClr val="0070C0"/>
                </a:solidFill>
              </a:rPr>
              <a:t>проектирования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Метод проектов</a:t>
            </a:r>
            <a:r>
              <a:rPr lang="ru-RU" dirty="0" smtClean="0">
                <a:solidFill>
                  <a:schemeClr val="bg1"/>
                </a:solidFill>
              </a:rPr>
              <a:t> – комплексный обучающий метод, который позволяет индивидуализировать случайный процесс, даёт возможность ребёнку проявить самостоятельность в планировании, организации и контроле своей деятельности.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Технология </a:t>
            </a:r>
            <a:r>
              <a:rPr lang="ru-RU" b="1" i="1" dirty="0" smtClean="0">
                <a:solidFill>
                  <a:srgbClr val="0070C0"/>
                </a:solidFill>
              </a:rPr>
              <a:t>проектирования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Главным преимуществом </a:t>
            </a:r>
            <a:r>
              <a:rPr lang="ru-RU" dirty="0" smtClean="0">
                <a:solidFill>
                  <a:schemeClr val="bg1"/>
                </a:solidFill>
              </a:rPr>
              <a:t>является </a:t>
            </a:r>
            <a:r>
              <a:rPr lang="ru-RU" dirty="0" smtClean="0">
                <a:solidFill>
                  <a:schemeClr val="bg1"/>
                </a:solidFill>
              </a:rPr>
              <a:t>наглядность, так как большая доля информации усваивается с помощью зрительной памяти, и воздействие на неё очень важно в обучении. Информационные технологии помогают сделать процесс обучения творческим и ориентированным на учащегося</a:t>
            </a:r>
            <a:r>
              <a:rPr lang="ru-RU" i="1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Информационно-коммуникационные технологии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 smtClean="0">
                <a:solidFill>
                  <a:schemeClr val="bg1"/>
                </a:solidFill>
              </a:rPr>
              <a:t>Здоровьесбережение</a:t>
            </a:r>
            <a:r>
              <a:rPr lang="ru-RU" b="1" i="1" dirty="0" smtClean="0">
                <a:solidFill>
                  <a:schemeClr val="bg1"/>
                </a:solidFill>
              </a:rPr>
              <a:t> </a:t>
            </a:r>
            <a:r>
              <a:rPr lang="ru-RU" dirty="0" smtClean="0">
                <a:solidFill>
                  <a:schemeClr val="bg1"/>
                </a:solidFill>
              </a:rPr>
              <a:t>не может выступать в качестве основной и единственной цели образовательного процесса, а только в качестве условия, одной из задач достижения главной цели. Каждый урок должен быть приятным для ребенка, поэтому при проведении любого урока  </a:t>
            </a:r>
            <a:r>
              <a:rPr lang="ru-RU" dirty="0" smtClean="0">
                <a:solidFill>
                  <a:schemeClr val="bg1"/>
                </a:solidFill>
              </a:rPr>
              <a:t>всегда следует помнить </a:t>
            </a:r>
            <a:r>
              <a:rPr lang="ru-RU" dirty="0" smtClean="0">
                <a:solidFill>
                  <a:schemeClr val="bg1"/>
                </a:solidFill>
              </a:rPr>
              <a:t>заповедь </a:t>
            </a:r>
            <a:r>
              <a:rPr lang="ru-RU" dirty="0" err="1" smtClean="0">
                <a:solidFill>
                  <a:schemeClr val="bg1"/>
                </a:solidFill>
              </a:rPr>
              <a:t>здоровьесберегающей</a:t>
            </a:r>
            <a:r>
              <a:rPr lang="ru-RU" dirty="0" smtClean="0">
                <a:solidFill>
                  <a:schemeClr val="bg1"/>
                </a:solidFill>
              </a:rPr>
              <a:t> технологии «Не навреди!».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Здоровьесберегающие</a:t>
            </a:r>
            <a:r>
              <a:rPr lang="ru-RU" b="1" i="1" dirty="0" smtClean="0">
                <a:solidFill>
                  <a:srgbClr val="0070C0"/>
                </a:solidFill>
              </a:rPr>
              <a:t> технологи</a:t>
            </a:r>
            <a:r>
              <a:rPr lang="ru-RU" b="1" i="1" dirty="0" smtClean="0"/>
              <a:t>и</a:t>
            </a:r>
            <a:r>
              <a:rPr lang="ru-RU" i="1" dirty="0" smtClean="0"/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b="1" dirty="0" smtClean="0">
                <a:solidFill>
                  <a:schemeClr val="bg1"/>
                </a:solidFill>
              </a:rPr>
              <a:t>Технология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– это совокупность приемов, применяемых в каком-либо деле, мастерстве, искусстве (толковый словарь)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9144" y="3212976"/>
            <a:ext cx="6085184" cy="936104"/>
          </a:xfrm>
        </p:spPr>
        <p:txBody>
          <a:bodyPr>
            <a:noAutofit/>
            <a:scene3d>
              <a:camera prst="perspectiveLef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8800" dirty="0" smtClean="0">
                <a:solidFill>
                  <a:srgbClr val="0070C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Спасибо за внимание!</a:t>
            </a:r>
            <a:endParaRPr lang="ru-RU" sz="8800" dirty="0">
              <a:solidFill>
                <a:srgbClr val="0070C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		Современный </a:t>
            </a:r>
            <a:r>
              <a:rPr lang="ru-RU" i="1" dirty="0" smtClean="0">
                <a:solidFill>
                  <a:schemeClr val="bg1"/>
                </a:solidFill>
              </a:rPr>
              <a:t>урок математики должен стать результатом творчества не только учителя, но и учащихся. </a:t>
            </a:r>
            <a:endParaRPr lang="ru-RU" i="1" dirty="0" smtClean="0">
              <a:solidFill>
                <a:schemeClr val="bg1"/>
              </a:solidFill>
            </a:endParaRPr>
          </a:p>
          <a:p>
            <a:endParaRPr lang="ru-RU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		Достигнуть </a:t>
            </a:r>
            <a:r>
              <a:rPr lang="ru-RU" i="1" dirty="0" smtClean="0">
                <a:solidFill>
                  <a:schemeClr val="bg1"/>
                </a:solidFill>
              </a:rPr>
              <a:t>этой цели можно посредством внедрения в учебный процесс современных педагогических технологий.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		Введение </a:t>
            </a:r>
            <a:r>
              <a:rPr lang="ru-RU" i="1" dirty="0" smtClean="0">
                <a:solidFill>
                  <a:schemeClr val="bg1"/>
                </a:solidFill>
              </a:rPr>
              <a:t>новых технологий вносит радикальные изменения в систему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образования: ранее ее центром являлся преподаватель, а теперь – учащийся. Это дает возможность каждому ученику обучаться в подходящем для него темпе и на том уровне, который соответствует его способностям.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1628800"/>
            <a:ext cx="7992888" cy="46805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Особенности</a:t>
            </a:r>
            <a:endParaRPr lang="ru-RU" i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1.Конструирование дидактического материала разного типа, вида и формы, определение цели, места и времени его использования на уроке.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2.Продумывание учителем возможностей для самостоятельного проявления учеников. Предоставление им возможности задавать вопросы, высказывать оригинальные идеи и гипотезы.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3.Организация обмена мыслями, мнениями, оценками. Стимулирование учащихся к дополнению и анализу ответов товарищей.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4.Использование </a:t>
            </a:r>
            <a:r>
              <a:rPr lang="ru-RU" dirty="0" smtClean="0">
                <a:solidFill>
                  <a:schemeClr val="bg1"/>
                </a:solidFill>
              </a:rPr>
              <a:t>субъективного опыта  и опора на </a:t>
            </a:r>
            <a:r>
              <a:rPr lang="ru-RU" dirty="0" smtClean="0">
                <a:solidFill>
                  <a:schemeClr val="bg1"/>
                </a:solidFill>
              </a:rPr>
              <a:t>	интуицию </a:t>
            </a:r>
            <a:r>
              <a:rPr lang="ru-RU" dirty="0" smtClean="0">
                <a:solidFill>
                  <a:schemeClr val="bg1"/>
                </a:solidFill>
              </a:rPr>
              <a:t>каждого ученика. Применение трудных ситуаций, </a:t>
            </a:r>
            <a:r>
              <a:rPr lang="ru-RU" dirty="0" smtClean="0">
                <a:solidFill>
                  <a:schemeClr val="bg1"/>
                </a:solidFill>
              </a:rPr>
              <a:t>	возникающих </a:t>
            </a:r>
            <a:r>
              <a:rPr lang="ru-RU" dirty="0" smtClean="0">
                <a:solidFill>
                  <a:schemeClr val="bg1"/>
                </a:solidFill>
              </a:rPr>
              <a:t>по ходу урока, как области применения знаний.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5.Стемление </a:t>
            </a:r>
            <a:r>
              <a:rPr lang="ru-RU" dirty="0" smtClean="0">
                <a:solidFill>
                  <a:schemeClr val="bg1"/>
                </a:solidFill>
              </a:rPr>
              <a:t>к созданию ситуации успеха для каждого ученика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Личностно-ориентированная технология обучения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chemeClr val="bg1"/>
                </a:solidFill>
              </a:rPr>
              <a:t>		Дифференциация </a:t>
            </a:r>
            <a:r>
              <a:rPr lang="ru-RU" i="1" dirty="0" smtClean="0">
                <a:solidFill>
                  <a:schemeClr val="bg1"/>
                </a:solidFill>
              </a:rPr>
              <a:t>способствует более прочному и глубокому усвоению знаний, развитию индивидуальных способностей, развитию самостоятельного творческого мышления. </a:t>
            </a:r>
            <a:r>
              <a:rPr lang="ru-RU" i="1" dirty="0" smtClean="0">
                <a:solidFill>
                  <a:schemeClr val="bg1"/>
                </a:solidFill>
              </a:rPr>
              <a:t>	</a:t>
            </a:r>
            <a:r>
              <a:rPr lang="ru-RU" i="1" dirty="0" err="1" smtClean="0">
                <a:solidFill>
                  <a:schemeClr val="bg1"/>
                </a:solidFill>
              </a:rPr>
              <a:t>Разноуровневые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задания облегчают организацию занятия в классе, создают условия для продвижения учащихся в учебе в соответствии с их возможностями.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1219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Технология </a:t>
            </a:r>
            <a:r>
              <a:rPr lang="ru-RU" b="1" i="1" dirty="0" smtClean="0">
                <a:solidFill>
                  <a:srgbClr val="0070C0"/>
                </a:solidFill>
              </a:rPr>
              <a:t>уровневой дифференциации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	Такое </a:t>
            </a:r>
            <a:r>
              <a:rPr lang="ru-RU" dirty="0" smtClean="0">
                <a:solidFill>
                  <a:schemeClr val="bg1"/>
                </a:solidFill>
              </a:rPr>
              <a:t>обучение основано на получении учащимися новых знаний при решении теоретических и </a:t>
            </a:r>
            <a:r>
              <a:rPr lang="ru-RU" dirty="0" smtClean="0">
                <a:solidFill>
                  <a:schemeClr val="bg1"/>
                </a:solidFill>
              </a:rPr>
              <a:t>практических </a:t>
            </a:r>
            <a:r>
              <a:rPr lang="ru-RU" dirty="0" smtClean="0">
                <a:solidFill>
                  <a:schemeClr val="bg1"/>
                </a:solidFill>
              </a:rPr>
              <a:t>задач в создающихся для этого проблемных </a:t>
            </a:r>
            <a:r>
              <a:rPr lang="ru-RU" dirty="0" smtClean="0">
                <a:solidFill>
                  <a:schemeClr val="bg1"/>
                </a:solidFill>
              </a:rPr>
              <a:t>ситуациях</a:t>
            </a:r>
            <a:r>
              <a:rPr lang="ru-RU" dirty="0" smtClean="0">
                <a:solidFill>
                  <a:schemeClr val="bg1"/>
                </a:solidFill>
              </a:rPr>
              <a:t>. В каждой из них учащиеся вынуждены самостоятельно искать решение, а учитель лишь помогает ученику, разъясняет проблему, формулирует ее и </a:t>
            </a:r>
            <a:r>
              <a:rPr lang="ru-RU" dirty="0" smtClean="0">
                <a:solidFill>
                  <a:schemeClr val="bg1"/>
                </a:solidFill>
              </a:rPr>
              <a:t>решает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Проблемное обучение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включает </a:t>
            </a:r>
            <a:r>
              <a:rPr lang="ru-RU" dirty="0" smtClean="0">
                <a:solidFill>
                  <a:schemeClr val="bg1"/>
                </a:solidFill>
              </a:rPr>
              <a:t>такие этапы: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осознание общей проблемной ситуации;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ее анализ, формулировку конкретной проблемы;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решение (выдвижение, обоснование гипотез, по­следовательную проверку их);</a:t>
            </a:r>
          </a:p>
          <a:p>
            <a:pPr lvl="0"/>
            <a:r>
              <a:rPr lang="ru-RU" dirty="0" smtClean="0">
                <a:solidFill>
                  <a:schemeClr val="bg1"/>
                </a:solidFill>
              </a:rPr>
              <a:t>проверку правильности решения.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Проблемное обучение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59632" y="1340768"/>
            <a:ext cx="7653536" cy="48245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Выделяют такие правила создания проблемных </a:t>
            </a:r>
            <a:r>
              <a:rPr lang="ru-RU" dirty="0" smtClean="0">
                <a:solidFill>
                  <a:schemeClr val="bg1"/>
                </a:solidFill>
              </a:rPr>
              <a:t>ситуаций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1. Перед учащимися ставят практическое или </a:t>
            </a:r>
            <a:r>
              <a:rPr lang="ru-RU" dirty="0" smtClean="0">
                <a:solidFill>
                  <a:schemeClr val="bg1"/>
                </a:solidFill>
              </a:rPr>
              <a:t>теоретическое </a:t>
            </a:r>
            <a:r>
              <a:rPr lang="ru-RU" dirty="0" smtClean="0">
                <a:solidFill>
                  <a:schemeClr val="bg1"/>
                </a:solidFill>
              </a:rPr>
              <a:t>задание, выполнение которого потребует </a:t>
            </a:r>
            <a:r>
              <a:rPr lang="ru-RU" dirty="0" smtClean="0">
                <a:solidFill>
                  <a:schemeClr val="bg1"/>
                </a:solidFill>
              </a:rPr>
              <a:t>открытия </a:t>
            </a:r>
            <a:r>
              <a:rPr lang="ru-RU" dirty="0" smtClean="0">
                <a:solidFill>
                  <a:schemeClr val="bg1"/>
                </a:solidFill>
              </a:rPr>
              <a:t>знаний и овладения новыми умениями.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2. Задание должно соответствовать </a:t>
            </a:r>
            <a:r>
              <a:rPr lang="ru-RU" dirty="0" smtClean="0">
                <a:solidFill>
                  <a:schemeClr val="bg1"/>
                </a:solidFill>
              </a:rPr>
              <a:t>интеллектуальным </a:t>
            </a:r>
            <a:r>
              <a:rPr lang="ru-RU" dirty="0" smtClean="0">
                <a:solidFill>
                  <a:schemeClr val="bg1"/>
                </a:solidFill>
              </a:rPr>
              <a:t>возможностям учащегося.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3. Проблемное задание дается до объяснения нового материала.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4. Такими заданиями могут быть: усвоение, </a:t>
            </a:r>
            <a:r>
              <a:rPr lang="ru-RU" dirty="0" smtClean="0">
                <a:solidFill>
                  <a:schemeClr val="bg1"/>
                </a:solidFill>
              </a:rPr>
              <a:t>формулировка </a:t>
            </a:r>
            <a:r>
              <a:rPr lang="ru-RU" dirty="0" smtClean="0">
                <a:solidFill>
                  <a:schemeClr val="bg1"/>
                </a:solidFill>
              </a:rPr>
              <a:t>вопроса, практические действия.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Проблемное обучение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507</Words>
  <Application>Microsoft Office PowerPoint</Application>
  <PresentationFormat>Экран (4:3)</PresentationFormat>
  <Paragraphs>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Эффективные технологии в обучении математике</vt:lpstr>
      <vt:lpstr>Слайд 2</vt:lpstr>
      <vt:lpstr>Слайд 3</vt:lpstr>
      <vt:lpstr>Слайд 4</vt:lpstr>
      <vt:lpstr>Личностно-ориентированная технология обучения </vt:lpstr>
      <vt:lpstr>Технология уровневой дифференциации </vt:lpstr>
      <vt:lpstr>Проблемное обучение </vt:lpstr>
      <vt:lpstr>Проблемное обучение </vt:lpstr>
      <vt:lpstr>Проблемное обучение </vt:lpstr>
      <vt:lpstr>Проблемное обучение </vt:lpstr>
      <vt:lpstr>Исследовательские методы в обучении </vt:lpstr>
      <vt:lpstr>Исследовательские методы в обучении </vt:lpstr>
      <vt:lpstr>Игровые технологии </vt:lpstr>
      <vt:lpstr>Тестовые технологии </vt:lpstr>
      <vt:lpstr>Групповая технология </vt:lpstr>
      <vt:lpstr>Технология проектирования</vt:lpstr>
      <vt:lpstr>Технология проектирования</vt:lpstr>
      <vt:lpstr>Информационно-коммуникационные технологии </vt:lpstr>
      <vt:lpstr>Здоровьесберегающие технологии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технологии в обучении математике</dc:title>
  <dc:creator>Горшуновы</dc:creator>
  <cp:lastModifiedBy>Горшуновы</cp:lastModifiedBy>
  <cp:revision>6</cp:revision>
  <dcterms:created xsi:type="dcterms:W3CDTF">2013-02-14T15:50:14Z</dcterms:created>
  <dcterms:modified xsi:type="dcterms:W3CDTF">2013-02-14T16:48:58Z</dcterms:modified>
</cp:coreProperties>
</file>