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9" r:id="rId5"/>
    <p:sldId id="258" r:id="rId6"/>
    <p:sldId id="261" r:id="rId7"/>
    <p:sldId id="262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onlight title.png"/>
          <p:cNvPicPr>
            <a:picLocks noChangeAspect="1"/>
          </p:cNvPicPr>
          <p:nvPr/>
        </p:nvPicPr>
        <p:blipFill>
          <a:blip r:embed="rId2"/>
          <a:srcRect l="6765" r="4151" b="4117"/>
          <a:stretch>
            <a:fillRect/>
          </a:stretch>
        </p:blipFill>
        <p:spPr>
          <a:xfrm>
            <a:off x="0" y="0"/>
            <a:ext cx="9144000" cy="6859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5410200" cy="1801906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4724400" cy="1676400"/>
          </a:xfrm>
        </p:spPr>
        <p:txBody>
          <a:bodyPr>
            <a:normAutofit/>
          </a:bodyPr>
          <a:lstStyle>
            <a:lvl1pPr marL="0" indent="0" algn="l">
              <a:buNone/>
              <a:defRPr sz="22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47908"/>
            <a:ext cx="2133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741BCFC0-D486-4EE9-A5F1-9BC56D8A8280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544234"/>
            <a:ext cx="2895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11960"/>
            <a:ext cx="1066800" cy="21515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1981201"/>
            <a:ext cx="5325315" cy="3841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94E3-72A4-4BEB-B2A9-E34567922A9C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93751"/>
            <a:ext cx="1371600" cy="5041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793751"/>
            <a:ext cx="4500562" cy="5041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3655D-F6A4-4A9A-AD7D-807224273627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B9A4-7814-429D-902D-A927F77DDFDD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section.png"/>
          <p:cNvPicPr>
            <a:picLocks noChangeAspect="1"/>
          </p:cNvPicPr>
          <p:nvPr/>
        </p:nvPicPr>
        <p:blipFill>
          <a:blip r:embed="rId2"/>
          <a:srcRect l="6389" r="4959" b="27051"/>
          <a:stretch>
            <a:fillRect/>
          </a:stretch>
        </p:blipFill>
        <p:spPr>
          <a:xfrm>
            <a:off x="0" y="0"/>
            <a:ext cx="9144000" cy="685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772400" cy="94129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0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262D-26BF-4BC2-851A-BB641D76AD94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6438" y="2003425"/>
            <a:ext cx="2971800" cy="383222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03425"/>
            <a:ext cx="2971800" cy="38322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A3B6-3DC6-454C-8F70-4BC89EE5F7B2}" type="datetime1">
              <a:rPr lang="ru-RU"/>
              <a:pPr/>
              <a:t>13.11.2013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199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C8037-858E-44D5-8099-1EACF801F58A}" type="datetime1">
              <a:rPr lang="ru-RU"/>
              <a:pPr/>
              <a:t>13.11.2013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0CC5-163C-4ED7-A60D-C68E8B8E1ECC}" type="datetime1">
              <a:rPr lang="ru-RU"/>
              <a:pPr/>
              <a:t>13.11.2013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DB8DF-CA1E-4911-9E2B-0C3AE4068B59}" type="datetime1">
              <a:rPr lang="ru-RU"/>
              <a:pPr/>
              <a:t>13.11.2013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33272"/>
            <a:ext cx="1298448" cy="262432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4953000" cy="3886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7248" y="5486400"/>
            <a:ext cx="4498848" cy="758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7383-FE98-4AB1-910A-F537928E843E}" type="datetime1">
              <a:rPr lang="ru-RU"/>
              <a:pPr/>
              <a:t>13.11.2013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3462"/>
            <a:ext cx="1295400" cy="262413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914400"/>
            <a:ext cx="5486400" cy="4495800"/>
          </a:xfrm>
          <a:prstGeom prst="ellipse">
            <a:avLst/>
          </a:prstGeom>
          <a:effectLst>
            <a:innerShdw blurRad="254000">
              <a:schemeClr val="tx1"/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4495800" cy="76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9101F-0E3B-4150-9CD9-4B5224196B1A}" type="datetime1">
              <a:rPr lang="ru-RU"/>
              <a:pPr/>
              <a:t>13.11.2013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oonlight master 2.png"/>
          <p:cNvPicPr>
            <a:picLocks noChangeAspect="1"/>
          </p:cNvPicPr>
          <p:nvPr/>
        </p:nvPicPr>
        <p:blipFill>
          <a:blip r:embed="rId13"/>
          <a:srcRect l="2391" t="1099" r="19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1" y="792162"/>
            <a:ext cx="5311562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81201"/>
            <a:ext cx="5015753" cy="3841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47908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178A1E6A-B1D5-4802-8C15-906858F89420}" type="datetime1">
              <a:rPr lang="ru-RU"/>
              <a:pPr/>
              <a:t>13.11.2013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544234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033246"/>
            <a:ext cx="1066800" cy="215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2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effectLst>
            <a:reflection blurRad="6350" stA="55000" endA="300" endPos="2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Clr>
          <a:schemeClr val="bg2"/>
        </a:buClr>
        <a:buFontTx/>
        <a:buBlip>
          <a:blip r:embed="rId14"/>
        </a:buBlip>
        <a:defRPr sz="22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09524"/>
            <a:ext cx="4680520" cy="332353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  <a:effectLst/>
              </a:rPr>
              <a:t>Признаки</a:t>
            </a:r>
            <a:br>
              <a:rPr lang="ru-RU" sz="5400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5400" b="1" dirty="0" smtClean="0">
                <a:ln/>
                <a:solidFill>
                  <a:schemeClr val="accent3"/>
                </a:solidFill>
                <a:effectLst/>
              </a:rPr>
              <a:t>классицизма</a:t>
            </a:r>
            <a:r>
              <a:rPr lang="ru-RU" sz="5400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5400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5400" b="1" dirty="0" smtClean="0">
                <a:ln/>
                <a:solidFill>
                  <a:schemeClr val="accent3"/>
                </a:solidFill>
                <a:effectLst/>
              </a:rPr>
              <a:t> в русской драматургии</a:t>
            </a:r>
            <a:endParaRPr lang="ru-RU" sz="5400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149080"/>
            <a:ext cx="4645750" cy="2232248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Работу выполнили ученицы 10 класса </a:t>
            </a:r>
            <a:endParaRPr lang="en-US" sz="2000" dirty="0" smtClean="0"/>
          </a:p>
          <a:p>
            <a:r>
              <a:rPr lang="ru-RU" sz="2000" dirty="0" smtClean="0"/>
              <a:t>МОУ «СОШ №4  им.Горького»</a:t>
            </a:r>
          </a:p>
          <a:p>
            <a:r>
              <a:rPr lang="ru-RU" sz="2000" dirty="0" smtClean="0"/>
              <a:t>Моторова Екатерина и Петрова </a:t>
            </a:r>
            <a:r>
              <a:rPr lang="ru-RU" sz="2000" dirty="0" smtClean="0"/>
              <a:t>Алина</a:t>
            </a:r>
          </a:p>
          <a:p>
            <a:r>
              <a:rPr lang="ru-RU" sz="2000" dirty="0" smtClean="0"/>
              <a:t>под руководством учителя литературы</a:t>
            </a:r>
          </a:p>
          <a:p>
            <a:r>
              <a:rPr lang="ru-RU" sz="2000" dirty="0" smtClean="0"/>
              <a:t>Шпоровой В.А..</a:t>
            </a:r>
            <a:endParaRPr lang="ru-RU" sz="2000" dirty="0"/>
          </a:p>
        </p:txBody>
      </p:sp>
      <p:pic>
        <p:nvPicPr>
          <p:cNvPr id="6" name="Рисунок 5" descr="boo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758408"/>
            <a:ext cx="4143372" cy="528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10-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624556"/>
            <a:ext cx="3280433" cy="45561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85720" y="2571744"/>
            <a:ext cx="5410200" cy="180190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“Эта комедия — бесподобное зеркало”, </a:t>
            </a:r>
            <a:r>
              <a:rPr lang="ru-RU" sz="3600" dirty="0" smtClean="0"/>
              <a:t>— писал о “Недоросле” </a:t>
            </a:r>
            <a:br>
              <a:rPr lang="ru-RU" sz="3600" dirty="0" smtClean="0"/>
            </a:br>
            <a:r>
              <a:rPr lang="ru-RU" sz="3600" dirty="0" smtClean="0"/>
              <a:t>В. О. Ключевский. </a:t>
            </a:r>
            <a:br>
              <a:rPr lang="ru-RU" sz="3600" dirty="0" smtClean="0"/>
            </a:br>
            <a:r>
              <a:rPr lang="ru-RU" sz="3600" dirty="0" smtClean="0"/>
              <a:t>И добавлял: </a:t>
            </a:r>
            <a:r>
              <a:rPr lang="ru-RU" sz="3600" dirty="0" smtClean="0">
                <a:solidFill>
                  <a:srgbClr val="FFC000"/>
                </a:solidFill>
              </a:rPr>
              <a:t>“Комедия </a:t>
            </a:r>
            <a:r>
              <a:rPr lang="en-US" sz="3600" dirty="0" smtClean="0">
                <a:solidFill>
                  <a:srgbClr val="FFC000"/>
                </a:solidFill>
              </a:rPr>
              <a:t/>
            </a:r>
            <a:br>
              <a:rPr lang="en-US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не лиц, а положений”.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13664f3d7bb8.jpg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00034" y="3643314"/>
            <a:ext cx="5072098" cy="3010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72198" y="5805264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В.О.Ключевский</a:t>
            </a:r>
            <a:endParaRPr lang="ru-RU" sz="24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5410200" cy="911324"/>
          </a:xfrm>
        </p:spPr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928802"/>
            <a:ext cx="8143932" cy="276701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http://www.krugosvet.ru/enc/kultura_i_obrazovanie/literatura/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err="1" smtClean="0">
                <a:latin typeface="Calibri"/>
                <a:ea typeface="Calibri"/>
                <a:cs typeface="Times New Roman"/>
              </a:rPr>
              <a:t>KLASSITSIZM.html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http://www.abc-people.com/typework/literature/rus/lit18veka.htm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 Большая энциклопедия под редакцией А.А.Кузнецова</a:t>
            </a:r>
          </a:p>
          <a:p>
            <a:endParaRPr lang="ru-RU" sz="1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32656"/>
            <a:ext cx="8750776" cy="223224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FFC000"/>
                </a:solidFill>
              </a:rPr>
              <a:t>Классицизм </a:t>
            </a:r>
            <a:r>
              <a:rPr lang="ru-RU" sz="2200" b="1" dirty="0" smtClean="0"/>
              <a:t>- </a:t>
            </a:r>
            <a:r>
              <a:rPr lang="ru-RU" sz="2200" dirty="0" smtClean="0"/>
              <a:t>одно из важнейших направлений искусства </a:t>
            </a:r>
            <a:r>
              <a:rPr lang="en-US" sz="2200" dirty="0" smtClean="0"/>
              <a:t>XVIII </a:t>
            </a:r>
            <a:r>
              <a:rPr lang="ru-RU" sz="2200" dirty="0" smtClean="0"/>
              <a:t>века, требующее строгого соблюдения ряда правил, канонов, единств.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В театральном искусстве это направление утвердило себя </a:t>
            </a:r>
            <a:br>
              <a:rPr lang="ru-RU" sz="2200" dirty="0" smtClean="0"/>
            </a:br>
            <a:r>
              <a:rPr lang="ru-RU" sz="2200" dirty="0" smtClean="0"/>
              <a:t>в творчестве, прежде всего, французских </a:t>
            </a:r>
            <a:r>
              <a:rPr lang="ru-RU" sz="2200" dirty="0" smtClean="0"/>
              <a:t>авторов.</a:t>
            </a:r>
            <a:br>
              <a:rPr lang="ru-RU" sz="2200" dirty="0" smtClean="0"/>
            </a:br>
            <a:r>
              <a:rPr lang="ru-RU" sz="2200" dirty="0" smtClean="0"/>
              <a:t>Классицизм </a:t>
            </a:r>
            <a:r>
              <a:rPr lang="ru-RU" sz="2200" dirty="0" smtClean="0"/>
              <a:t>оказал большое влияние на русский национальный театр (А.П.Сумароков, В.А.Озеров, Д.И.Фонвизин и др</a:t>
            </a:r>
            <a:r>
              <a:rPr lang="ru-RU" sz="2200" dirty="0" smtClean="0"/>
              <a:t>.).</a:t>
            </a:r>
            <a:endParaRPr lang="ru-RU" sz="2200" dirty="0"/>
          </a:p>
        </p:txBody>
      </p:sp>
      <p:pic>
        <p:nvPicPr>
          <p:cNvPr id="6" name="Рисунок 5" descr="58676c8c63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786058"/>
            <a:ext cx="6858048" cy="384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4500594" cy="2286016"/>
          </a:xfrm>
        </p:spPr>
        <p:txBody>
          <a:bodyPr>
            <a:noAutofit/>
          </a:bodyPr>
          <a:lstStyle/>
          <a:p>
            <a:r>
              <a:rPr lang="ru-RU" sz="2500" dirty="0" smtClean="0">
                <a:latin typeface="Calibri"/>
                <a:ea typeface="Calibri"/>
                <a:cs typeface="Times New Roman"/>
              </a:rPr>
              <a:t>Вершиной русского классицизма является творчество </a:t>
            </a:r>
            <a:r>
              <a:rPr lang="ru-RU" sz="25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Д.И.Фонвизина </a:t>
            </a:r>
            <a:r>
              <a:rPr lang="ru-RU" sz="2500" dirty="0" smtClean="0">
                <a:latin typeface="Calibri"/>
                <a:ea typeface="Calibri"/>
                <a:cs typeface="Times New Roman"/>
              </a:rPr>
              <a:t>(«</a:t>
            </a:r>
            <a:r>
              <a:rPr lang="ru-RU" sz="2500" i="1" dirty="0" smtClean="0">
                <a:latin typeface="Calibri"/>
                <a:ea typeface="Calibri"/>
                <a:cs typeface="Times New Roman"/>
              </a:rPr>
              <a:t>Бригадир»</a:t>
            </a:r>
            <a:r>
              <a:rPr lang="ru-RU" sz="2500" dirty="0" smtClean="0">
                <a:latin typeface="Calibri"/>
                <a:ea typeface="Calibri"/>
                <a:cs typeface="Times New Roman"/>
              </a:rPr>
              <a:t>,</a:t>
            </a:r>
            <a:r>
              <a:rPr lang="ru-RU" sz="2500" i="1" dirty="0" smtClean="0">
                <a:latin typeface="Calibri"/>
                <a:ea typeface="Calibri"/>
                <a:cs typeface="Times New Roman"/>
              </a:rPr>
              <a:t> «Недоросль»</a:t>
            </a:r>
            <a:r>
              <a:rPr lang="ru-RU" sz="2500" dirty="0" smtClean="0">
                <a:latin typeface="Calibri"/>
                <a:ea typeface="Calibri"/>
                <a:cs typeface="Times New Roman"/>
              </a:rPr>
              <a:t>). 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fonviz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785794"/>
            <a:ext cx="3857652" cy="503456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26" name="Picture 2" descr="C:\Documents and Settings\Admin\Мои документы\Мои рисунки\dhdhudhdhnf-dhdhdhdhdhdhdhn-dhdhdhdhdhdhdhdh-dhndhnnndhdh-1962-dh-345x500.jpg"/>
          <p:cNvPicPr>
            <a:picLocks noChangeAspect="1" noChangeArrowheads="1"/>
          </p:cNvPicPr>
          <p:nvPr/>
        </p:nvPicPr>
        <p:blipFill>
          <a:blip r:embed="rId3"/>
          <a:srcRect t="2866" b="14633"/>
          <a:stretch>
            <a:fillRect/>
          </a:stretch>
        </p:blipFill>
        <p:spPr bwMode="auto">
          <a:xfrm>
            <a:off x="428596" y="2500306"/>
            <a:ext cx="3286125" cy="392909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84976" cy="158531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Пьеса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 Фонвизина  </a:t>
            </a:r>
            <a:r>
              <a:rPr lang="ru-RU" sz="2000" b="1" dirty="0" smtClean="0">
                <a:solidFill>
                  <a:srgbClr val="FFC000"/>
                </a:solidFill>
                <a:effectLst/>
              </a:rPr>
              <a:t>«Недоросль», 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написанная в 1782 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году,</a:t>
            </a:r>
            <a:r>
              <a:rPr lang="ru-RU" sz="2000" dirty="0">
                <a:solidFill>
                  <a:schemeClr val="bg1"/>
                </a:solidFill>
                <a:latin typeface="Calibri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является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самым известным его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произведением</a:t>
            </a:r>
            <a:b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и 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самой репертуарной пьесой XVIII века на русской сцене последующих веков. Это первая в истории русской драматургии социально-политическая комедия. Автор изобличает в ней пороки современного ему общества</a:t>
            </a:r>
            <a:r>
              <a:rPr lang="ru-RU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000" dirty="0"/>
          </a:p>
        </p:txBody>
      </p:sp>
      <p:pic>
        <p:nvPicPr>
          <p:cNvPr id="4" name="Рисунок 3" descr="nedorosl-0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071678"/>
            <a:ext cx="6000792" cy="402063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6181708"/>
            <a:ext cx="4724400" cy="67629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Кутейкин в комедии «Недоросль»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11889"/>
            <a:ext cx="2786082" cy="4877164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Первое правило: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>
                <a:solidFill>
                  <a:srgbClr val="FFC000"/>
                </a:solidFill>
              </a:rPr>
              <a:t>иерархически </a:t>
            </a:r>
            <a:r>
              <a:rPr lang="ru-RU" sz="2400" b="1" dirty="0" smtClean="0">
                <a:solidFill>
                  <a:srgbClr val="FFC000"/>
                </a:solidFill>
              </a:rPr>
              <a:t>упорядоченная система драматических жанров, </a:t>
            </a:r>
            <a:r>
              <a:rPr lang="ru-RU" sz="2400" dirty="0" smtClean="0"/>
              <a:t>разделение</a:t>
            </a:r>
            <a:br>
              <a:rPr lang="ru-RU" sz="2400" dirty="0" smtClean="0"/>
            </a:br>
            <a:r>
              <a:rPr lang="ru-RU" sz="2400" dirty="0" smtClean="0"/>
              <a:t>на </a:t>
            </a:r>
            <a:r>
              <a:rPr lang="ru-RU" sz="2400" dirty="0" smtClean="0"/>
              <a:t>высшие жанры – оду, трагедию, </a:t>
            </a:r>
            <a:r>
              <a:rPr lang="ru-RU" sz="2400" dirty="0" smtClean="0"/>
              <a:t>эпопею</a:t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smtClean="0"/>
              <a:t>низшие – комедию, сатиру, басню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Рисунок 4" descr="8278614_1.jpg"/>
          <p:cNvPicPr>
            <a:picLocks noChangeAspect="1"/>
          </p:cNvPicPr>
          <p:nvPr/>
        </p:nvPicPr>
        <p:blipFill>
          <a:blip r:embed="rId2"/>
          <a:srcRect l="4166" t="8333" r="5208" b="10416"/>
          <a:stretch>
            <a:fillRect/>
          </a:stretch>
        </p:blipFill>
        <p:spPr>
          <a:xfrm>
            <a:off x="2928926" y="1071546"/>
            <a:ext cx="5976089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85820" y="285728"/>
            <a:ext cx="785818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000" b="1" dirty="0" smtClean="0">
                <a:ln/>
                <a:solidFill>
                  <a:schemeClr val="accent3"/>
                </a:solidFill>
              </a:rPr>
              <a:t>Незыблемые правила классицизма</a:t>
            </a:r>
            <a:endParaRPr lang="ru-RU" sz="3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03421"/>
            <a:ext cx="4824303" cy="490549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alibri"/>
                <a:ea typeface="Calibri"/>
                <a:cs typeface="Times New Roman"/>
              </a:rPr>
              <a:t>Второе правило </a:t>
            </a:r>
            <a:r>
              <a:rPr lang="ru-RU" sz="2400" b="1" dirty="0" smtClean="0">
                <a:latin typeface="Calibri"/>
                <a:ea typeface="Calibri"/>
                <a:cs typeface="Times New Roman"/>
              </a:rPr>
              <a:t>классицизма:</a:t>
            </a:r>
            <a:br>
              <a:rPr lang="ru-RU" sz="2400" b="1" dirty="0" smtClean="0"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ясность </a:t>
            </a:r>
            <a:r>
              <a:rPr lang="ru-RU" sz="2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и </a:t>
            </a:r>
            <a:r>
              <a:rPr lang="ru-RU" sz="2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чёткость –</a:t>
            </a:r>
            <a:br>
              <a:rPr lang="ru-RU" sz="2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 smtClean="0"/>
              <a:t>персонажи чётко делятся</a:t>
            </a:r>
            <a:br>
              <a:rPr lang="ru-RU" sz="2400" dirty="0" smtClean="0"/>
            </a:br>
            <a:r>
              <a:rPr lang="ru-RU" sz="2400" dirty="0" smtClean="0"/>
              <a:t>на положительных</a:t>
            </a:r>
            <a:br>
              <a:rPr lang="ru-RU" sz="2400" dirty="0" smtClean="0"/>
            </a:br>
            <a:r>
              <a:rPr lang="ru-RU" sz="2400" dirty="0"/>
              <a:t>и </a:t>
            </a:r>
            <a:r>
              <a:rPr lang="ru-RU" sz="2400" dirty="0" smtClean="0"/>
              <a:t>отрицательных;</a:t>
            </a:r>
            <a:r>
              <a:rPr lang="ru-RU" sz="2400" b="1" dirty="0">
                <a:solidFill>
                  <a:srgbClr val="FFC000"/>
                </a:solidFill>
                <a:latin typeface="Calibri"/>
                <a:cs typeface="Times New Roman"/>
              </a:rPr>
              <a:t/>
            </a:r>
            <a:br>
              <a:rPr lang="ru-RU" sz="2400" b="1" dirty="0">
                <a:solidFill>
                  <a:srgbClr val="FFC000"/>
                </a:solidFill>
                <a:latin typeface="Calibri"/>
                <a:cs typeface="Times New Roman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alibri"/>
                <a:ea typeface="Calibri"/>
                <a:cs typeface="Times New Roman"/>
              </a:rPr>
              <a:t>художественной формы –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им </a:t>
            </a:r>
            <a:r>
              <a:rPr lang="ru-RU" sz="2400" dirty="0" smtClean="0"/>
              <a:t>даны «говорящие имена» </a:t>
            </a:r>
            <a:r>
              <a:rPr lang="ru-RU" sz="2400" dirty="0" smtClean="0"/>
              <a:t>Простаковы</a:t>
            </a:r>
            <a:r>
              <a:rPr lang="ru-RU" sz="2400" dirty="0" smtClean="0"/>
              <a:t>, Скотинины, </a:t>
            </a:r>
            <a:r>
              <a:rPr lang="ru-RU" sz="2400" dirty="0" smtClean="0"/>
              <a:t>Митрофан – «проявление </a:t>
            </a:r>
            <a:r>
              <a:rPr lang="ru-RU" sz="2400" dirty="0" smtClean="0"/>
              <a:t>матери» </a:t>
            </a:r>
            <a:r>
              <a:rPr lang="ru-RU" sz="2400" dirty="0" smtClean="0"/>
              <a:t>по-гречески,</a:t>
            </a:r>
            <a:br>
              <a:rPr lang="ru-RU" sz="2400" dirty="0" smtClean="0"/>
            </a:br>
            <a:r>
              <a:rPr lang="ru-RU" sz="2400" dirty="0" smtClean="0"/>
              <a:t>Стародум</a:t>
            </a:r>
            <a:r>
              <a:rPr lang="ru-RU" sz="2400" dirty="0" smtClean="0"/>
              <a:t>, Милон, Правдин, Софья — «мудрость» по-гречески, Цыфиркин, Вральман, </a:t>
            </a:r>
            <a:r>
              <a:rPr lang="ru-RU" sz="2400" dirty="0" smtClean="0"/>
              <a:t>Кутейкин.</a:t>
            </a:r>
            <a:endParaRPr lang="ru-RU" dirty="0"/>
          </a:p>
        </p:txBody>
      </p:sp>
      <p:pic>
        <p:nvPicPr>
          <p:cNvPr id="4" name="Рисунок 3" descr="3180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379" y="548680"/>
            <a:ext cx="391868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43438" y="5929330"/>
            <a:ext cx="4500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Митрофан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комедии «Недоросль»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2592288" cy="4436487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sz="2700" b="1" dirty="0" smtClean="0"/>
              <a:t>        Третье</a:t>
            </a:r>
            <a:br>
              <a:rPr lang="ru-RU" sz="2700" b="1" dirty="0" smtClean="0"/>
            </a:br>
            <a:r>
              <a:rPr lang="ru-RU" sz="2700" b="1" dirty="0" smtClean="0"/>
              <a:t>правило</a:t>
            </a:r>
            <a:br>
              <a:rPr lang="ru-RU" sz="2700" b="1" dirty="0" smtClean="0"/>
            </a:br>
            <a:r>
              <a:rPr lang="ru-RU" sz="2700" b="1" dirty="0" smtClean="0"/>
              <a:t>классицизма: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dirty="0" smtClean="0"/>
              <a:t>«закон</a:t>
            </a:r>
            <a:br>
              <a:rPr lang="ru-RU" sz="3100" dirty="0" smtClean="0"/>
            </a:br>
            <a:r>
              <a:rPr lang="ru-RU" sz="3100" dirty="0" smtClean="0"/>
              <a:t>о </a:t>
            </a:r>
            <a:r>
              <a:rPr lang="ru-RU" sz="3100" dirty="0" smtClean="0"/>
              <a:t>трех единствах</a:t>
            </a:r>
            <a:r>
              <a:rPr lang="ru-RU" sz="3100" dirty="0" smtClean="0"/>
              <a:t>»: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dirty="0" smtClean="0">
                <a:solidFill>
                  <a:srgbClr val="FFC000"/>
                </a:solidFill>
              </a:rPr>
              <a:t>- </a:t>
            </a:r>
            <a:r>
              <a:rPr lang="ru-RU" sz="2700" b="1" dirty="0" smtClean="0">
                <a:solidFill>
                  <a:srgbClr val="FFC000"/>
                </a:solidFill>
              </a:rPr>
              <a:t>времени</a:t>
            </a:r>
            <a:br>
              <a:rPr lang="ru-RU" sz="2700" b="1" dirty="0" smtClean="0">
                <a:solidFill>
                  <a:srgbClr val="FFC000"/>
                </a:solidFill>
              </a:rPr>
            </a:br>
            <a:r>
              <a:rPr lang="ru-RU" sz="2700" b="1" dirty="0" smtClean="0">
                <a:solidFill>
                  <a:srgbClr val="FFC000"/>
                </a:solidFill>
              </a:rPr>
              <a:t>- места </a:t>
            </a:r>
            <a:br>
              <a:rPr lang="ru-RU" sz="2700" b="1" dirty="0" smtClean="0">
                <a:solidFill>
                  <a:srgbClr val="FFC000"/>
                </a:solidFill>
              </a:rPr>
            </a:br>
            <a:r>
              <a:rPr lang="ru-RU" sz="2700" b="1" dirty="0" smtClean="0">
                <a:solidFill>
                  <a:srgbClr val="FFC000"/>
                </a:solidFill>
              </a:rPr>
              <a:t>- действия</a:t>
            </a:r>
            <a:r>
              <a:rPr lang="ru-RU" sz="2700" b="1" dirty="0" smtClean="0">
                <a:solidFill>
                  <a:srgbClr val="FFC000"/>
                </a:solidFill>
              </a:rPr>
              <a:t>.</a:t>
            </a:r>
            <a:endParaRPr lang="ru-RU" sz="27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220" y="5157192"/>
            <a:ext cx="7572428" cy="14157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Действие комедии «Недоросль» по правилам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классицизма происходит в течении одних суток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имении непросвещённых дворян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Простаковых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8-09-07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70" y="620688"/>
            <a:ext cx="5786478" cy="4336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5429288" cy="1301840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«Не хочу учиться 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—  хочу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жениться»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8473" y="5546334"/>
            <a:ext cx="4724400" cy="11304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«Вот  злонравия 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достойные  плоды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001.jpg"/>
          <p:cNvPicPr>
            <a:picLocks noChangeAspect="1"/>
          </p:cNvPicPr>
          <p:nvPr/>
        </p:nvPicPr>
        <p:blipFill>
          <a:blip r:embed="rId2"/>
          <a:srcRect b="8406"/>
          <a:stretch>
            <a:fillRect/>
          </a:stretch>
        </p:blipFill>
        <p:spPr>
          <a:xfrm>
            <a:off x="428596" y="1571612"/>
            <a:ext cx="3214710" cy="4539956"/>
          </a:xfrm>
          <a:prstGeom prst="rect">
            <a:avLst/>
          </a:prstGeom>
        </p:spPr>
      </p:pic>
      <p:pic>
        <p:nvPicPr>
          <p:cNvPr id="5" name="Рисунок 4" descr="02941171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00108"/>
            <a:ext cx="3425842" cy="4364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538" y="614364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FFC000"/>
                </a:solidFill>
              </a:rPr>
              <a:t>Митрофан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357166"/>
            <a:ext cx="1508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Стародум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908720"/>
            <a:ext cx="4286280" cy="2948908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/>
              <a:t>Имена Митрофанушки </a:t>
            </a:r>
            <a:br>
              <a:rPr lang="ru-RU" sz="3600" dirty="0" smtClean="0"/>
            </a:br>
            <a:r>
              <a:rPr lang="ru-RU" sz="3600" dirty="0" smtClean="0"/>
              <a:t>и Простаковой стали нарицательными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869160"/>
            <a:ext cx="4320480" cy="1080120"/>
          </a:xfrm>
        </p:spPr>
        <p:txBody>
          <a:bodyPr>
            <a:normAutofit/>
          </a:bodyPr>
          <a:lstStyle/>
          <a:p>
            <a:pPr algn="r"/>
            <a:r>
              <a:rPr lang="ru-RU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Простакова</a:t>
            </a:r>
            <a:endParaRPr lang="ru-RU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 </a:t>
            </a:r>
            <a:r>
              <a:rPr lang="ru-RU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комедии «Недоросль»</a:t>
            </a:r>
            <a:endParaRPr lang="ru-RU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3643338" cy="6266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Moonlight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oonlight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onlight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50000"/>
              </a:schemeClr>
            </a:gs>
            <a:gs pos="35000">
              <a:schemeClr val="phClr">
                <a:tint val="80000"/>
                <a:satMod val="200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path path="rect">
            <a:fillToRect l="100000" t="100000"/>
          </a:path>
        </a:gradFill>
        <a:gradFill rotWithShape="1">
          <a:gsLst>
            <a:gs pos="0">
              <a:schemeClr val="phClr">
                <a:shade val="60000"/>
                <a:satMod val="150000"/>
              </a:schemeClr>
            </a:gs>
            <a:gs pos="80000">
              <a:schemeClr val="phClr">
                <a:shade val="100000"/>
                <a:satMod val="130000"/>
              </a:schemeClr>
            </a:gs>
            <a:gs pos="100000">
              <a:schemeClr val="phClr">
                <a:tint val="9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atMod val="110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</a:lnStyleLst>
      <a:effectStyleLst>
        <a:effectStyle>
          <a:effectLst>
            <a:outerShdw blurRad="50800" dist="25400" dir="5400000" sx="101000" sy="101000" algn="ctr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12700" prst="softRound"/>
          </a:sp3d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  <a:softEdge rad="3175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rect">
            <a:fillToRect l="100000" t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Moonlight</Template>
  <TotalTime>220</TotalTime>
  <Words>163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Moonlight</vt:lpstr>
      <vt:lpstr>Признаки классицизма  в русской драматургии</vt:lpstr>
      <vt:lpstr>Классицизм - одно из важнейших направлений искусства XVIII века, требующее строгого соблюдения ряда правил, канонов, единств.  В театральном искусстве это направление утвердило себя  в творчестве, прежде всего, французских авторов. Классицизм оказал большое влияние на русский национальный театр (А.П.Сумароков, В.А.Озеров, Д.И.Фонвизин и др.).</vt:lpstr>
      <vt:lpstr>Вершиной русского классицизма является творчество Д.И.Фонвизина («Бригадир», «Недоросль»).  </vt:lpstr>
      <vt:lpstr>Пьеса Фонвизина  «Недоросль», написанная в 1782 году, является самым известным его произведением и самой репертуарной пьесой XVIII века на русской сцене последующих веков. Это первая в истории русской драматургии социально-политическая комедия. Автор изобличает в ней пороки современного ему общества.</vt:lpstr>
      <vt:lpstr>Первое правило: иерархически упорядоченная система драматических жанров, разделение на высшие жанры – оду, трагедию, эпопею и низшие – комедию, сатиру, басню.</vt:lpstr>
      <vt:lpstr>Второе правило классицизма: ясность и чёткость – персонажи чётко делятся на положительных и отрицательных; художественной формы –  им даны «говорящие имена» Простаковы, Скотинины, Митрофан – «проявление матери» по-гречески, Стародум, Милон, Правдин, Софья — «мудрость» по-гречески, Цыфиркин, Вральман, Кутейкин.</vt:lpstr>
      <vt:lpstr>        Третье правило классицизма:  «закон о трех единствах»:   - времени - места  - действия.</vt:lpstr>
      <vt:lpstr>«Не хочу учиться  —  хочу жениться» </vt:lpstr>
      <vt:lpstr>Имена Митрофанушки  и Простаковой стали нарицательными.</vt:lpstr>
      <vt:lpstr>“Эта комедия — бесподобное зеркало”, — писал о “Недоросле”  В. О. Ключевский.  И добавлял: “Комедия  не лиц, а положений”.   </vt:lpstr>
      <vt:lpstr>Интернет-ресурсы: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Классицизм  в русской драматургии</dc:title>
  <dc:creator>1</dc:creator>
  <cp:lastModifiedBy>Я</cp:lastModifiedBy>
  <cp:revision>21</cp:revision>
  <dcterms:created xsi:type="dcterms:W3CDTF">2010-09-11T12:38:30Z</dcterms:created>
  <dcterms:modified xsi:type="dcterms:W3CDTF">2013-11-13T09:54:44Z</dcterms:modified>
</cp:coreProperties>
</file>