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5" r:id="rId3"/>
    <p:sldId id="264" r:id="rId4"/>
    <p:sldId id="258" r:id="rId5"/>
    <p:sldId id="262" r:id="rId6"/>
    <p:sldId id="260" r:id="rId7"/>
    <p:sldId id="261" r:id="rId8"/>
    <p:sldId id="268" r:id="rId9"/>
    <p:sldId id="263" r:id="rId10"/>
    <p:sldId id="269" r:id="rId11"/>
    <p:sldId id="267" r:id="rId12"/>
    <p:sldId id="266"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3" d="100"/>
          <a:sy n="63" d="100"/>
        </p:scale>
        <p:origin x="-67" y="-3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20FDBB9-E390-4145-8E25-E0E6D14E0BFD}" type="datetimeFigureOut">
              <a:rPr lang="ru-RU" smtClean="0"/>
              <a:pPr/>
              <a:t>17.12.2012</a:t>
            </a:fld>
            <a:endParaRPr lang="ru-RU" dirty="0"/>
          </a:p>
        </p:txBody>
      </p:sp>
      <p:sp>
        <p:nvSpPr>
          <p:cNvPr id="19" name="Нижний колонтитул 18"/>
          <p:cNvSpPr>
            <a:spLocks noGrp="1"/>
          </p:cNvSpPr>
          <p:nvPr>
            <p:ph type="ftr" sz="quarter" idx="11"/>
          </p:nvPr>
        </p:nvSpPr>
        <p:spPr/>
        <p:txBody>
          <a:bodyPr/>
          <a:lstStyle/>
          <a:p>
            <a:endParaRPr lang="ru-RU" dirty="0"/>
          </a:p>
        </p:txBody>
      </p:sp>
      <p:sp>
        <p:nvSpPr>
          <p:cNvPr id="27" name="Номер слайда 26"/>
          <p:cNvSpPr>
            <a:spLocks noGrp="1"/>
          </p:cNvSpPr>
          <p:nvPr>
            <p:ph type="sldNum" sz="quarter" idx="12"/>
          </p:nvPr>
        </p:nvSpPr>
        <p:spPr/>
        <p:txBody>
          <a:bodyPr/>
          <a:lstStyle/>
          <a:p>
            <a:fld id="{FDBBC8E4-A15A-42C2-9C30-ABFA0EC336E1}"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transition spd="med">
    <p:strips dir="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20FDBB9-E390-4145-8E25-E0E6D14E0BFD}" type="datetimeFigureOut">
              <a:rPr lang="ru-RU" smtClean="0"/>
              <a:pPr/>
              <a:t>17.12.2012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DBBC8E4-A15A-42C2-9C30-ABFA0EC336E1}" type="slidenum">
              <a:rPr lang="ru-RU" smtClean="0"/>
              <a:pPr/>
              <a:t>‹#›</a:t>
            </a:fld>
            <a:endParaRPr lang="ru-RU" dirty="0"/>
          </a:p>
        </p:txBody>
      </p:sp>
    </p:spTree>
  </p:cSld>
  <p:clrMapOvr>
    <a:masterClrMapping/>
  </p:clrMapOvr>
  <p:transition spd="med">
    <p:strips dir="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20FDBB9-E390-4145-8E25-E0E6D14E0BFD}" type="datetimeFigureOut">
              <a:rPr lang="ru-RU" smtClean="0"/>
              <a:pPr/>
              <a:t>17.12.2012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DBBC8E4-A15A-42C2-9C30-ABFA0EC336E1}" type="slidenum">
              <a:rPr lang="ru-RU" smtClean="0"/>
              <a:pPr/>
              <a:t>‹#›</a:t>
            </a:fld>
            <a:endParaRPr lang="ru-RU" dirty="0"/>
          </a:p>
        </p:txBody>
      </p:sp>
    </p:spTree>
  </p:cSld>
  <p:clrMapOvr>
    <a:masterClrMapping/>
  </p:clrMapOvr>
  <p:transition spd="med">
    <p:strips dir="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20FDBB9-E390-4145-8E25-E0E6D14E0BFD}" type="datetimeFigureOut">
              <a:rPr lang="ru-RU" smtClean="0"/>
              <a:pPr/>
              <a:t>17.12.2012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DBBC8E4-A15A-42C2-9C30-ABFA0EC336E1}" type="slidenum">
              <a:rPr lang="ru-RU" smtClean="0"/>
              <a:pPr/>
              <a:t>‹#›</a:t>
            </a:fld>
            <a:endParaRPr lang="ru-RU" dirty="0"/>
          </a:p>
        </p:txBody>
      </p:sp>
    </p:spTree>
  </p:cSld>
  <p:clrMapOvr>
    <a:masterClrMapping/>
  </p:clrMapOvr>
  <p:transition spd="med">
    <p:strips dir="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20FDBB9-E390-4145-8E25-E0E6D14E0BFD}" type="datetimeFigureOut">
              <a:rPr lang="ru-RU" smtClean="0"/>
              <a:pPr/>
              <a:t>17.12.2012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DBBC8E4-A15A-42C2-9C30-ABFA0EC336E1}"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transition spd="med">
    <p:strips dir="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20FDBB9-E390-4145-8E25-E0E6D14E0BFD}" type="datetimeFigureOut">
              <a:rPr lang="ru-RU" smtClean="0"/>
              <a:pPr/>
              <a:t>17.12.2012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DBBC8E4-A15A-42C2-9C30-ABFA0EC336E1}" type="slidenum">
              <a:rPr lang="ru-RU" smtClean="0"/>
              <a:pPr/>
              <a:t>‹#›</a:t>
            </a:fld>
            <a:endParaRPr lang="ru-RU" dirty="0"/>
          </a:p>
        </p:txBody>
      </p:sp>
    </p:spTree>
  </p:cSld>
  <p:clrMapOvr>
    <a:masterClrMapping/>
  </p:clrMapOvr>
  <p:transition spd="med">
    <p:strips dir="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20FDBB9-E390-4145-8E25-E0E6D14E0BFD}" type="datetimeFigureOut">
              <a:rPr lang="ru-RU" smtClean="0"/>
              <a:pPr/>
              <a:t>17.12.2012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FDBBC8E4-A15A-42C2-9C30-ABFA0EC336E1}" type="slidenum">
              <a:rPr lang="ru-RU" smtClean="0"/>
              <a:pPr/>
              <a:t>‹#›</a:t>
            </a:fld>
            <a:endParaRPr lang="ru-RU" dirty="0"/>
          </a:p>
        </p:txBody>
      </p:sp>
    </p:spTree>
  </p:cSld>
  <p:clrMapOvr>
    <a:masterClrMapping/>
  </p:clrMapOvr>
  <p:transition spd="med">
    <p:strips dir="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20FDBB9-E390-4145-8E25-E0E6D14E0BFD}" type="datetimeFigureOut">
              <a:rPr lang="ru-RU" smtClean="0"/>
              <a:pPr/>
              <a:t>17.12.2012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FDBBC8E4-A15A-42C2-9C30-ABFA0EC336E1}" type="slidenum">
              <a:rPr lang="ru-RU" smtClean="0"/>
              <a:pPr/>
              <a:t>‹#›</a:t>
            </a:fld>
            <a:endParaRPr lang="ru-RU" dirty="0"/>
          </a:p>
        </p:txBody>
      </p:sp>
    </p:spTree>
  </p:cSld>
  <p:clrMapOvr>
    <a:masterClrMapping/>
  </p:clrMapOvr>
  <p:transition spd="med">
    <p:strips dir="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20FDBB9-E390-4145-8E25-E0E6D14E0BFD}" type="datetimeFigureOut">
              <a:rPr lang="ru-RU" smtClean="0"/>
              <a:pPr/>
              <a:t>17.12.2012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FDBBC8E4-A15A-42C2-9C30-ABFA0EC336E1}" type="slidenum">
              <a:rPr lang="ru-RU" smtClean="0"/>
              <a:pPr/>
              <a:t>‹#›</a:t>
            </a:fld>
            <a:endParaRPr lang="ru-RU" dirty="0"/>
          </a:p>
        </p:txBody>
      </p:sp>
    </p:spTree>
  </p:cSld>
  <p:clrMapOvr>
    <a:masterClrMapping/>
  </p:clrMapOvr>
  <p:transition spd="med">
    <p:strips dir="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20FDBB9-E390-4145-8E25-E0E6D14E0BFD}" type="datetimeFigureOut">
              <a:rPr lang="ru-RU" smtClean="0"/>
              <a:pPr/>
              <a:t>17.12.2012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DBBC8E4-A15A-42C2-9C30-ABFA0EC336E1}" type="slidenum">
              <a:rPr lang="ru-RU" smtClean="0"/>
              <a:pPr/>
              <a:t>‹#›</a:t>
            </a:fld>
            <a:endParaRPr lang="ru-RU" dirty="0"/>
          </a:p>
        </p:txBody>
      </p:sp>
    </p:spTree>
  </p:cSld>
  <p:clrMapOvr>
    <a:masterClrMapping/>
  </p:clrMapOvr>
  <p:transition spd="med">
    <p:strips dir="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20FDBB9-E390-4145-8E25-E0E6D14E0BFD}" type="datetimeFigureOut">
              <a:rPr lang="ru-RU" smtClean="0"/>
              <a:pPr/>
              <a:t>17.12.2012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077200" y="6356350"/>
            <a:ext cx="609600" cy="365125"/>
          </a:xfrm>
        </p:spPr>
        <p:txBody>
          <a:bodyPr/>
          <a:lstStyle/>
          <a:p>
            <a:fld id="{FDBBC8E4-A15A-42C2-9C30-ABFA0EC336E1}" type="slidenum">
              <a:rPr lang="ru-RU" smtClean="0"/>
              <a:pPr/>
              <a:t>‹#›</a:t>
            </a:fld>
            <a:endParaRPr lang="ru-RU" dirty="0"/>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strips dir="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20FDBB9-E390-4145-8E25-E0E6D14E0BFD}" type="datetimeFigureOut">
              <a:rPr lang="ru-RU" smtClean="0"/>
              <a:pPr/>
              <a:t>17.12.2012</a:t>
            </a:fld>
            <a:endParaRPr lang="ru-RU" dirty="0"/>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dirty="0"/>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DBBC8E4-A15A-42C2-9C30-ABFA0EC336E1}" type="slidenum">
              <a:rPr lang="ru-RU" smtClean="0"/>
              <a:pPr/>
              <a:t>‹#›</a:t>
            </a:fld>
            <a:endParaRPr lang="ru-RU" dirty="0"/>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med">
    <p:strips dir="rd"/>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5572132" cy="2143116"/>
          </a:xfrm>
        </p:spPr>
        <p:txBody>
          <a:bodyPr>
            <a:normAutofit fontScale="90000"/>
          </a:bodyPr>
          <a:lstStyle/>
          <a:p>
            <a:r>
              <a:rPr lang="ru-RU" sz="5400" b="1" i="1" dirty="0" smtClean="0">
                <a:latin typeface="Times New Roman" pitchFamily="18" charset="0"/>
                <a:cs typeface="Times New Roman" pitchFamily="18" charset="0"/>
              </a:rPr>
              <a:t>ГЕОМЕТРИЯ. ТРЕУГОЛЬНИКИ</a:t>
            </a:r>
            <a:endParaRPr lang="ru-RU" sz="5400" b="1" i="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743200" y="6034070"/>
            <a:ext cx="6400800" cy="823930"/>
          </a:xfrm>
        </p:spPr>
        <p:txBody>
          <a:bodyPr/>
          <a:lstStyle/>
          <a:p>
            <a:r>
              <a:rPr lang="ru-RU" dirty="0" smtClean="0"/>
              <a:t>Гончарова Владислава 7В шк.270</a:t>
            </a:r>
            <a:endParaRPr lang="ru-RU" dirty="0"/>
          </a:p>
        </p:txBody>
      </p:sp>
      <p:pic>
        <p:nvPicPr>
          <p:cNvPr id="18433" name="Picture 1" descr="C:\Users\Кис\Desktop\равенства треугольников\0007-009-Domashnee-zadanie.png"/>
          <p:cNvPicPr>
            <a:picLocks noChangeAspect="1" noChangeArrowheads="1"/>
          </p:cNvPicPr>
          <p:nvPr/>
        </p:nvPicPr>
        <p:blipFill>
          <a:blip r:embed="rId2"/>
          <a:srcRect/>
          <a:stretch>
            <a:fillRect/>
          </a:stretch>
        </p:blipFill>
        <p:spPr bwMode="auto">
          <a:xfrm>
            <a:off x="2767205" y="2071678"/>
            <a:ext cx="6376795" cy="4357718"/>
          </a:xfrm>
          <a:prstGeom prst="rect">
            <a:avLst/>
          </a:prstGeom>
          <a:noFill/>
        </p:spPr>
      </p:pic>
    </p:spTree>
  </p:cSld>
  <p:clrMapOvr>
    <a:masterClrMapping/>
  </p:clrMapOvr>
  <p:transition spd="med">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714357"/>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324B6B"/>
                </a:solidFill>
                <a:effectLst/>
                <a:ea typeface="Times New Roman" pitchFamily="18" charset="0"/>
                <a:cs typeface="Times New Roman" pitchFamily="18" charset="0"/>
              </a:rPr>
              <a:t>Пусть у треугольников ABC и A1B1C1 </a:t>
            </a:r>
            <a:r>
              <a:rPr kumimoji="0" lang="ru-RU" sz="2000" b="0" i="0" u="none" strike="noStrike" cap="none" normalizeH="0" baseline="0" dirty="0" smtClean="0">
                <a:ln>
                  <a:noFill/>
                </a:ln>
                <a:solidFill>
                  <a:srgbClr val="324B6B"/>
                </a:solidFill>
                <a:effectLst/>
                <a:ea typeface="Times New Roman" pitchFamily="18" charset="0"/>
                <a:cs typeface="Cambria Math" pitchFamily="18" charset="0"/>
              </a:rPr>
              <a:t>∠</a:t>
            </a:r>
            <a:r>
              <a:rPr kumimoji="0" lang="ru-RU" sz="2000" b="0" i="0" u="none" strike="noStrike" cap="none" normalizeH="0" baseline="0" dirty="0" smtClean="0">
                <a:ln>
                  <a:noFill/>
                </a:ln>
                <a:solidFill>
                  <a:srgbClr val="324B6B"/>
                </a:solidFill>
                <a:effectLst/>
                <a:ea typeface="Times New Roman" pitchFamily="18" charset="0"/>
                <a:cs typeface="Verdana" pitchFamily="34" charset="0"/>
              </a:rPr>
              <a:t> A = </a:t>
            </a:r>
            <a:r>
              <a:rPr kumimoji="0" lang="ru-RU" sz="2000" b="0" i="0" u="none" strike="noStrike" cap="none" normalizeH="0" baseline="0" dirty="0" smtClean="0">
                <a:ln>
                  <a:noFill/>
                </a:ln>
                <a:solidFill>
                  <a:srgbClr val="324B6B"/>
                </a:solidFill>
                <a:effectLst/>
                <a:ea typeface="Times New Roman" pitchFamily="18" charset="0"/>
                <a:cs typeface="Cambria Math" pitchFamily="18" charset="0"/>
              </a:rPr>
              <a:t>∠</a:t>
            </a:r>
            <a:r>
              <a:rPr kumimoji="0" lang="ru-RU" sz="2000" b="0" i="0" u="none" strike="noStrike" cap="none" normalizeH="0" baseline="0" dirty="0" smtClean="0">
                <a:ln>
                  <a:noFill/>
                </a:ln>
                <a:solidFill>
                  <a:srgbClr val="324B6B"/>
                </a:solidFill>
                <a:effectLst/>
                <a:ea typeface="Times New Roman" pitchFamily="18" charset="0"/>
                <a:cs typeface="Verdana" pitchFamily="34" charset="0"/>
              </a:rPr>
              <a:t> A1, </a:t>
            </a:r>
            <a:r>
              <a:rPr kumimoji="0" lang="ru-RU" sz="2000" b="0" i="0" u="none" strike="noStrike" cap="none" normalizeH="0" baseline="0" dirty="0" smtClean="0">
                <a:ln>
                  <a:noFill/>
                </a:ln>
                <a:solidFill>
                  <a:srgbClr val="324B6B"/>
                </a:solidFill>
                <a:effectLst/>
                <a:ea typeface="Times New Roman" pitchFamily="18" charset="0"/>
                <a:cs typeface="Cambria Math" pitchFamily="18" charset="0"/>
              </a:rPr>
              <a:t>∠</a:t>
            </a:r>
            <a:r>
              <a:rPr kumimoji="0" lang="ru-RU" sz="2000" b="0" i="0" u="none" strike="noStrike" cap="none" normalizeH="0" baseline="0" dirty="0" smtClean="0">
                <a:ln>
                  <a:noFill/>
                </a:ln>
                <a:solidFill>
                  <a:srgbClr val="324B6B"/>
                </a:solidFill>
                <a:effectLst/>
                <a:ea typeface="Times New Roman" pitchFamily="18" charset="0"/>
                <a:cs typeface="Verdana" pitchFamily="34" charset="0"/>
              </a:rPr>
              <a:t> B = </a:t>
            </a:r>
            <a:r>
              <a:rPr kumimoji="0" lang="ru-RU" sz="2000" b="0" i="0" u="none" strike="noStrike" cap="none" normalizeH="0" baseline="0" dirty="0" smtClean="0">
                <a:ln>
                  <a:noFill/>
                </a:ln>
                <a:solidFill>
                  <a:srgbClr val="324B6B"/>
                </a:solidFill>
                <a:effectLst/>
                <a:ea typeface="Times New Roman" pitchFamily="18" charset="0"/>
                <a:cs typeface="Cambria Math" pitchFamily="18" charset="0"/>
              </a:rPr>
              <a:t>∠</a:t>
            </a:r>
            <a:r>
              <a:rPr kumimoji="0" lang="ru-RU" sz="2000" b="0" i="0" u="none" strike="noStrike" cap="none" normalizeH="0" baseline="0" dirty="0" smtClean="0">
                <a:ln>
                  <a:noFill/>
                </a:ln>
                <a:solidFill>
                  <a:srgbClr val="324B6B"/>
                </a:solidFill>
                <a:effectLst/>
                <a:ea typeface="Times New Roman" pitchFamily="18" charset="0"/>
                <a:cs typeface="Verdana" pitchFamily="34" charset="0"/>
              </a:rPr>
              <a:t> B1, AB = A1B1</a:t>
            </a:r>
            <a:r>
              <a:rPr kumimoji="0" lang="ru-RU" sz="2000" b="0" i="0" u="none" strike="noStrike" cap="none" normalizeH="0" baseline="0" dirty="0" smtClean="0">
                <a:ln>
                  <a:noFill/>
                </a:ln>
                <a:solidFill>
                  <a:srgbClr val="324B6B"/>
                </a:solidFill>
                <a:effectLst/>
                <a:latin typeface="Calibri" pitchFamily="34" charset="0"/>
                <a:ea typeface="Times New Roman" pitchFamily="18" charset="0"/>
                <a:cs typeface="Verdana" pitchFamily="34" charset="0"/>
              </a:rPr>
              <a:t>.</a:t>
            </a:r>
            <a:r>
              <a:rPr kumimoji="0" lang="ru-RU" sz="2000" b="0" i="0" u="none" strike="noStrike" cap="none" normalizeH="0" baseline="0" dirty="0" smtClean="0">
                <a:ln>
                  <a:noFill/>
                </a:ln>
                <a:solidFill>
                  <a:srgbClr val="324B6B"/>
                </a:solidFill>
                <a:effectLst/>
                <a:latin typeface="Calibri"/>
                <a:ea typeface="Times New Roman" pitchFamily="18" charset="0"/>
                <a:cs typeface="Times New Roman" pitchFamily="18" charset="0"/>
              </a:rPr>
              <a:t>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6625" name="Рисунок 29" descr="второй признак равенства треугольников"/>
          <p:cNvPicPr>
            <a:picLocks noChangeAspect="1" noChangeArrowheads="1"/>
          </p:cNvPicPr>
          <p:nvPr/>
        </p:nvPicPr>
        <p:blipFill>
          <a:blip r:embed="rId2"/>
          <a:srcRect/>
          <a:stretch>
            <a:fillRect/>
          </a:stretch>
        </p:blipFill>
        <p:spPr bwMode="auto">
          <a:xfrm>
            <a:off x="2571736" y="1000108"/>
            <a:ext cx="3929090" cy="3286148"/>
          </a:xfrm>
          <a:prstGeom prst="rect">
            <a:avLst/>
          </a:prstGeom>
          <a:noFill/>
        </p:spPr>
      </p:pic>
      <p:sp>
        <p:nvSpPr>
          <p:cNvPr id="26627" name="Rectangle 3"/>
          <p:cNvSpPr>
            <a:spLocks noChangeArrowheads="1"/>
          </p:cNvSpPr>
          <p:nvPr/>
        </p:nvSpPr>
        <p:spPr bwMode="auto">
          <a:xfrm>
            <a:off x="0" y="4071942"/>
            <a:ext cx="9144000" cy="25237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324B6B"/>
                </a:solidFill>
                <a:effectLst/>
                <a:latin typeface="Calibri"/>
                <a:ea typeface="Times New Roman" pitchFamily="18" charset="0"/>
                <a:cs typeface="Times New Roman" pitchFamily="18" charset="0"/>
              </a:rPr>
              <a:t> </a:t>
            </a:r>
            <a:r>
              <a:rPr kumimoji="0" lang="ru-RU" sz="900" b="0" i="0" u="none" strike="noStrike" cap="none" normalizeH="0" baseline="0" dirty="0" smtClean="0">
                <a:ln>
                  <a:noFill/>
                </a:ln>
                <a:solidFill>
                  <a:srgbClr val="324B6B"/>
                </a:solidFill>
                <a:effectLst/>
                <a:latin typeface="Verdana" pitchFamily="34" charset="0"/>
                <a:ea typeface="Times New Roman" pitchFamily="18" charset="0"/>
                <a:cs typeface="Times New Roman" pitchFamily="18" charset="0"/>
              </a:rPr>
              <a:t/>
            </a:r>
            <a:br>
              <a:rPr kumimoji="0" lang="ru-RU" sz="900" b="0" i="0" u="none" strike="noStrike" cap="none" normalizeH="0" baseline="0" dirty="0" smtClean="0">
                <a:ln>
                  <a:noFill/>
                </a:ln>
                <a:solidFill>
                  <a:srgbClr val="324B6B"/>
                </a:solidFill>
                <a:effectLst/>
                <a:latin typeface="Verdana" pitchFamily="34" charset="0"/>
                <a:ea typeface="Times New Roman" pitchFamily="18" charset="0"/>
                <a:cs typeface="Times New Roman" pitchFamily="18" charset="0"/>
              </a:rPr>
            </a:br>
            <a:r>
              <a:rPr kumimoji="0" lang="ru-RU" sz="900" b="0" i="0" u="none" strike="noStrike" cap="none" normalizeH="0" baseline="0" dirty="0" smtClean="0">
                <a:ln>
                  <a:noFill/>
                </a:ln>
                <a:solidFill>
                  <a:srgbClr val="324B6B"/>
                </a:solidFill>
                <a:effectLst/>
                <a:latin typeface="Verdana" pitchFamily="34" charset="0"/>
                <a:ea typeface="Times New Roman" pitchFamily="18" charset="0"/>
                <a:cs typeface="Times New Roman" pitchFamily="18" charset="0"/>
              </a:rPr>
              <a:t/>
            </a:r>
            <a:br>
              <a:rPr kumimoji="0" lang="ru-RU" sz="900" b="0" i="0" u="none" strike="noStrike" cap="none" normalizeH="0" baseline="0" dirty="0" smtClean="0">
                <a:ln>
                  <a:noFill/>
                </a:ln>
                <a:solidFill>
                  <a:srgbClr val="324B6B"/>
                </a:solidFill>
                <a:effectLst/>
                <a:latin typeface="Verdana" pitchFamily="34" charset="0"/>
                <a:ea typeface="Times New Roman" pitchFamily="18" charset="0"/>
                <a:cs typeface="Times New Roman" pitchFamily="18" charset="0"/>
              </a:rPr>
            </a:br>
            <a:r>
              <a:rPr kumimoji="0" lang="ru-RU" sz="2000" b="0" i="0" u="none" strike="noStrike" cap="none" normalizeH="0" baseline="0" dirty="0" smtClean="0">
                <a:ln>
                  <a:noFill/>
                </a:ln>
                <a:solidFill>
                  <a:srgbClr val="324B6B"/>
                </a:solidFill>
                <a:effectLst/>
                <a:ea typeface="Times New Roman" pitchFamily="18" charset="0"/>
                <a:cs typeface="Times New Roman" pitchFamily="18" charset="0"/>
              </a:rPr>
              <a:t>Пусть A1B2C2 – треугольник, равный треугольнику ABC. Вершина B2 расположена на луче A1B1, а вершина С2 в той же полуплоскости относительно прямой A1B1, где лежит вершина С1. Так как A1B2 = A1B1, то вершина B2 совпадает с вершиной B1. Так как </a:t>
            </a:r>
            <a:r>
              <a:rPr kumimoji="0" lang="ru-RU" sz="2000" b="0" i="0" u="none" strike="noStrike" cap="none" normalizeH="0" baseline="0" dirty="0" smtClean="0">
                <a:ln>
                  <a:noFill/>
                </a:ln>
                <a:solidFill>
                  <a:srgbClr val="324B6B"/>
                </a:solidFill>
                <a:effectLst/>
                <a:ea typeface="Times New Roman" pitchFamily="18" charset="0"/>
                <a:cs typeface="Cambria Math" pitchFamily="18" charset="0"/>
              </a:rPr>
              <a:t>∠</a:t>
            </a:r>
            <a:r>
              <a:rPr kumimoji="0" lang="ru-RU" sz="2000" b="0" i="0" u="none" strike="noStrike" cap="none" normalizeH="0" baseline="0" dirty="0" smtClean="0">
                <a:ln>
                  <a:noFill/>
                </a:ln>
                <a:solidFill>
                  <a:srgbClr val="324B6B"/>
                </a:solidFill>
                <a:effectLst/>
                <a:ea typeface="Times New Roman" pitchFamily="18" charset="0"/>
                <a:cs typeface="Verdana" pitchFamily="34" charset="0"/>
              </a:rPr>
              <a:t> B1A1C2 = </a:t>
            </a:r>
            <a:r>
              <a:rPr kumimoji="0" lang="ru-RU" sz="2000" b="0" i="0" u="none" strike="noStrike" cap="none" normalizeH="0" baseline="0" dirty="0" smtClean="0">
                <a:ln>
                  <a:noFill/>
                </a:ln>
                <a:solidFill>
                  <a:srgbClr val="324B6B"/>
                </a:solidFill>
                <a:effectLst/>
                <a:ea typeface="Times New Roman" pitchFamily="18" charset="0"/>
                <a:cs typeface="Cambria Math" pitchFamily="18" charset="0"/>
              </a:rPr>
              <a:t>∠</a:t>
            </a:r>
            <a:r>
              <a:rPr kumimoji="0" lang="ru-RU" sz="2000" b="0" i="0" u="none" strike="noStrike" cap="none" normalizeH="0" baseline="0" dirty="0" smtClean="0">
                <a:ln>
                  <a:noFill/>
                </a:ln>
                <a:solidFill>
                  <a:srgbClr val="324B6B"/>
                </a:solidFill>
                <a:effectLst/>
                <a:ea typeface="Times New Roman" pitchFamily="18" charset="0"/>
                <a:cs typeface="Verdana" pitchFamily="34" charset="0"/>
              </a:rPr>
              <a:t> B1A1C1 и </a:t>
            </a:r>
            <a:r>
              <a:rPr kumimoji="0" lang="ru-RU" sz="2000" b="0" i="0" u="none" strike="noStrike" cap="none" normalizeH="0" baseline="0" dirty="0" smtClean="0">
                <a:ln>
                  <a:noFill/>
                </a:ln>
                <a:solidFill>
                  <a:srgbClr val="324B6B"/>
                </a:solidFill>
                <a:effectLst/>
                <a:ea typeface="Times New Roman" pitchFamily="18" charset="0"/>
                <a:cs typeface="Cambria Math" pitchFamily="18" charset="0"/>
              </a:rPr>
              <a:t>∠</a:t>
            </a:r>
            <a:r>
              <a:rPr kumimoji="0" lang="ru-RU" sz="2000" b="0" i="0" u="none" strike="noStrike" cap="none" normalizeH="0" baseline="0" dirty="0" smtClean="0">
                <a:ln>
                  <a:noFill/>
                </a:ln>
                <a:solidFill>
                  <a:srgbClr val="324B6B"/>
                </a:solidFill>
                <a:effectLst/>
                <a:ea typeface="Times New Roman" pitchFamily="18" charset="0"/>
                <a:cs typeface="Verdana" pitchFamily="34" charset="0"/>
              </a:rPr>
              <a:t> A1B1C2 = </a:t>
            </a:r>
            <a:r>
              <a:rPr kumimoji="0" lang="ru-RU" sz="2000" b="0" i="0" u="none" strike="noStrike" cap="none" normalizeH="0" baseline="0" dirty="0" smtClean="0">
                <a:ln>
                  <a:noFill/>
                </a:ln>
                <a:solidFill>
                  <a:srgbClr val="324B6B"/>
                </a:solidFill>
                <a:effectLst/>
                <a:ea typeface="Times New Roman" pitchFamily="18" charset="0"/>
                <a:cs typeface="Cambria Math" pitchFamily="18" charset="0"/>
              </a:rPr>
              <a:t>∠</a:t>
            </a:r>
            <a:r>
              <a:rPr kumimoji="0" lang="ru-RU" sz="2000" b="0" i="0" u="none" strike="noStrike" cap="none" normalizeH="0" baseline="0" dirty="0" smtClean="0">
                <a:ln>
                  <a:noFill/>
                </a:ln>
                <a:solidFill>
                  <a:srgbClr val="324B6B"/>
                </a:solidFill>
                <a:effectLst/>
                <a:ea typeface="Times New Roman" pitchFamily="18" charset="0"/>
                <a:cs typeface="Verdana" pitchFamily="34" charset="0"/>
              </a:rPr>
              <a:t> A1B1C1, то луч A1C2 совпадает с лучом A1C1, а луч B1C2 совпадает с лучом B1C1. Отсюда</a:t>
            </a:r>
            <a:r>
              <a:rPr kumimoji="0" lang="ru-RU" sz="2000" b="0" i="0" u="none" strike="noStrike" cap="none" normalizeH="0" baseline="0" dirty="0" smtClean="0">
                <a:ln>
                  <a:noFill/>
                </a:ln>
                <a:solidFill>
                  <a:srgbClr val="324B6B"/>
                </a:solidFill>
                <a:effectLst/>
                <a:ea typeface="Times New Roman" pitchFamily="18" charset="0"/>
                <a:cs typeface="Times New Roman" pitchFamily="18" charset="0"/>
              </a:rPr>
              <a:t> следует, что вершина С2 совпадает с вершиной С1. Треугольник A1B1C1 совпадает с треугольником A1B2C2, а значит, равен треугольнику ABC. Теорема доказана.</a:t>
            </a:r>
            <a:endParaRPr kumimoji="0" lang="ru-RU" sz="2000" b="0" i="0" u="none" strike="noStrike" cap="none" normalizeH="0" baseline="0" dirty="0" smtClean="0">
              <a:ln>
                <a:noFill/>
              </a:ln>
              <a:solidFill>
                <a:schemeClr val="tx1"/>
              </a:solidFill>
              <a:effectLst/>
              <a:cs typeface="Arial" pitchFamily="34" charset="0"/>
            </a:endParaRPr>
          </a:p>
        </p:txBody>
      </p:sp>
      <p:sp>
        <p:nvSpPr>
          <p:cNvPr id="5" name="Прямоугольник 4"/>
          <p:cNvSpPr/>
          <p:nvPr/>
        </p:nvSpPr>
        <p:spPr>
          <a:xfrm>
            <a:off x="0" y="142852"/>
            <a:ext cx="9144000" cy="400110"/>
          </a:xfrm>
          <a:prstGeom prst="rect">
            <a:avLst/>
          </a:prstGeom>
        </p:spPr>
        <p:txBody>
          <a:bodyPr wrap="square">
            <a:spAutoFit/>
          </a:bodyPr>
          <a:lstStyle/>
          <a:p>
            <a:r>
              <a:rPr lang="ru-RU" sz="2000" b="1" i="1" dirty="0"/>
              <a:t>ВТОРОЙ ПРИЗНАК РАВЕНСТВА ТРЕУГОЛЬНИКОВ</a:t>
            </a:r>
          </a:p>
        </p:txBody>
      </p:sp>
    </p:spTree>
  </p:cSld>
  <p:clrMapOvr>
    <a:masterClrMapping/>
  </p:clrMapOvr>
  <p:transition spd="med">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642910" y="910786"/>
            <a:ext cx="8072494" cy="5661486"/>
          </a:xfrm>
          <a:prstGeom prst="rect">
            <a:avLst/>
          </a:prstGeom>
          <a:noFill/>
          <a:ln w="9525">
            <a:noFill/>
            <a:miter lim="800000"/>
            <a:headEnd/>
            <a:tailEnd/>
          </a:ln>
          <a:effectLst/>
        </p:spPr>
      </p:pic>
      <p:sp>
        <p:nvSpPr>
          <p:cNvPr id="3" name="Прямоугольник 2"/>
          <p:cNvSpPr/>
          <p:nvPr/>
        </p:nvSpPr>
        <p:spPr>
          <a:xfrm>
            <a:off x="0" y="285728"/>
            <a:ext cx="9144000" cy="400110"/>
          </a:xfrm>
          <a:prstGeom prst="rect">
            <a:avLst/>
          </a:prstGeom>
        </p:spPr>
        <p:txBody>
          <a:bodyPr wrap="square">
            <a:spAutoFit/>
          </a:bodyPr>
          <a:lstStyle/>
          <a:p>
            <a:r>
              <a:rPr lang="ru-RU" sz="2000" b="1" i="1" dirty="0"/>
              <a:t>ТРЕТИЙ ПРИЗНАК РАВЕНСТВА ТРЕУГОЛЬНИКОВ</a:t>
            </a:r>
          </a:p>
        </p:txBody>
      </p:sp>
    </p:spTree>
  </p:cSld>
  <p:clrMapOvr>
    <a:masterClrMapping/>
  </p:clrMapOvr>
  <p:transition spd="med">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0"/>
            <a:ext cx="9144000" cy="63094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4400" b="0" i="0" u="none" strike="noStrike" cap="none" normalizeH="0" baseline="0" dirty="0" smtClean="0">
                <a:ln>
                  <a:noFill/>
                </a:ln>
                <a:solidFill>
                  <a:srgbClr val="33CCCC"/>
                </a:solidFill>
                <a:effectLst/>
                <a:ea typeface="Times New Roman" pitchFamily="18" charset="0"/>
                <a:cs typeface="Times New Roman" pitchFamily="18" charset="0"/>
              </a:rPr>
              <a:t>Великая Геометрия</a:t>
            </a:r>
            <a:endParaRPr kumimoji="0" lang="ru-RU" sz="4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Однажды в царстве «Геометрия» жили-были королева Геометрия и множество геометрических фигур, которые являлись ее слугами. Самыми любимыми у королевы были треугольники АВС и ДМК. Решили они поспорить, кто же из них самый любимый у королевы? Как же разрешить спор? Тогда треугольник АВС предложил: «А давай попробуем наложением?» ДМК: «Давай, хорошая идея!» И  вот вершина А накладывается на вершину Д, стороны АВ и АС наложатся на лучи ДМ и ДК, в частности совместятся вершины В и М, С и К. Следовательно, совместятся стороны АВ и ДМ, АС и ДК. Итак, треугольники полностью совместились. Значит, они равны. Треугольники поняли, что королева их любит одинаково. Зачем же спорить, если есть прекрасная наука Геометрия, которая помогает нам изучать все теоремы, их следствия. Мой вам совет: учите геометрию!</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Вавилова Юля, 7 класс )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lum bright="-6000" contrast="36000"/>
          </a:blip>
          <a:srcRect/>
          <a:stretch>
            <a:fillRect/>
          </a:stretch>
        </p:blipFill>
        <p:spPr bwMode="auto">
          <a:xfrm>
            <a:off x="214282" y="142852"/>
            <a:ext cx="4143404" cy="6500858"/>
          </a:xfrm>
          <a:prstGeom prst="rect">
            <a:avLst/>
          </a:prstGeom>
          <a:noFill/>
          <a:ln w="9525">
            <a:noFill/>
            <a:miter lim="800000"/>
            <a:headEnd/>
            <a:tailEnd/>
          </a:ln>
          <a:effectLst/>
        </p:spPr>
      </p:pic>
      <p:sp>
        <p:nvSpPr>
          <p:cNvPr id="3" name="Прямоугольник 2"/>
          <p:cNvSpPr/>
          <p:nvPr/>
        </p:nvSpPr>
        <p:spPr>
          <a:xfrm>
            <a:off x="4572000" y="0"/>
            <a:ext cx="4572000" cy="6740307"/>
          </a:xfrm>
          <a:prstGeom prst="rect">
            <a:avLst/>
          </a:prstGeom>
        </p:spPr>
        <p:txBody>
          <a:bodyPr wrap="square">
            <a:spAutoFit/>
          </a:bodyPr>
          <a:lstStyle/>
          <a:p>
            <a:pPr lvl="0" fontAlgn="base">
              <a:spcBef>
                <a:spcPct val="0"/>
              </a:spcBef>
              <a:spcAft>
                <a:spcPct val="0"/>
              </a:spcAft>
            </a:pPr>
            <a:r>
              <a:rPr kumimoji="0" lang="ru-RU" sz="1600" b="1" i="0" u="none" strike="noStrike" cap="none" normalizeH="0" baseline="0" dirty="0" smtClean="0">
                <a:ln>
                  <a:noFill/>
                </a:ln>
                <a:solidFill>
                  <a:srgbClr val="000000"/>
                </a:solidFill>
                <a:effectLst/>
                <a:ea typeface="Times New Roman" pitchFamily="18" charset="0"/>
                <a:cs typeface="Times New Roman" pitchFamily="18" charset="0"/>
              </a:rPr>
              <a:t>Историческая справка</a:t>
            </a:r>
            <a:endParaRPr kumimoji="0" lang="ru-RU" sz="16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600" b="0" i="0" u="none" strike="noStrike" cap="none" normalizeH="0" baseline="0" dirty="0" smtClean="0">
                <a:ln>
                  <a:noFill/>
                </a:ln>
                <a:solidFill>
                  <a:srgbClr val="000000"/>
                </a:solidFill>
                <a:effectLst/>
                <a:ea typeface="Times New Roman" pitchFamily="18" charset="0"/>
                <a:cs typeface="Times New Roman" pitchFamily="18" charset="0"/>
              </a:rPr>
              <a:t>Первым, кто начал получать новые геометрические факты при помощи рассуждений (доказательств), был древнегреческий математик Фалес(  6 в. до н. э) уроженец греческого торгового города Милета (Малая Азия берег Эгейского моря). Ему принадлежат открытие следующих теорем: </a:t>
            </a:r>
            <a:endParaRPr kumimoji="0" lang="ru-RU" sz="16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600" b="0" i="0" u="none" strike="noStrike" cap="none" normalizeH="0" baseline="0" dirty="0" smtClean="0">
                <a:ln>
                  <a:noFill/>
                </a:ln>
                <a:solidFill>
                  <a:srgbClr val="000000"/>
                </a:solidFill>
                <a:effectLst/>
                <a:ea typeface="Times New Roman" pitchFamily="18" charset="0"/>
                <a:cs typeface="Times New Roman" pitchFamily="18" charset="0"/>
              </a:rPr>
              <a:t>1. Вертикальные углы равны.</a:t>
            </a:r>
            <a:endParaRPr kumimoji="0" lang="ru-RU" sz="16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600" b="0" i="0" u="none" strike="noStrike" cap="none" normalizeH="0" baseline="0" dirty="0" smtClean="0">
                <a:ln>
                  <a:noFill/>
                </a:ln>
                <a:solidFill>
                  <a:srgbClr val="000000"/>
                </a:solidFill>
                <a:effectLst/>
                <a:ea typeface="Times New Roman" pitchFamily="18" charset="0"/>
                <a:cs typeface="Times New Roman" pitchFamily="18" charset="0"/>
              </a:rPr>
              <a:t>2. В равнобедренном треугольнике углы при основании равны.</a:t>
            </a:r>
            <a:endParaRPr kumimoji="0" lang="ru-RU" sz="16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600" b="0" i="0" u="none" strike="noStrike" cap="none" normalizeH="0" baseline="0" dirty="0" smtClean="0">
                <a:ln>
                  <a:noFill/>
                </a:ln>
                <a:solidFill>
                  <a:srgbClr val="000000"/>
                </a:solidFill>
                <a:effectLst/>
                <a:ea typeface="Times New Roman" pitchFamily="18" charset="0"/>
                <a:cs typeface="Times New Roman" pitchFamily="18" charset="0"/>
              </a:rPr>
              <a:t>3. Угол, вписанный в полуокружность, прямой.</a:t>
            </a:r>
            <a:endParaRPr kumimoji="0" lang="ru-RU" sz="16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600" b="0" i="0" u="none" strike="noStrike" cap="none" normalizeH="0" baseline="0" dirty="0" smtClean="0">
                <a:ln>
                  <a:noFill/>
                </a:ln>
                <a:solidFill>
                  <a:srgbClr val="000000"/>
                </a:solidFill>
                <a:effectLst/>
                <a:ea typeface="Times New Roman" pitchFamily="18" charset="0"/>
                <a:cs typeface="Times New Roman" pitchFamily="18" charset="0"/>
              </a:rPr>
              <a:t>4. Теорема о равенстве двух треугольников по стороне и двум прилежащим к ней углам.</a:t>
            </a:r>
            <a:endParaRPr kumimoji="0" lang="ru-RU" sz="16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600" b="0" i="0" u="none" strike="noStrike" cap="none" normalizeH="0" baseline="0" dirty="0" smtClean="0">
                <a:ln>
                  <a:noFill/>
                </a:ln>
                <a:solidFill>
                  <a:srgbClr val="000000"/>
                </a:solidFill>
                <a:effectLst/>
                <a:ea typeface="Times New Roman" pitchFamily="18" charset="0"/>
                <a:cs typeface="Times New Roman" pitchFamily="18" charset="0"/>
              </a:rPr>
              <a:t>Фалес был купцом. Он хорошо зарабатывал, торгуя оливковым маслом. Много путешествовал: посетил Египет, Среднюю Азию, Халдею.</a:t>
            </a:r>
            <a:endParaRPr kumimoji="0" lang="ru-RU" sz="16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600" b="0" i="0" u="none" strike="noStrike" cap="none" normalizeH="0" baseline="0" dirty="0" smtClean="0">
                <a:ln>
                  <a:noFill/>
                </a:ln>
                <a:solidFill>
                  <a:srgbClr val="000000"/>
                </a:solidFill>
                <a:effectLst/>
                <a:ea typeface="Times New Roman" pitchFamily="18" charset="0"/>
                <a:cs typeface="Times New Roman" pitchFamily="18" charset="0"/>
              </a:rPr>
              <a:t>Познакомился с египетской и вавилонской школами математики и астрономии.</a:t>
            </a:r>
            <a:endParaRPr kumimoji="0" lang="ru-RU" sz="16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600" b="0" i="0" u="none" strike="noStrike" cap="none" normalizeH="0" baseline="0" dirty="0" smtClean="0">
                <a:ln>
                  <a:noFill/>
                </a:ln>
                <a:solidFill>
                  <a:srgbClr val="000000"/>
                </a:solidFill>
                <a:effectLst/>
                <a:ea typeface="Times New Roman" pitchFamily="18" charset="0"/>
                <a:cs typeface="Times New Roman" pitchFamily="18" charset="0"/>
              </a:rPr>
              <a:t>Возвратившись на Родину, Фалес отошел от торговли и посвятил свою жизнь занятиям наукой. Научная деятельность Фалеса была тесно связана с практикой.</a:t>
            </a:r>
            <a:endParaRPr kumimoji="0" lang="ru-RU" sz="16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600" b="0" i="0" u="none" strike="noStrike" cap="none" normalizeH="0" baseline="0" dirty="0" smtClean="0">
                <a:ln>
                  <a:noFill/>
                </a:ln>
                <a:solidFill>
                  <a:srgbClr val="000000"/>
                </a:solidFill>
                <a:effectLst/>
                <a:ea typeface="Times New Roman" pitchFamily="18" charset="0"/>
                <a:cs typeface="Times New Roman" pitchFamily="18" charset="0"/>
              </a:rPr>
              <a:t>Морякам он советовал ориентироваться по Малой медведице, заметив, что Полярная звезда находится под одним и тем же углом над горизонтом.</a:t>
            </a:r>
          </a:p>
        </p:txBody>
      </p:sp>
    </p:spTree>
  </p:cSld>
  <p:clrMapOvr>
    <a:masterClrMapping/>
  </p:clrMapOvr>
  <p:transition spd="med">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571472" y="1706916"/>
            <a:ext cx="8157561" cy="5008232"/>
          </a:xfrm>
          <a:prstGeom prst="rect">
            <a:avLst/>
          </a:prstGeom>
          <a:noFill/>
          <a:ln w="9525">
            <a:noFill/>
            <a:miter lim="800000"/>
            <a:headEnd/>
            <a:tailEnd/>
          </a:ln>
          <a:effectLst/>
        </p:spPr>
      </p:pic>
      <p:sp>
        <p:nvSpPr>
          <p:cNvPr id="4" name="Прямоугольник 3"/>
          <p:cNvSpPr/>
          <p:nvPr/>
        </p:nvSpPr>
        <p:spPr>
          <a:xfrm>
            <a:off x="0" y="0"/>
            <a:ext cx="9144000" cy="1754326"/>
          </a:xfrm>
          <a:prstGeom prst="rect">
            <a:avLst/>
          </a:prstGeom>
        </p:spPr>
        <p:txBody>
          <a:bodyPr wrap="square">
            <a:spAutoFit/>
          </a:bodyPr>
          <a:lstStyle/>
          <a:p>
            <a:pPr lvl="0" eaLnBrk="0" fontAlgn="base" hangingPunct="0">
              <a:spcBef>
                <a:spcPct val="0"/>
              </a:spcBef>
              <a:spcAft>
                <a:spcPct val="0"/>
              </a:spcAft>
            </a:pPr>
            <a:r>
              <a:rPr kumimoji="0" lang="ru-RU"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ru-RU" b="0" i="0" u="none" strike="noStrike" cap="none" normalizeH="0" baseline="0" dirty="0" smtClean="0">
                <a:ln>
                  <a:noFill/>
                </a:ln>
                <a:solidFill>
                  <a:srgbClr val="000000"/>
                </a:solidFill>
                <a:effectLst/>
                <a:ea typeface="Times New Roman" pitchFamily="18" charset="0"/>
                <a:cs typeface="Times New Roman" pitchFamily="18" charset="0"/>
              </a:rPr>
              <a:t>Последней теореме Фалес нашел важное практическое применение: в гавани Милета был построен дальномер, определяющий расстояние до корабля в  море.</a:t>
            </a:r>
            <a:endParaRPr kumimoji="0" lang="ru-RU"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b="0" i="0" u="none" strike="noStrike" cap="none" normalizeH="0" baseline="0" dirty="0" smtClean="0">
                <a:ln>
                  <a:noFill/>
                </a:ln>
                <a:solidFill>
                  <a:srgbClr val="000000"/>
                </a:solidFill>
                <a:effectLst/>
                <a:ea typeface="Times New Roman" pitchFamily="18" charset="0"/>
                <a:cs typeface="Times New Roman" pitchFamily="18" charset="0"/>
              </a:rPr>
              <a:t>Он представлял собой три вбитых колышка А, В, С ( АВ=ВС ) и прямую СК. При появлении корабля на прямой СК находили точку Д такую, чтобы точки Д, В, Е оказались на одной прямой. Как ясно из чертежа, расстояние на земле СД и является расстоянием до корабля АЕ по воде</a:t>
            </a:r>
            <a:endParaRPr lang="ru-RU" dirty="0"/>
          </a:p>
        </p:txBody>
      </p:sp>
    </p:spTree>
  </p:cSld>
  <p:clrMapOvr>
    <a:masterClrMapping/>
  </p:clrMapOvr>
  <p:transition spd="med">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C:\Users\Кис\Desktop\равенства треугольников\0001-002-Treugolniki.png"/>
          <p:cNvPicPr>
            <a:picLocks noChangeAspect="1" noChangeArrowheads="1"/>
          </p:cNvPicPr>
          <p:nvPr/>
        </p:nvPicPr>
        <p:blipFill>
          <a:blip r:embed="rId2"/>
          <a:srcRect/>
          <a:stretch>
            <a:fillRect/>
          </a:stretch>
        </p:blipFill>
        <p:spPr bwMode="auto">
          <a:xfrm>
            <a:off x="285720" y="3500438"/>
            <a:ext cx="2924583" cy="3238952"/>
          </a:xfrm>
          <a:prstGeom prst="rect">
            <a:avLst/>
          </a:prstGeom>
          <a:noFill/>
        </p:spPr>
      </p:pic>
      <p:pic>
        <p:nvPicPr>
          <p:cNvPr id="6146" name="Picture 2"/>
          <p:cNvPicPr>
            <a:picLocks noChangeAspect="1" noChangeArrowheads="1"/>
          </p:cNvPicPr>
          <p:nvPr/>
        </p:nvPicPr>
        <p:blipFill>
          <a:blip r:embed="rId3"/>
          <a:srcRect/>
          <a:stretch>
            <a:fillRect/>
          </a:stretch>
        </p:blipFill>
        <p:spPr bwMode="auto">
          <a:xfrm>
            <a:off x="3071802" y="0"/>
            <a:ext cx="6072198" cy="6643710"/>
          </a:xfrm>
          <a:prstGeom prst="rect">
            <a:avLst/>
          </a:prstGeom>
          <a:noFill/>
          <a:ln w="9525">
            <a:noFill/>
            <a:miter lim="800000"/>
            <a:headEnd/>
            <a:tailEnd/>
          </a:ln>
          <a:effectLst/>
        </p:spPr>
      </p:pic>
      <p:pic>
        <p:nvPicPr>
          <p:cNvPr id="6147" name="Picture 3" descr="C:\Users\Кис\Desktop\равенства треугольников\0005-007-Primenenie-tretego-priznaka-ravenstva-treugolnikov-k-resheniju-zadach.png"/>
          <p:cNvPicPr>
            <a:picLocks noChangeAspect="1" noChangeArrowheads="1"/>
          </p:cNvPicPr>
          <p:nvPr/>
        </p:nvPicPr>
        <p:blipFill>
          <a:blip r:embed="rId4"/>
          <a:srcRect/>
          <a:stretch>
            <a:fillRect/>
          </a:stretch>
        </p:blipFill>
        <p:spPr bwMode="auto">
          <a:xfrm>
            <a:off x="571472" y="214290"/>
            <a:ext cx="2142857" cy="3095238"/>
          </a:xfrm>
          <a:prstGeom prst="rect">
            <a:avLst/>
          </a:prstGeom>
          <a:noFill/>
        </p:spPr>
      </p:pic>
    </p:spTree>
  </p:cSld>
  <p:clrMapOvr>
    <a:masterClrMapping/>
  </p:clrMapOvr>
  <p:transition spd="med">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428596" y="214290"/>
            <a:ext cx="8420755" cy="6329695"/>
          </a:xfrm>
          <a:prstGeom prst="rect">
            <a:avLst/>
          </a:prstGeom>
          <a:noFill/>
          <a:ln w="9525">
            <a:noFill/>
            <a:miter lim="800000"/>
            <a:headEnd/>
            <a:tailEnd/>
          </a:ln>
          <a:effectLst/>
        </p:spPr>
      </p:pic>
    </p:spTree>
  </p:cSld>
  <p:clrMapOvr>
    <a:masterClrMapping/>
  </p:clrMapOvr>
  <p:transition spd="med">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Рисунок 1" descr="Медиана треугольника"/>
          <p:cNvPicPr>
            <a:picLocks noChangeAspect="1" noChangeArrowheads="1"/>
          </p:cNvPicPr>
          <p:nvPr/>
        </p:nvPicPr>
        <p:blipFill>
          <a:blip r:embed="rId2"/>
          <a:srcRect/>
          <a:stretch>
            <a:fillRect/>
          </a:stretch>
        </p:blipFill>
        <p:spPr bwMode="auto">
          <a:xfrm>
            <a:off x="3143240" y="0"/>
            <a:ext cx="6000760" cy="2500305"/>
          </a:xfrm>
          <a:prstGeom prst="rect">
            <a:avLst/>
          </a:prstGeom>
          <a:noFill/>
        </p:spPr>
      </p:pic>
      <p:pic>
        <p:nvPicPr>
          <p:cNvPr id="4098" name="Рисунок 2" descr="Медиана треугольника"/>
          <p:cNvPicPr>
            <a:picLocks noChangeAspect="1" noChangeArrowheads="1"/>
          </p:cNvPicPr>
          <p:nvPr/>
        </p:nvPicPr>
        <p:blipFill>
          <a:blip r:embed="rId3"/>
          <a:srcRect/>
          <a:stretch>
            <a:fillRect/>
          </a:stretch>
        </p:blipFill>
        <p:spPr bwMode="auto">
          <a:xfrm>
            <a:off x="3286116" y="2357430"/>
            <a:ext cx="5857884" cy="2214577"/>
          </a:xfrm>
          <a:prstGeom prst="rect">
            <a:avLst/>
          </a:prstGeom>
          <a:noFill/>
        </p:spPr>
      </p:pic>
      <p:pic>
        <p:nvPicPr>
          <p:cNvPr id="4097" name="Рисунок 3" descr="Высота треугольника"/>
          <p:cNvPicPr>
            <a:picLocks noChangeAspect="1" noChangeArrowheads="1"/>
          </p:cNvPicPr>
          <p:nvPr/>
        </p:nvPicPr>
        <p:blipFill>
          <a:blip r:embed="rId4"/>
          <a:srcRect/>
          <a:stretch>
            <a:fillRect/>
          </a:stretch>
        </p:blipFill>
        <p:spPr bwMode="auto">
          <a:xfrm>
            <a:off x="3344862" y="4357694"/>
            <a:ext cx="5799138" cy="2357454"/>
          </a:xfrm>
          <a:prstGeom prst="rect">
            <a:avLst/>
          </a:prstGeom>
          <a:noFill/>
        </p:spPr>
      </p:pic>
      <p:sp>
        <p:nvSpPr>
          <p:cNvPr id="4100" name="Rectangle 4"/>
          <p:cNvSpPr>
            <a:spLocks noChangeArrowheads="1"/>
          </p:cNvSpPr>
          <p:nvPr/>
        </p:nvSpPr>
        <p:spPr bwMode="auto">
          <a:xfrm>
            <a:off x="0" y="0"/>
            <a:ext cx="357186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23338"/>
                </a:solidFill>
                <a:effectLst/>
                <a:ea typeface="Times New Roman" pitchFamily="18" charset="0"/>
                <a:cs typeface="Arial" pitchFamily="34" charset="0"/>
              </a:rPr>
              <a:t>Медиана </a:t>
            </a:r>
            <a:r>
              <a:rPr kumimoji="0" lang="ru-RU" b="0" i="0" u="none" strike="noStrike" cap="none" normalizeH="0" baseline="0" dirty="0" smtClean="0">
                <a:ln>
                  <a:noFill/>
                </a:ln>
                <a:solidFill>
                  <a:srgbClr val="45484C"/>
                </a:solidFill>
                <a:effectLst/>
                <a:ea typeface="Times New Roman" pitchFamily="18" charset="0"/>
                <a:cs typeface="Arial" pitchFamily="34" charset="0"/>
              </a:rPr>
              <a:t>- это отрезок, соединяющий вершину треугольника с серединой противоположной стороны. Любой треугольник имеет три медианы, которые пересекаются в одной точке:</a:t>
            </a:r>
            <a:endParaRPr kumimoji="0" lang="ru-RU"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cs typeface="Arial" pitchFamily="34" charset="0"/>
            </a:endParaRPr>
          </a:p>
        </p:txBody>
      </p:sp>
      <p:sp>
        <p:nvSpPr>
          <p:cNvPr id="4101" name="Rectangle 5"/>
          <p:cNvSpPr>
            <a:spLocks noChangeArrowheads="1"/>
          </p:cNvSpPr>
          <p:nvPr/>
        </p:nvSpPr>
        <p:spPr bwMode="auto">
          <a:xfrm>
            <a:off x="0" y="2071678"/>
            <a:ext cx="350043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45484C"/>
                </a:solidFill>
                <a:effectLst/>
                <a:ea typeface="Times New Roman" pitchFamily="18" charset="0"/>
                <a:cs typeface="Arial" pitchFamily="34" charset="0"/>
              </a:rPr>
              <a:t> </a:t>
            </a:r>
            <a:endParaRPr kumimoji="0" lang="ru-RU"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23338"/>
                </a:solidFill>
                <a:effectLst/>
                <a:ea typeface="Times New Roman" pitchFamily="18" charset="0"/>
                <a:cs typeface="Arial" pitchFamily="34" charset="0"/>
              </a:rPr>
              <a:t>Биссектриса</a:t>
            </a:r>
            <a:r>
              <a:rPr kumimoji="0" lang="ru-RU" b="0" i="0" u="none" strike="noStrike" cap="none" normalizeH="0" baseline="0" dirty="0" smtClean="0">
                <a:ln>
                  <a:noFill/>
                </a:ln>
                <a:solidFill>
                  <a:srgbClr val="45484C"/>
                </a:solidFill>
                <a:effectLst/>
                <a:ea typeface="Times New Roman" pitchFamily="18" charset="0"/>
                <a:cs typeface="Arial" pitchFamily="34" charset="0"/>
              </a:rPr>
              <a:t> - это отрезок, делящий угол треугольника на две равные части. Любой треугольник имеет три биссектрисы, которые пересекаются в одной точке:</a:t>
            </a:r>
            <a:endParaRPr kumimoji="0" lang="ru-RU"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45484C"/>
                </a:solidFill>
                <a:effectLst/>
                <a:ea typeface="Times New Roman" pitchFamily="18" charset="0"/>
                <a:cs typeface="Arial" pitchFamily="34" charset="0"/>
              </a:rPr>
              <a:t> </a:t>
            </a:r>
            <a:endParaRPr kumimoji="0" lang="ru-RU" b="0" i="0" u="none" strike="noStrike" cap="none" normalizeH="0" baseline="0" dirty="0" smtClean="0">
              <a:ln>
                <a:noFill/>
              </a:ln>
              <a:solidFill>
                <a:schemeClr val="tx1"/>
              </a:solidFill>
              <a:effectLst/>
              <a:cs typeface="Arial" pitchFamily="34" charset="0"/>
            </a:endParaRPr>
          </a:p>
        </p:txBody>
      </p:sp>
      <p:sp>
        <p:nvSpPr>
          <p:cNvPr id="4102" name="Rectangle 6"/>
          <p:cNvSpPr>
            <a:spLocks noChangeArrowheads="1"/>
          </p:cNvSpPr>
          <p:nvPr/>
        </p:nvSpPr>
        <p:spPr bwMode="auto">
          <a:xfrm>
            <a:off x="0" y="4429132"/>
            <a:ext cx="3357554"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45484C"/>
                </a:solidFill>
                <a:effectLst/>
                <a:ea typeface="Times New Roman" pitchFamily="18" charset="0"/>
                <a:cs typeface="Arial" pitchFamily="34" charset="0"/>
              </a:rPr>
              <a:t> </a:t>
            </a:r>
            <a:endParaRPr kumimoji="0" lang="ru-RU"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23338"/>
                </a:solidFill>
                <a:effectLst/>
                <a:ea typeface="Times New Roman" pitchFamily="18" charset="0"/>
                <a:cs typeface="Arial" pitchFamily="34" charset="0"/>
              </a:rPr>
              <a:t>Высота</a:t>
            </a:r>
            <a:r>
              <a:rPr kumimoji="0" lang="ru-RU" b="0" i="0" u="none" strike="noStrike" cap="none" normalizeH="0" baseline="0" dirty="0" smtClean="0">
                <a:ln>
                  <a:noFill/>
                </a:ln>
                <a:solidFill>
                  <a:srgbClr val="45484C"/>
                </a:solidFill>
                <a:effectLst/>
                <a:ea typeface="Times New Roman" pitchFamily="18" charset="0"/>
                <a:cs typeface="Arial" pitchFamily="34" charset="0"/>
              </a:rPr>
              <a:t> - это перпендикуляр, проведённый из вершины треугольника к прямой, содержащей противоположную сторону. Любой треугольник имеет три высоты, которые пересекаются в одной точке:</a:t>
            </a:r>
            <a:endParaRPr kumimoji="0" lang="ru-RU"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cs typeface="Arial" pitchFamily="34" charset="0"/>
            </a:endParaRPr>
          </a:p>
        </p:txBody>
      </p:sp>
      <p:sp>
        <p:nvSpPr>
          <p:cNvPr id="4103" name="Rectangle 7"/>
          <p:cNvSpPr>
            <a:spLocks noChangeArrowheads="1"/>
          </p:cNvSpPr>
          <p:nvPr/>
        </p:nvSpPr>
        <p:spPr bwMode="auto">
          <a:xfrm>
            <a:off x="0" y="8731250"/>
            <a:ext cx="9144000" cy="0"/>
          </a:xfrm>
          <a:prstGeom prst="rect">
            <a:avLst/>
          </a:prstGeom>
          <a:solidFill>
            <a:srgbClr val="EAF8FB"/>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45484C"/>
                </a:solidFill>
                <a:effectLst/>
                <a:latin typeface="Trebuchet MS" pitchFamily="34" charset="0"/>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a:srcRect/>
          <a:stretch>
            <a:fillRect/>
          </a:stretch>
        </p:blipFill>
        <p:spPr bwMode="auto">
          <a:xfrm>
            <a:off x="4000496" y="0"/>
            <a:ext cx="5143504" cy="6858000"/>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a:srcRect/>
          <a:stretch>
            <a:fillRect/>
          </a:stretch>
        </p:blipFill>
        <p:spPr bwMode="auto">
          <a:xfrm>
            <a:off x="0" y="0"/>
            <a:ext cx="4357686" cy="6858000"/>
          </a:xfrm>
          <a:prstGeom prst="rect">
            <a:avLst/>
          </a:prstGeom>
          <a:noFill/>
          <a:ln w="9525">
            <a:noFill/>
            <a:miter lim="800000"/>
            <a:headEnd/>
            <a:tailEnd/>
          </a:ln>
          <a:effectLst/>
        </p:spPr>
      </p:pic>
    </p:spTree>
  </p:cSld>
  <p:clrMapOvr>
    <a:masterClrMapping/>
  </p:clrMapOvr>
  <p:transition spd="med">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142844" y="0"/>
            <a:ext cx="9001156" cy="6858000"/>
          </a:xfrm>
          <a:prstGeom prst="rect">
            <a:avLst/>
          </a:prstGeom>
          <a:noFill/>
          <a:ln w="9525">
            <a:noFill/>
            <a:miter lim="800000"/>
            <a:headEnd/>
            <a:tailEnd/>
          </a:ln>
          <a:effectLst/>
        </p:spPr>
      </p:pic>
    </p:spTree>
  </p:cSld>
  <p:clrMapOvr>
    <a:masterClrMapping/>
  </p:clrMapOvr>
  <p:transition spd="med">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a:srcRect/>
          <a:stretch>
            <a:fillRect/>
          </a:stretch>
        </p:blipFill>
        <p:spPr bwMode="auto">
          <a:xfrm>
            <a:off x="357158" y="714356"/>
            <a:ext cx="8501121" cy="5929354"/>
          </a:xfrm>
          <a:prstGeom prst="rect">
            <a:avLst/>
          </a:prstGeom>
          <a:noFill/>
          <a:ln w="9525">
            <a:noFill/>
            <a:miter lim="800000"/>
            <a:headEnd/>
            <a:tailEnd/>
          </a:ln>
          <a:effectLst/>
        </p:spPr>
      </p:pic>
      <p:sp>
        <p:nvSpPr>
          <p:cNvPr id="3" name="Прямоугольник 2"/>
          <p:cNvSpPr/>
          <p:nvPr/>
        </p:nvSpPr>
        <p:spPr>
          <a:xfrm>
            <a:off x="428596" y="285728"/>
            <a:ext cx="8358246" cy="400110"/>
          </a:xfrm>
          <a:prstGeom prst="rect">
            <a:avLst/>
          </a:prstGeom>
        </p:spPr>
        <p:txBody>
          <a:bodyPr wrap="square">
            <a:spAutoFit/>
          </a:bodyPr>
          <a:lstStyle/>
          <a:p>
            <a:r>
              <a:rPr lang="ru-RU" sz="2000" b="1" i="1" dirty="0"/>
              <a:t>ПЕРВЫЙ ПРИЗНАК РАВЕНСТВА ТРЕУГОЛЬНИКОВ</a:t>
            </a:r>
          </a:p>
        </p:txBody>
      </p:sp>
    </p:spTree>
  </p:cSld>
  <p:clrMapOvr>
    <a:masterClrMapping/>
  </p:clrMapOvr>
  <p:transition spd="slow">
    <p:strips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95</TotalTime>
  <Words>458</Words>
  <Application>Microsoft Office PowerPoint</Application>
  <PresentationFormat>Экран (4:3)</PresentationFormat>
  <Paragraphs>29</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Поток</vt:lpstr>
      <vt:lpstr>ГЕОМЕТРИЯ. ТРЕУГОЛЬНИКИ</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Кис</dc:creator>
  <cp:lastModifiedBy>Кис</cp:lastModifiedBy>
  <cp:revision>11</cp:revision>
  <dcterms:created xsi:type="dcterms:W3CDTF">2012-12-17T17:51:43Z</dcterms:created>
  <dcterms:modified xsi:type="dcterms:W3CDTF">2012-12-17T19:29:02Z</dcterms:modified>
</cp:coreProperties>
</file>