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3"/>
  </p:notesMasterIdLst>
  <p:sldIdLst>
    <p:sldId id="274" r:id="rId2"/>
    <p:sldId id="305" r:id="rId3"/>
    <p:sldId id="275" r:id="rId4"/>
    <p:sldId id="299" r:id="rId5"/>
    <p:sldId id="298" r:id="rId6"/>
    <p:sldId id="296" r:id="rId7"/>
    <p:sldId id="259" r:id="rId8"/>
    <p:sldId id="260" r:id="rId9"/>
    <p:sldId id="314" r:id="rId10"/>
    <p:sldId id="315" r:id="rId11"/>
    <p:sldId id="316" r:id="rId12"/>
    <p:sldId id="317" r:id="rId13"/>
    <p:sldId id="318" r:id="rId14"/>
    <p:sldId id="323" r:id="rId15"/>
    <p:sldId id="310" r:id="rId16"/>
    <p:sldId id="264" r:id="rId17"/>
    <p:sldId id="261" r:id="rId18"/>
    <p:sldId id="262" r:id="rId19"/>
    <p:sldId id="319" r:id="rId20"/>
    <p:sldId id="320" r:id="rId21"/>
    <p:sldId id="311" r:id="rId22"/>
    <p:sldId id="321" r:id="rId23"/>
    <p:sldId id="324" r:id="rId24"/>
    <p:sldId id="325" r:id="rId25"/>
    <p:sldId id="326" r:id="rId26"/>
    <p:sldId id="329" r:id="rId27"/>
    <p:sldId id="301" r:id="rId28"/>
    <p:sldId id="309" r:id="rId29"/>
    <p:sldId id="302" r:id="rId30"/>
    <p:sldId id="303" r:id="rId31"/>
    <p:sldId id="304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srgbClr val="FF0000"/>
    </p:penClr>
  </p:showPr>
  <p:clrMru>
    <a:srgbClr val="003FBC"/>
    <a:srgbClr val="FFCC99"/>
    <a:srgbClr val="FF9966"/>
    <a:srgbClr val="FFFF00"/>
    <a:srgbClr val="00FFFF"/>
    <a:srgbClr val="99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25" autoAdjust="0"/>
    <p:restoredTop sz="94624" autoAdjust="0"/>
  </p:normalViewPr>
  <p:slideViewPr>
    <p:cSldViewPr>
      <p:cViewPr>
        <p:scale>
          <a:sx n="62" d="100"/>
          <a:sy n="62" d="100"/>
        </p:scale>
        <p:origin x="-1626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14" y="158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20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8.wmf"/><Relationship Id="rId1" Type="http://schemas.openxmlformats.org/officeDocument/2006/relationships/image" Target="../media/image29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2E61C-B506-44B2-A253-CB0B20C56E0B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B6192-9182-4CD9-924B-10CDE67FA0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B6192-9182-4CD9-924B-10CDE67FA02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B6192-9182-4CD9-924B-10CDE67FA02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8/23/2012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8/23/2012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8/23/2012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8/23/2012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8/23/2012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8/23/2012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8/23/2012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8/23/2012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8/23/2012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8/23/2012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8/23/2012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8/23/2012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6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49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egif.ru/archive/the_best/11_6.html" TargetMode="External"/><Relationship Id="rId2" Type="http://schemas.openxmlformats.org/officeDocument/2006/relationships/hyperlink" Target="http://www.livegif.ru/archive/weather/90_1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allforchildren.ru/pictures/school/school19-04.gif" TargetMode="External"/><Relationship Id="rId4" Type="http://schemas.openxmlformats.org/officeDocument/2006/relationships/hyperlink" Target="http://www.allforchildren.ru/pictures/school/school10-01.gi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533400" y="4876800"/>
            <a:ext cx="7772400" cy="1470025"/>
          </a:xfrm>
        </p:spPr>
        <p:txBody>
          <a:bodyPr/>
          <a:lstStyle/>
          <a:p>
            <a:r>
              <a:rPr lang="ru-RU" sz="2800" dirty="0" smtClean="0">
                <a:solidFill>
                  <a:srgbClr val="C00000"/>
                </a:solidFill>
              </a:rPr>
              <a:t>Шишкова Елена Ивановна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ГБОУ </a:t>
            </a:r>
            <a:r>
              <a:rPr lang="ru-RU" sz="2800" dirty="0" smtClean="0">
                <a:solidFill>
                  <a:srgbClr val="C00000"/>
                </a:solidFill>
              </a:rPr>
              <a:t>СОШ  «Школа здоровья»№ 1115 г.Москвы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2209800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ru-RU" sz="5400" b="1" i="1" dirty="0" smtClean="0">
                <a:solidFill>
                  <a:schemeClr val="accent4">
                    <a:lumMod val="75000"/>
                  </a:schemeClr>
                </a:solidFill>
              </a:rPr>
              <a:t>Перпендикулярные прямые</a:t>
            </a:r>
            <a:endParaRPr lang="ru-RU" sz="54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Рисунок 4" descr="school10-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0" y="150115"/>
            <a:ext cx="2286000" cy="225171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Правильный ответ: нет                  </a:t>
            </a:r>
            <a:br>
              <a:rPr lang="ru-RU" dirty="0" smtClean="0"/>
            </a:b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981199" y="393700"/>
            <a:ext cx="6513513" cy="9017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Все эти фигуры- углы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8" name="Рисунок 7" descr="37R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14499" cy="1523999"/>
          </a:xfrm>
          <a:prstGeom prst="rect">
            <a:avLst/>
          </a:prstGeom>
        </p:spPr>
      </p:pic>
      <p:sp>
        <p:nvSpPr>
          <p:cNvPr id="5" name="Равнобедренный треугольник 4"/>
          <p:cNvSpPr/>
          <p:nvPr/>
        </p:nvSpPr>
        <p:spPr>
          <a:xfrm>
            <a:off x="838200" y="1676400"/>
            <a:ext cx="1676400" cy="1371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3810000" y="1752600"/>
            <a:ext cx="1676400" cy="1066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2438400" y="1828800"/>
            <a:ext cx="2057400" cy="1295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5257800" y="1981200"/>
            <a:ext cx="1600200" cy="838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6477000" y="2438400"/>
            <a:ext cx="2362200" cy="762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Скругленная соединительная линия 16"/>
          <p:cNvCxnSpPr/>
          <p:nvPr/>
        </p:nvCxnSpPr>
        <p:spPr>
          <a:xfrm flipV="1">
            <a:off x="5791200" y="1447800"/>
            <a:ext cx="609600" cy="457200"/>
          </a:xfrm>
          <a:prstGeom prst="curved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кругленная соединительная линия 18"/>
          <p:cNvCxnSpPr/>
          <p:nvPr/>
        </p:nvCxnSpPr>
        <p:spPr>
          <a:xfrm>
            <a:off x="6400800" y="1447800"/>
            <a:ext cx="1143000" cy="304800"/>
          </a:xfrm>
          <a:prstGeom prst="curved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кругленная соединительная линия 20"/>
          <p:cNvCxnSpPr/>
          <p:nvPr/>
        </p:nvCxnSpPr>
        <p:spPr>
          <a:xfrm>
            <a:off x="7543800" y="1752600"/>
            <a:ext cx="1143000" cy="685800"/>
          </a:xfrm>
          <a:prstGeom prst="curved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7391400" y="4419600"/>
            <a:ext cx="914400" cy="914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Правильный ответ: да                  </a:t>
            </a:r>
            <a:br>
              <a:rPr lang="ru-RU" dirty="0" smtClean="0"/>
            </a:b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2" y="393700"/>
            <a:ext cx="8193087" cy="17399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/>
              <a:t>             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Угол, градусная мера которого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90 градусов, называется прямым                       </a:t>
            </a:r>
          </a:p>
          <a:p>
            <a:pPr>
              <a:defRPr/>
            </a:pPr>
            <a:r>
              <a:rPr lang="ru-RU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8" name="Рисунок 7" descr="37R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14499" cy="1523999"/>
          </a:xfrm>
          <a:prstGeom prst="rect">
            <a:avLst/>
          </a:prstGeom>
        </p:spPr>
      </p:pic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7391400" y="4419600"/>
            <a:ext cx="914400" cy="9144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Правильный ответ: да                  </a:t>
            </a:r>
            <a:br>
              <a:rPr lang="ru-RU" dirty="0" smtClean="0"/>
            </a:b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676400" y="393700"/>
            <a:ext cx="7238999" cy="17399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6. При построении прямых углов                         используют транспортир и чертежный угольник                       </a:t>
            </a:r>
          </a:p>
          <a:p>
            <a:pPr>
              <a:defRPr/>
            </a:pPr>
            <a:r>
              <a:rPr lang="ru-RU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8" name="Рисунок 7" descr="37R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14499" cy="1523999"/>
          </a:xfrm>
          <a:prstGeom prst="rect">
            <a:avLst/>
          </a:prstGeom>
        </p:spPr>
      </p:pic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7391400" y="4419600"/>
            <a:ext cx="914400" cy="9144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7" name="Picture 1" descr="F:\Школа\ОТКР УРОКИ\перпендикулярные прямые\0_55d42_25b9a522_XL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1981200"/>
            <a:ext cx="3128120" cy="1747837"/>
          </a:xfrm>
          <a:prstGeom prst="rect">
            <a:avLst/>
          </a:prstGeom>
          <a:noFill/>
        </p:spPr>
      </p:pic>
      <p:pic>
        <p:nvPicPr>
          <p:cNvPr id="9" name="Рисунок 8" descr="Угольник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 flipV="1">
            <a:off x="5486400" y="1600200"/>
            <a:ext cx="1485900" cy="2209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Правильный ответ: да                  </a:t>
            </a:r>
            <a:br>
              <a:rPr lang="ru-RU" dirty="0" smtClean="0"/>
            </a:b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676400" y="393700"/>
            <a:ext cx="7238999" cy="17399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7. Чаще всех в жизни встречаются прямые углы                  </a:t>
            </a:r>
          </a:p>
          <a:p>
            <a:pPr>
              <a:defRPr/>
            </a:pPr>
            <a:r>
              <a:rPr lang="ru-RU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8" name="Рисунок 7" descr="37R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14499" cy="1523999"/>
          </a:xfrm>
          <a:prstGeom prst="rect">
            <a:avLst/>
          </a:prstGeom>
        </p:spPr>
      </p:pic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7391400" y="4419600"/>
            <a:ext cx="914400" cy="9144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Правильный ответ: да                  </a:t>
            </a:r>
            <a:br>
              <a:rPr lang="ru-RU" dirty="0" smtClean="0"/>
            </a:b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676400" y="393700"/>
            <a:ext cx="7238999" cy="9779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Все эти углы прямые </a:t>
            </a:r>
          </a:p>
          <a:p>
            <a:pPr>
              <a:defRPr/>
            </a:pPr>
            <a:r>
              <a:rPr lang="ru-RU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8" name="Рисунок 7" descr="37R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14499" cy="1523999"/>
          </a:xfrm>
          <a:prstGeom prst="rect">
            <a:avLst/>
          </a:prstGeom>
        </p:spPr>
      </p:pic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7391400" y="4419600"/>
            <a:ext cx="914400" cy="9144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1447800"/>
            <a:ext cx="1295400" cy="2438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1295400" y="2819400"/>
            <a:ext cx="2209800" cy="1066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4800600" y="914400"/>
            <a:ext cx="2057400" cy="1295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3657600" y="3276600"/>
            <a:ext cx="1828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5181600" y="2590800"/>
            <a:ext cx="1828800" cy="1066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657600" y="762000"/>
            <a:ext cx="76200" cy="25146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6248400" y="1905000"/>
            <a:ext cx="2057400" cy="2286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8305800" y="1905000"/>
            <a:ext cx="304800" cy="2438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62000" y="228600"/>
            <a:ext cx="7772400" cy="4330700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ru-RU" dirty="0"/>
          </a:p>
        </p:txBody>
      </p:sp>
      <p:grpSp>
        <p:nvGrpSpPr>
          <p:cNvPr id="35" name="Группа 34"/>
          <p:cNvGrpSpPr/>
          <p:nvPr/>
        </p:nvGrpSpPr>
        <p:grpSpPr>
          <a:xfrm>
            <a:off x="838200" y="1676400"/>
            <a:ext cx="2743200" cy="1447800"/>
            <a:chOff x="838200" y="1676400"/>
            <a:chExt cx="2743200" cy="1447800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838200" y="1828800"/>
              <a:ext cx="2133600" cy="990600"/>
            </a:xfrm>
            <a:prstGeom prst="line">
              <a:avLst/>
            </a:prstGeom>
            <a:ln w="38100">
              <a:solidFill>
                <a:srgbClr val="003FB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1295400" y="1676400"/>
              <a:ext cx="2286000" cy="1447800"/>
            </a:xfrm>
            <a:prstGeom prst="line">
              <a:avLst/>
            </a:prstGeom>
            <a:ln w="38100">
              <a:solidFill>
                <a:srgbClr val="003FB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" name="Прямая соединительная линия 8"/>
          <p:cNvCxnSpPr/>
          <p:nvPr/>
        </p:nvCxnSpPr>
        <p:spPr>
          <a:xfrm>
            <a:off x="4038600" y="2514600"/>
            <a:ext cx="22860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6629400" y="2286000"/>
            <a:ext cx="1752600" cy="76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7315200" y="2286000"/>
            <a:ext cx="1752600" cy="76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3886994" y="2437606"/>
            <a:ext cx="2438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381000" y="4343400"/>
            <a:ext cx="1143000" cy="3048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609600" y="4114800"/>
            <a:ext cx="1752600" cy="12954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3429000" y="4116388"/>
            <a:ext cx="2209800" cy="608012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2895600" y="4953000"/>
            <a:ext cx="1905000" cy="6096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6020594" y="5104606"/>
            <a:ext cx="2438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620000" y="5410200"/>
            <a:ext cx="1295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AutoShape 2"/>
          <p:cNvSpPr txBox="1">
            <a:spLocks noChangeArrowheads="1"/>
          </p:cNvSpPr>
          <p:nvPr/>
        </p:nvSpPr>
        <p:spPr bwMode="auto">
          <a:xfrm>
            <a:off x="228600" y="0"/>
            <a:ext cx="8229600" cy="11430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28575">
            <a:solidFill>
              <a:srgbClr val="8449F9"/>
            </a:solidFill>
            <a:miter lim="800000"/>
            <a:headEnd/>
            <a:tailEnd/>
          </a:ln>
        </p:spPr>
        <p:txBody>
          <a:bodyPr vert="horz" wrap="none" bIns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3">
                    <a:lumMod val="75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Разделите пары прямых на  группы.</a:t>
            </a:r>
            <a:br>
              <a:rPr kumimoji="0" lang="ru-RU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3">
                    <a:lumMod val="75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3">
                    <a:lumMod val="75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По какому признаку вы   разделили фигуры?</a:t>
            </a:r>
            <a:endParaRPr kumimoji="0" lang="ru-RU" sz="2400" b="1" i="0" u="none" strike="noStrike" kern="1200" cap="none" spc="0" normalizeH="0" baseline="0" noProof="0" dirty="0">
              <a:ln w="6350">
                <a:noFill/>
              </a:ln>
              <a:solidFill>
                <a:schemeClr val="accent3">
                  <a:lumMod val="75000"/>
                </a:schemeClr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320675" y="1219200"/>
          <a:ext cx="504825" cy="684213"/>
        </p:xfrm>
        <a:graphic>
          <a:graphicData uri="http://schemas.openxmlformats.org/presentationml/2006/ole">
            <p:oleObj spid="_x0000_s69634" name="Equation" r:id="rId3" imgW="152280" imgH="203040" progId="Equation.DSMT4">
              <p:embed/>
            </p:oleObj>
          </a:graphicData>
        </a:graphic>
      </p:graphicFrame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3768725" y="1219200"/>
          <a:ext cx="588963" cy="684213"/>
        </p:xfrm>
        <a:graphic>
          <a:graphicData uri="http://schemas.openxmlformats.org/presentationml/2006/ole">
            <p:oleObj spid="_x0000_s69635" name="Equation" r:id="rId4" imgW="177480" imgH="203040" progId="Equation.DSMT4">
              <p:embed/>
            </p:oleObj>
          </a:graphicData>
        </a:graphic>
      </p:graphicFrame>
      <p:graphicFrame>
        <p:nvGraphicFramePr>
          <p:cNvPr id="28" name="Object 3"/>
          <p:cNvGraphicFramePr>
            <a:graphicFrameLocks noChangeAspect="1"/>
          </p:cNvGraphicFramePr>
          <p:nvPr/>
        </p:nvGraphicFramePr>
        <p:xfrm>
          <a:off x="6761163" y="1143000"/>
          <a:ext cx="547687" cy="684213"/>
        </p:xfrm>
        <a:graphic>
          <a:graphicData uri="http://schemas.openxmlformats.org/presentationml/2006/ole">
            <p:oleObj spid="_x0000_s69636" name="Equation" r:id="rId5" imgW="164880" imgH="203040" progId="Equation.DSMT4">
              <p:embed/>
            </p:oleObj>
          </a:graphicData>
        </a:graphic>
      </p:graphicFrame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263525" y="5715000"/>
          <a:ext cx="588963" cy="684213"/>
        </p:xfrm>
        <a:graphic>
          <a:graphicData uri="http://schemas.openxmlformats.org/presentationml/2006/ole">
            <p:oleObj spid="_x0000_s69637" name="Equation" r:id="rId6" imgW="177480" imgH="203040" progId="Equation.DSMT4">
              <p:embed/>
            </p:oleObj>
          </a:graphicData>
        </a:graphic>
      </p:graphicFrame>
      <p:graphicFrame>
        <p:nvGraphicFramePr>
          <p:cNvPr id="30" name="Object 3"/>
          <p:cNvGraphicFramePr>
            <a:graphicFrameLocks noChangeAspect="1"/>
          </p:cNvGraphicFramePr>
          <p:nvPr/>
        </p:nvGraphicFramePr>
        <p:xfrm>
          <a:off x="3484563" y="5715000"/>
          <a:ext cx="547687" cy="684213"/>
        </p:xfrm>
        <a:graphic>
          <a:graphicData uri="http://schemas.openxmlformats.org/presentationml/2006/ole">
            <p:oleObj spid="_x0000_s69638" name="Equation" r:id="rId7" imgW="164880" imgH="203040" progId="Equation.DSMT4">
              <p:embed/>
            </p:oleObj>
          </a:graphicData>
        </a:graphic>
      </p:graphicFrame>
      <p:graphicFrame>
        <p:nvGraphicFramePr>
          <p:cNvPr id="31" name="Object 3"/>
          <p:cNvGraphicFramePr>
            <a:graphicFrameLocks noChangeAspect="1"/>
          </p:cNvGraphicFramePr>
          <p:nvPr/>
        </p:nvGraphicFramePr>
        <p:xfrm>
          <a:off x="7959725" y="5791200"/>
          <a:ext cx="588963" cy="684213"/>
        </p:xfrm>
        <a:graphic>
          <a:graphicData uri="http://schemas.openxmlformats.org/presentationml/2006/ole">
            <p:oleObj spid="_x0000_s69639" name="Equation" r:id="rId8" imgW="177480" imgH="20304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393700"/>
            <a:ext cx="7772400" cy="41021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9600" y="685800"/>
            <a:ext cx="3581400" cy="762000"/>
          </a:xfrm>
          <a:prstGeom prst="roundRect">
            <a:avLst/>
          </a:prstGeom>
          <a:noFill/>
          <a:ln>
            <a:solidFill>
              <a:srgbClr val="003FB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00600" y="685800"/>
            <a:ext cx="3581400" cy="762000"/>
          </a:xfrm>
          <a:prstGeom prst="roundRect">
            <a:avLst/>
          </a:prstGeom>
          <a:noFill/>
          <a:ln>
            <a:solidFill>
              <a:srgbClr val="003FB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914400" y="9144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+mn-lt"/>
              </a:rPr>
              <a:t>ПЕРЕСЕКАЮЩИЕСЯ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05400" y="914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+mn-lt"/>
              </a:rPr>
              <a:t>НЕПЕРЕСЕКАЮЩИЕСЯ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838200" y="1981200"/>
            <a:ext cx="2743200" cy="1447800"/>
            <a:chOff x="838200" y="1676400"/>
            <a:chExt cx="2743200" cy="1447800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838200" y="1828800"/>
              <a:ext cx="2133600" cy="990600"/>
            </a:xfrm>
            <a:prstGeom prst="line">
              <a:avLst/>
            </a:prstGeom>
            <a:ln w="38100">
              <a:solidFill>
                <a:srgbClr val="003FB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295400" y="1676400"/>
              <a:ext cx="2286000" cy="1447800"/>
            </a:xfrm>
            <a:prstGeom prst="line">
              <a:avLst/>
            </a:prstGeom>
            <a:ln w="38100">
              <a:solidFill>
                <a:srgbClr val="003FB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447800" y="1447800"/>
          <a:ext cx="449263" cy="493713"/>
        </p:xfrm>
        <a:graphic>
          <a:graphicData uri="http://schemas.openxmlformats.org/presentationml/2006/ole">
            <p:oleObj spid="_x0000_s7172" name="Equation" r:id="rId4" imgW="152280" imgH="164880" progId="Equation.DSMT4">
              <p:embed/>
            </p:oleObj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3429000" y="2762250"/>
          <a:ext cx="449263" cy="455613"/>
        </p:xfrm>
        <a:graphic>
          <a:graphicData uri="http://schemas.openxmlformats.org/presentationml/2006/ole">
            <p:oleObj spid="_x0000_s7173" name="Equation" r:id="rId5" imgW="152280" imgH="152280" progId="Equation.DSMT4">
              <p:embed/>
            </p:oleObj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/>
        </p:nvGraphicFramePr>
        <p:xfrm>
          <a:off x="457200" y="2495550"/>
          <a:ext cx="449263" cy="531813"/>
        </p:xfrm>
        <a:graphic>
          <a:graphicData uri="http://schemas.openxmlformats.org/presentationml/2006/ole">
            <p:oleObj spid="_x0000_s7174" name="Equation" r:id="rId6" imgW="152280" imgH="177480" progId="Equation.DSMT4">
              <p:embed/>
            </p:oleObj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/>
        </p:nvGraphicFramePr>
        <p:xfrm>
          <a:off x="2706688" y="1562100"/>
          <a:ext cx="523875" cy="569913"/>
        </p:xfrm>
        <a:graphic>
          <a:graphicData uri="http://schemas.openxmlformats.org/presentationml/2006/ole">
            <p:oleObj spid="_x0000_s7175" name="Equation" r:id="rId7" imgW="177480" imgH="190440" progId="Equation.DSMT4">
              <p:embed/>
            </p:oleObj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/>
        </p:nvGraphicFramePr>
        <p:xfrm>
          <a:off x="1046163" y="4114800"/>
          <a:ext cx="2622550" cy="608013"/>
        </p:xfrm>
        <a:graphic>
          <a:graphicData uri="http://schemas.openxmlformats.org/presentationml/2006/ole">
            <p:oleObj spid="_x0000_s7176" name="Equation" r:id="rId8" imgW="888840" imgH="203040" progId="Equation.DSMT4">
              <p:embed/>
            </p:oleObj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/>
        </p:nvGraphicFramePr>
        <p:xfrm>
          <a:off x="1865313" y="2686050"/>
          <a:ext cx="449262" cy="531813"/>
        </p:xfrm>
        <a:graphic>
          <a:graphicData uri="http://schemas.openxmlformats.org/presentationml/2006/ole">
            <p:oleObj spid="_x0000_s7177" name="Equation" r:id="rId9" imgW="152280" imgH="177480" progId="Equation.DSMT4">
              <p:embed/>
            </p:oleObj>
          </a:graphicData>
        </a:graphic>
      </p:graphicFrame>
      <p:sp>
        <p:nvSpPr>
          <p:cNvPr id="23" name="Овал 22"/>
          <p:cNvSpPr/>
          <p:nvPr/>
        </p:nvSpPr>
        <p:spPr>
          <a:xfrm>
            <a:off x="2133600" y="25146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5486400" y="2971800"/>
            <a:ext cx="1752600" cy="76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6248400" y="2667000"/>
            <a:ext cx="1752600" cy="76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5638800" y="1752600"/>
          <a:ext cx="449263" cy="493713"/>
        </p:xfrm>
        <a:graphic>
          <a:graphicData uri="http://schemas.openxmlformats.org/presentationml/2006/ole">
            <p:oleObj spid="_x0000_s7178" name="Equation" r:id="rId10" imgW="152280" imgH="164880" progId="Equation.DSMT4">
              <p:embed/>
            </p:oleObj>
          </a:graphicData>
        </a:graphic>
      </p:graphicFrame>
      <p:graphicFrame>
        <p:nvGraphicFramePr>
          <p:cNvPr id="28" name="Object 3"/>
          <p:cNvGraphicFramePr>
            <a:graphicFrameLocks noChangeAspect="1"/>
          </p:cNvGraphicFramePr>
          <p:nvPr/>
        </p:nvGraphicFramePr>
        <p:xfrm>
          <a:off x="5808663" y="3638550"/>
          <a:ext cx="487362" cy="455613"/>
        </p:xfrm>
        <a:graphic>
          <a:graphicData uri="http://schemas.openxmlformats.org/presentationml/2006/ole">
            <p:oleObj spid="_x0000_s7179" name="Equation" r:id="rId11" imgW="164880" imgH="152280" progId="Equation.DSMT4">
              <p:embed/>
            </p:oleObj>
          </a:graphicData>
        </a:graphic>
      </p:graphicFrame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7391400" y="1676400"/>
          <a:ext cx="449263" cy="455613"/>
        </p:xfrm>
        <a:graphic>
          <a:graphicData uri="http://schemas.openxmlformats.org/presentationml/2006/ole">
            <p:oleObj spid="_x0000_s7180" name="Equation" r:id="rId12" imgW="152280" imgH="152280" progId="Equation.DSMT4">
              <p:embed/>
            </p:oleObj>
          </a:graphicData>
        </a:graphic>
      </p:graphicFrame>
      <p:graphicFrame>
        <p:nvGraphicFramePr>
          <p:cNvPr id="30" name="Object 3"/>
          <p:cNvGraphicFramePr>
            <a:graphicFrameLocks noChangeAspect="1"/>
          </p:cNvGraphicFramePr>
          <p:nvPr/>
        </p:nvGraphicFramePr>
        <p:xfrm>
          <a:off x="7408863" y="3333750"/>
          <a:ext cx="487362" cy="455613"/>
        </p:xfrm>
        <a:graphic>
          <a:graphicData uri="http://schemas.openxmlformats.org/presentationml/2006/ole">
            <p:oleObj spid="_x0000_s7181" name="Equation" r:id="rId13" imgW="164880" imgH="152280" progId="Equation.DSMT4">
              <p:embed/>
            </p:oleObj>
          </a:graphicData>
        </a:graphic>
      </p:graphicFrame>
      <p:sp>
        <p:nvSpPr>
          <p:cNvPr id="31" name="Скругленный прямоугольник 30"/>
          <p:cNvSpPr/>
          <p:nvPr/>
        </p:nvSpPr>
        <p:spPr>
          <a:xfrm>
            <a:off x="2971800" y="4800600"/>
            <a:ext cx="3581400" cy="762000"/>
          </a:xfrm>
          <a:prstGeom prst="roundRect">
            <a:avLst/>
          </a:prstGeom>
          <a:noFill/>
          <a:ln>
            <a:solidFill>
              <a:srgbClr val="003FB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3429000" y="50292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+mn-lt"/>
              </a:rPr>
              <a:t>СОВПАДАЮЩИЕ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393700"/>
            <a:ext cx="7772400" cy="41021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Задание 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1. Начертите прямой угол АОВ.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2.Постройте луч ОД, который является дополнительным к лучу ОА;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луч ОС, который является дополнительным к лучу ОВ.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3.Запишите названия получившихся прямых углов.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C00000"/>
                </a:solidFill>
                <a:effectLst/>
              </a:rPr>
              <a:t>Что же мы видим еще, кроме 4-х прямых углов?</a:t>
            </a:r>
            <a:endParaRPr lang="ru-RU" sz="2800" dirty="0">
              <a:solidFill>
                <a:srgbClr val="C00000"/>
              </a:solidFill>
              <a:effectLst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393700"/>
            <a:ext cx="7772400" cy="41021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получим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3886994" y="2437606"/>
            <a:ext cx="2438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438400" y="2514600"/>
            <a:ext cx="53340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5257800" y="914400"/>
          <a:ext cx="449263" cy="493713"/>
        </p:xfrm>
        <a:graphic>
          <a:graphicData uri="http://schemas.openxmlformats.org/presentationml/2006/ole">
            <p:oleObj spid="_x0000_s5123" name="Equation" r:id="rId3" imgW="152280" imgH="164880" progId="Equation.DSMT4">
              <p:embed/>
            </p:oleObj>
          </a:graphicData>
        </a:graphic>
      </p:graphicFrame>
      <p:graphicFrame>
        <p:nvGraphicFramePr>
          <p:cNvPr id="14" name="Object 5"/>
          <p:cNvGraphicFramePr>
            <a:graphicFrameLocks noChangeAspect="1"/>
          </p:cNvGraphicFramePr>
          <p:nvPr/>
        </p:nvGraphicFramePr>
        <p:xfrm>
          <a:off x="7620000" y="2667000"/>
          <a:ext cx="449263" cy="455613"/>
        </p:xfrm>
        <a:graphic>
          <a:graphicData uri="http://schemas.openxmlformats.org/presentationml/2006/ole">
            <p:oleObj spid="_x0000_s5125" name="Equation" r:id="rId4" imgW="152280" imgH="152280" progId="Equation.DSMT4">
              <p:embed/>
            </p:oleObj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2209800" y="2667000"/>
          <a:ext cx="449263" cy="531813"/>
        </p:xfrm>
        <a:graphic>
          <a:graphicData uri="http://schemas.openxmlformats.org/presentationml/2006/ole">
            <p:oleObj spid="_x0000_s5126" name="Equation" r:id="rId5" imgW="152280" imgH="177480" progId="Equation.DSMT4">
              <p:embed/>
            </p:oleObj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5334000" y="3657600"/>
          <a:ext cx="523875" cy="569913"/>
        </p:xfrm>
        <a:graphic>
          <a:graphicData uri="http://schemas.openxmlformats.org/presentationml/2006/ole">
            <p:oleObj spid="_x0000_s5127" name="Equation" r:id="rId6" imgW="177480" imgH="190440" progId="Equation.DSMT4">
              <p:embed/>
            </p:oleObj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5258594" y="2361406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105400" y="2209800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Object 3"/>
          <p:cNvGraphicFramePr>
            <a:graphicFrameLocks noChangeAspect="1"/>
          </p:cNvGraphicFramePr>
          <p:nvPr/>
        </p:nvGraphicFramePr>
        <p:xfrm>
          <a:off x="4495800" y="2590800"/>
          <a:ext cx="449263" cy="531813"/>
        </p:xfrm>
        <a:graphic>
          <a:graphicData uri="http://schemas.openxmlformats.org/presentationml/2006/ole">
            <p:oleObj spid="_x0000_s5128" name="Equation" r:id="rId7" imgW="152280" imgH="17748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44196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Запишем определение: две прямые, 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образующие при пересечении прямые углы, называют перпендикулярными. 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8600"/>
            <a:ext cx="6400800" cy="17526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Правильно!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Мы видим две прямые, которые пересекаются под прямым углом.</a:t>
            </a:r>
            <a:endParaRPr lang="ru-RU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5400000">
            <a:off x="3353594" y="3275806"/>
            <a:ext cx="2438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828800" y="3048000"/>
            <a:ext cx="53340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572000" y="2743200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4725194" y="2894806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4724400" y="1600200"/>
          <a:ext cx="449263" cy="493713"/>
        </p:xfrm>
        <a:graphic>
          <a:graphicData uri="http://schemas.openxmlformats.org/presentationml/2006/ole">
            <p:oleObj spid="_x0000_s108546" name="Equation" r:id="rId3" imgW="152280" imgH="164880" progId="Equation.DSMT4">
              <p:embed/>
            </p:oleObj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7315200" y="2438400"/>
          <a:ext cx="449263" cy="455613"/>
        </p:xfrm>
        <a:graphic>
          <a:graphicData uri="http://schemas.openxmlformats.org/presentationml/2006/ole">
            <p:oleObj spid="_x0000_s108547" name="Equation" r:id="rId4" imgW="152280" imgH="152280" progId="Equation.DSMT4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2209800" y="2438400"/>
          <a:ext cx="449263" cy="531813"/>
        </p:xfrm>
        <a:graphic>
          <a:graphicData uri="http://schemas.openxmlformats.org/presentationml/2006/ole">
            <p:oleObj spid="_x0000_s108548" name="Equation" r:id="rId5" imgW="152280" imgH="177480" progId="Equation.DSMT4">
              <p:embed/>
            </p:oleObj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4648200" y="4114800"/>
          <a:ext cx="523875" cy="569913"/>
        </p:xfrm>
        <a:graphic>
          <a:graphicData uri="http://schemas.openxmlformats.org/presentationml/2006/ole">
            <p:oleObj spid="_x0000_s108549" name="Equation" r:id="rId6" imgW="177480" imgH="190440" progId="Equation.DSMT4">
              <p:embed/>
            </p:oleObj>
          </a:graphicData>
        </a:graphic>
      </p:graphicFrame>
      <p:pic>
        <p:nvPicPr>
          <p:cNvPr id="12" name="Рисунок 11" descr="Угольник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5400000">
            <a:off x="4953000" y="2667000"/>
            <a:ext cx="1485900" cy="2247900"/>
          </a:xfrm>
          <a:prstGeom prst="rect">
            <a:avLst/>
          </a:prstGeom>
        </p:spPr>
      </p:pic>
      <p:pic>
        <p:nvPicPr>
          <p:cNvPr id="13" name="Рисунок 12" descr="Угольник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572000" y="838200"/>
            <a:ext cx="1485900" cy="2247900"/>
          </a:xfrm>
          <a:prstGeom prst="rect">
            <a:avLst/>
          </a:prstGeom>
        </p:spPr>
      </p:pic>
      <p:pic>
        <p:nvPicPr>
          <p:cNvPr id="14" name="Рисунок 13" descr="Угольник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6200000">
            <a:off x="2743200" y="1219200"/>
            <a:ext cx="1485900" cy="2247900"/>
          </a:xfrm>
          <a:prstGeom prst="rect">
            <a:avLst/>
          </a:prstGeom>
        </p:spPr>
      </p:pic>
      <p:pic>
        <p:nvPicPr>
          <p:cNvPr id="15" name="Рисунок 14" descr="Угольник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0800000">
            <a:off x="3124200" y="3048000"/>
            <a:ext cx="1485900" cy="22479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C</a:t>
            </a:r>
            <a:r>
              <a:rPr lang="ru-RU" sz="3200" dirty="0" err="1" smtClean="0">
                <a:solidFill>
                  <a:srgbClr val="C00000"/>
                </a:solidFill>
              </a:rPr>
              <a:t>одержание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gray">
          <a:xfrm>
            <a:off x="1752600" y="3429000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gray">
          <a:xfrm rot="3419336">
            <a:off x="795003" y="3054303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gray">
          <a:xfrm>
            <a:off x="914400" y="30480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gray">
          <a:xfrm>
            <a:off x="1676400" y="1295400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gray">
          <a:xfrm rot="3419336">
            <a:off x="795002" y="844504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gray">
          <a:xfrm>
            <a:off x="1600200" y="762000"/>
            <a:ext cx="5797293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Проверим Ваш вычислительный навык</a:t>
            </a: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и определим тему урока.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gray">
          <a:xfrm>
            <a:off x="990600" y="8382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gray">
          <a:xfrm>
            <a:off x="1676400" y="1981200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gray">
          <a:xfrm rot="3419336">
            <a:off x="795004" y="1606504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gray">
          <a:xfrm>
            <a:off x="914400" y="16764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gray">
          <a:xfrm>
            <a:off x="1752600" y="2743200"/>
            <a:ext cx="4799012" cy="1587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gray">
          <a:xfrm rot="3419336">
            <a:off x="947404" y="5264104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gray">
          <a:xfrm>
            <a:off x="990600" y="5257800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 smtClean="0">
                <a:solidFill>
                  <a:srgbClr val="FFFFFF"/>
                </a:solidFill>
              </a:rPr>
              <a:t>7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gray">
          <a:xfrm>
            <a:off x="1828800" y="4114800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ltGray">
          <a:xfrm rot="3419336">
            <a:off x="871203" y="3740102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gray">
          <a:xfrm>
            <a:off x="990600" y="38100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gray">
          <a:xfrm>
            <a:off x="1676400" y="1447800"/>
            <a:ext cx="206229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«Светофор».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gray">
          <a:xfrm>
            <a:off x="1600200" y="2133600"/>
            <a:ext cx="66294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hlinkClick r:id="" action="ppaction://noaction"/>
              </a:rPr>
              <a:t>Формирование новых умений и навыков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gray">
          <a:xfrm>
            <a:off x="1676400" y="2971800"/>
            <a:ext cx="271927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hlinkClick r:id="" action="ppaction://noaction"/>
              </a:rPr>
              <a:t>Физкультминутка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gray">
          <a:xfrm>
            <a:off x="1752600" y="3657600"/>
            <a:ext cx="507004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hlinkClick r:id="" action="ppaction://noaction"/>
              </a:rPr>
              <a:t>Выполнение упражнений по теме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gray">
          <a:xfrm rot="3419336">
            <a:off x="871204" y="4502104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gray">
          <a:xfrm>
            <a:off x="1066800" y="4572000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 smtClean="0">
                <a:solidFill>
                  <a:srgbClr val="FFFFFF"/>
                </a:solidFill>
              </a:rPr>
              <a:t>6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gray">
          <a:xfrm>
            <a:off x="1828800" y="4876800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828800" y="4419600"/>
            <a:ext cx="563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Постановка домашнего задания.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gray">
          <a:xfrm>
            <a:off x="990600" y="23622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29" name="Rectangle 24"/>
          <p:cNvSpPr>
            <a:spLocks noChangeArrowheads="1"/>
          </p:cNvSpPr>
          <p:nvPr/>
        </p:nvSpPr>
        <p:spPr bwMode="gray">
          <a:xfrm rot="3419336">
            <a:off x="795003" y="2368503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gray">
          <a:xfrm>
            <a:off x="914400" y="23622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31" name="Line 26"/>
          <p:cNvSpPr>
            <a:spLocks noChangeShapeType="1"/>
          </p:cNvSpPr>
          <p:nvPr/>
        </p:nvSpPr>
        <p:spPr bwMode="gray">
          <a:xfrm>
            <a:off x="1905000" y="5562600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gray">
          <a:xfrm>
            <a:off x="1752600" y="5105400"/>
            <a:ext cx="303012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Подведение итогов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6" name="Line 26"/>
          <p:cNvSpPr>
            <a:spLocks noChangeShapeType="1"/>
          </p:cNvSpPr>
          <p:nvPr/>
        </p:nvSpPr>
        <p:spPr bwMode="gray">
          <a:xfrm>
            <a:off x="1905000" y="6324600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Записывают: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АД        СВ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5400000">
            <a:off x="3886994" y="2437606"/>
            <a:ext cx="2438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5257800" y="914400"/>
          <a:ext cx="449263" cy="493713"/>
        </p:xfrm>
        <a:graphic>
          <a:graphicData uri="http://schemas.openxmlformats.org/presentationml/2006/ole">
            <p:oleObj spid="_x0000_s109570" name="Equation" r:id="rId3" imgW="152280" imgH="1648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620000" y="2667000"/>
          <a:ext cx="449263" cy="455613"/>
        </p:xfrm>
        <a:graphic>
          <a:graphicData uri="http://schemas.openxmlformats.org/presentationml/2006/ole">
            <p:oleObj spid="_x0000_s109571" name="Equation" r:id="rId4" imgW="152280" imgH="152280" progId="Equation.DSMT4">
              <p:embed/>
            </p:oleObj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4115594" y="5104606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105400" y="2209800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4495800" y="2590800"/>
          <a:ext cx="449263" cy="531813"/>
        </p:xfrm>
        <a:graphic>
          <a:graphicData uri="http://schemas.openxmlformats.org/presentationml/2006/ole">
            <p:oleObj spid="_x0000_s109572" name="Equation" r:id="rId5" imgW="152280" imgH="177480" progId="Equation.DSMT4">
              <p:embed/>
            </p:oleObj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2438400" y="2514600"/>
            <a:ext cx="53340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2209800" y="2667000"/>
          <a:ext cx="449263" cy="531813"/>
        </p:xfrm>
        <a:graphic>
          <a:graphicData uri="http://schemas.openxmlformats.org/presentationml/2006/ole">
            <p:oleObj spid="_x0000_s109573" name="Equation" r:id="rId6" imgW="152280" imgH="177480" progId="Equation.DSMT4">
              <p:embed/>
            </p:oleObj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5334000" y="3657600"/>
          <a:ext cx="523875" cy="569913"/>
        </p:xfrm>
        <a:graphic>
          <a:graphicData uri="http://schemas.openxmlformats.org/presentationml/2006/ole">
            <p:oleObj spid="_x0000_s109574" name="Equation" r:id="rId7" imgW="177480" imgH="190440" progId="Equation.DSMT4">
              <p:embed/>
            </p:oleObj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5258594" y="2361406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962400" y="5257800"/>
            <a:ext cx="6096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САГО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342907" y="2247907"/>
            <a:ext cx="5182885" cy="34302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19600" y="1066800"/>
            <a:ext cx="42612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Слово «перпендикулярные» появилось от латинского слова « </a:t>
            </a:r>
            <a:r>
              <a:rPr lang="en-US" sz="2000" b="1" dirty="0" err="1" smtClean="0">
                <a:solidFill>
                  <a:srgbClr val="C00000"/>
                </a:solidFill>
              </a:rPr>
              <a:t>perpendicularis</a:t>
            </a:r>
            <a:r>
              <a:rPr lang="ru-RU" sz="2000" b="1" dirty="0" smtClean="0">
                <a:solidFill>
                  <a:srgbClr val="C00000"/>
                </a:solidFill>
              </a:rPr>
              <a:t> », означающий ОТВЕСНЫЙ.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Задание 2 </a:t>
            </a:r>
            <a:b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Определите «на глаз», какие пары прямых перпендикулярны, сделайте запись в тетрадях.</a:t>
            </a:r>
            <a:r>
              <a:rPr lang="ru-RU" sz="4400" dirty="0" smtClean="0">
                <a:effectLst/>
              </a:rPr>
              <a:t/>
            </a:r>
            <a:br>
              <a:rPr lang="ru-RU" sz="4400" dirty="0" smtClean="0">
                <a:effectLst/>
              </a:rPr>
            </a:br>
            <a:endParaRPr lang="ru-RU" dirty="0">
              <a:effectLst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1752600" y="3124200"/>
            <a:ext cx="4419600" cy="30480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-1180306" y="4456906"/>
            <a:ext cx="41910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124200" y="1524000"/>
            <a:ext cx="4114800" cy="28194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6477000" y="5105400"/>
            <a:ext cx="27432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667000" y="5029200"/>
            <a:ext cx="50292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Object 3"/>
          <p:cNvGraphicFramePr>
            <a:graphicFrameLocks noChangeAspect="1"/>
          </p:cNvGraphicFramePr>
          <p:nvPr>
            <p:ph idx="1"/>
          </p:nvPr>
        </p:nvGraphicFramePr>
        <p:xfrm>
          <a:off x="1285875" y="4114800"/>
          <a:ext cx="552450" cy="608013"/>
        </p:xfrm>
        <a:graphic>
          <a:graphicData uri="http://schemas.openxmlformats.org/presentationml/2006/ole">
            <p:oleObj spid="_x0000_s110594" name="Equation" r:id="rId3" imgW="126720" imgH="139680" progId="Equation.DSMT4">
              <p:embed/>
            </p:oleObj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/>
        </p:nvGraphicFramePr>
        <p:xfrm>
          <a:off x="8207375" y="4121150"/>
          <a:ext cx="498475" cy="608013"/>
        </p:xfrm>
        <a:graphic>
          <a:graphicData uri="http://schemas.openxmlformats.org/presentationml/2006/ole">
            <p:oleObj spid="_x0000_s110595" name="Equation" r:id="rId4" imgW="114120" imgH="139680" progId="Equation.DSMT4">
              <p:embed/>
            </p:oleObj>
          </a:graphicData>
        </a:graphic>
      </p:graphicFrame>
      <p:graphicFrame>
        <p:nvGraphicFramePr>
          <p:cNvPr id="23" name="Object 3"/>
          <p:cNvGraphicFramePr>
            <a:graphicFrameLocks noChangeAspect="1"/>
          </p:cNvGraphicFramePr>
          <p:nvPr/>
        </p:nvGraphicFramePr>
        <p:xfrm>
          <a:off x="3200400" y="1822450"/>
          <a:ext cx="552450" cy="774700"/>
        </p:xfrm>
        <a:graphic>
          <a:graphicData uri="http://schemas.openxmlformats.org/presentationml/2006/ole">
            <p:oleObj spid="_x0000_s110596" name="Equation" r:id="rId5" imgW="126720" imgH="177480" progId="Equation.DSMT4">
              <p:embed/>
            </p:oleObj>
          </a:graphicData>
        </a:graphic>
      </p:graphicFrame>
      <p:graphicFrame>
        <p:nvGraphicFramePr>
          <p:cNvPr id="24" name="Object 3"/>
          <p:cNvGraphicFramePr>
            <a:graphicFrameLocks noChangeAspect="1"/>
          </p:cNvGraphicFramePr>
          <p:nvPr/>
        </p:nvGraphicFramePr>
        <p:xfrm>
          <a:off x="2133600" y="5638800"/>
          <a:ext cx="496887" cy="608013"/>
        </p:xfrm>
        <a:graphic>
          <a:graphicData uri="http://schemas.openxmlformats.org/presentationml/2006/ole">
            <p:oleObj spid="_x0000_s110597" name="Equation" r:id="rId6" imgW="114120" imgH="139680" progId="Equation.DSMT4">
              <p:embed/>
            </p:oleObj>
          </a:graphicData>
        </a:graphic>
      </p:graphicFrame>
      <p:graphicFrame>
        <p:nvGraphicFramePr>
          <p:cNvPr id="25" name="Object 3"/>
          <p:cNvGraphicFramePr>
            <a:graphicFrameLocks noChangeAspect="1"/>
          </p:cNvGraphicFramePr>
          <p:nvPr/>
        </p:nvGraphicFramePr>
        <p:xfrm>
          <a:off x="5257800" y="5105400"/>
          <a:ext cx="608012" cy="774700"/>
        </p:xfrm>
        <a:graphic>
          <a:graphicData uri="http://schemas.openxmlformats.org/presentationml/2006/ole">
            <p:oleObj spid="_x0000_s110598" name="Equation" r:id="rId7" imgW="139680" imgH="177480" progId="Equation.DSMT4">
              <p:embed/>
            </p:oleObj>
          </a:graphicData>
        </a:graphic>
      </p:graphicFrame>
      <p:pic>
        <p:nvPicPr>
          <p:cNvPr id="33" name="Рисунок 32" descr="Угольник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2011160" flipV="1">
            <a:off x="4372793" y="3122125"/>
            <a:ext cx="1485900" cy="2209800"/>
          </a:xfrm>
          <a:prstGeom prst="rect">
            <a:avLst/>
          </a:prstGeom>
        </p:spPr>
      </p:pic>
      <p:pic>
        <p:nvPicPr>
          <p:cNvPr id="35" name="Рисунок 34" descr="Угольник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5400000" flipV="1">
            <a:off x="6000750" y="4667250"/>
            <a:ext cx="1485900" cy="2209800"/>
          </a:xfrm>
          <a:prstGeom prst="rect">
            <a:avLst/>
          </a:prstGeom>
        </p:spPr>
      </p:pic>
      <p:pic>
        <p:nvPicPr>
          <p:cNvPr id="36" name="Рисунок 35" descr="Угольник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6200000" flipV="1">
            <a:off x="1276350" y="3219450"/>
            <a:ext cx="1485900" cy="2209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Задание 3 ( 1 случай)</a:t>
            </a:r>
            <a:b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Постройте прямую,</a:t>
            </a:r>
            <a:r>
              <a:rPr lang="en-US" sz="3600" dirty="0" smtClean="0">
                <a:solidFill>
                  <a:srgbClr val="C00000"/>
                </a:solidFill>
                <a:effectLst/>
                <a:latin typeface="+mn-lt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перпендикулярную данной прямой </a:t>
            </a:r>
            <a:r>
              <a:rPr lang="en-US" sz="3600" i="1" dirty="0" smtClean="0">
                <a:solidFill>
                  <a:srgbClr val="C00000"/>
                </a:solidFill>
                <a:effectLst/>
                <a:latin typeface="+mn-lt"/>
              </a:rPr>
              <a:t>a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и проходящую через данную точку А.</a:t>
            </a:r>
            <a:r>
              <a:rPr lang="ru-RU" sz="4400" dirty="0" smtClean="0">
                <a:effectLst/>
              </a:rPr>
              <a:t/>
            </a:r>
            <a:br>
              <a:rPr lang="ru-RU" sz="4400" dirty="0" smtClean="0">
                <a:effectLst/>
              </a:rPr>
            </a:br>
            <a:endParaRPr lang="ru-RU" dirty="0">
              <a:effectLst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819400" y="4572000"/>
            <a:ext cx="5105400" cy="7620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Object 3"/>
          <p:cNvGraphicFramePr>
            <a:graphicFrameLocks noChangeAspect="1"/>
          </p:cNvGraphicFramePr>
          <p:nvPr>
            <p:ph idx="1"/>
          </p:nvPr>
        </p:nvGraphicFramePr>
        <p:xfrm>
          <a:off x="4724400" y="5257800"/>
          <a:ext cx="552450" cy="608013"/>
        </p:xfrm>
        <a:graphic>
          <a:graphicData uri="http://schemas.openxmlformats.org/presentationml/2006/ole">
            <p:oleObj spid="_x0000_s121858" name="Equation" r:id="rId3" imgW="126720" imgH="139680" progId="Equation.DSMT4">
              <p:embed/>
            </p:oleObj>
          </a:graphicData>
        </a:graphic>
      </p:graphicFrame>
      <p:pic>
        <p:nvPicPr>
          <p:cNvPr id="36" name="Рисунок 35" descr="Угольник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691136" flipV="1">
            <a:off x="5332791" y="2084728"/>
            <a:ext cx="2476500" cy="3683000"/>
          </a:xfrm>
          <a:prstGeom prst="rect">
            <a:avLst/>
          </a:prstGeom>
        </p:spPr>
      </p:pic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4343400" y="2438400"/>
          <a:ext cx="449262" cy="495300"/>
        </p:xfrm>
        <a:graphic>
          <a:graphicData uri="http://schemas.openxmlformats.org/presentationml/2006/ole">
            <p:oleObj spid="_x0000_s121864" name="Equation" r:id="rId5" imgW="152280" imgH="164880" progId="Equation.DSMT4">
              <p:embed/>
            </p:oleObj>
          </a:graphicData>
        </a:graphic>
      </p:graphicFrame>
      <p:sp>
        <p:nvSpPr>
          <p:cNvPr id="20" name="Овал 19"/>
          <p:cNvSpPr/>
          <p:nvPr/>
        </p:nvSpPr>
        <p:spPr>
          <a:xfrm>
            <a:off x="4800600" y="28956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4343400" y="685800"/>
            <a:ext cx="838200" cy="6172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13"/>
          <p:cNvGrpSpPr>
            <a:grpSpLocks/>
          </p:cNvGrpSpPr>
          <p:nvPr/>
        </p:nvGrpSpPr>
        <p:grpSpPr bwMode="auto">
          <a:xfrm flipH="1">
            <a:off x="1447800" y="2286000"/>
            <a:ext cx="1352550" cy="3065462"/>
            <a:chOff x="3797" y="754"/>
            <a:chExt cx="852" cy="1931"/>
          </a:xfrm>
          <a:solidFill>
            <a:schemeClr val="accent4">
              <a:lumMod val="75000"/>
            </a:schemeClr>
          </a:solidFill>
        </p:grpSpPr>
        <p:sp>
          <p:nvSpPr>
            <p:cNvPr id="10" name="Freeform 1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227" y="0"/>
                </a:cxn>
                <a:cxn ang="0">
                  <a:pos x="1179" y="2540"/>
                </a:cxn>
                <a:cxn ang="0">
                  <a:pos x="1252" y="3125"/>
                </a:cxn>
                <a:cxn ang="0">
                  <a:pos x="952" y="2630"/>
                </a:cxn>
                <a:cxn ang="0">
                  <a:pos x="0" y="90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0" y="25"/>
                </a:cxn>
                <a:cxn ang="0">
                  <a:pos x="121" y="230"/>
                </a:cxn>
                <a:cxn ang="0">
                  <a:pos x="85" y="0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/>
              <a:ahLst/>
              <a:cxnLst>
                <a:cxn ang="0">
                  <a:pos x="867" y="2612"/>
                </a:cxn>
                <a:cxn ang="0">
                  <a:pos x="1094" y="2522"/>
                </a:cxn>
                <a:cxn ang="0">
                  <a:pos x="1016" y="2554"/>
                </a:cxn>
                <a:cxn ang="0">
                  <a:pos x="84" y="0"/>
                </a:cxn>
                <a:cxn ang="0">
                  <a:pos x="0" y="30"/>
                </a:cxn>
                <a:cxn ang="0">
                  <a:pos x="940" y="2584"/>
                </a:cxn>
              </a:cxnLst>
              <a:rect l="0" t="0" r="r" b="b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4038600" y="6096000"/>
            <a:ext cx="34900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</a:rPr>
              <a:t>Запись: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А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B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        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a</a:t>
            </a:r>
            <a:endParaRPr lang="ru-RU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477000" y="6477000"/>
            <a:ext cx="6096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6781800" y="6096000"/>
            <a:ext cx="0" cy="3810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Object 7"/>
          <p:cNvGraphicFramePr>
            <a:graphicFrameLocks noChangeAspect="1"/>
          </p:cNvGraphicFramePr>
          <p:nvPr/>
        </p:nvGraphicFramePr>
        <p:xfrm>
          <a:off x="3810000" y="4953000"/>
          <a:ext cx="449262" cy="495300"/>
        </p:xfrm>
        <a:graphic>
          <a:graphicData uri="http://schemas.openxmlformats.org/presentationml/2006/ole">
            <p:oleObj spid="_x0000_s121865" name="Equation" r:id="rId6" imgW="152280" imgH="164880" progId="Equation.DSMT4">
              <p:embed/>
            </p:oleObj>
          </a:graphicData>
        </a:graphic>
      </p:graphicFrame>
      <p:sp>
        <p:nvSpPr>
          <p:cNvPr id="24" name="Овал 23"/>
          <p:cNvSpPr/>
          <p:nvPr/>
        </p:nvSpPr>
        <p:spPr>
          <a:xfrm>
            <a:off x="4572000" y="48768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L 0.125 -2.96296E-6 C 0.18108 -2.96296E-6 0.25 0.0919 0.25 0.16667 L 0.27778 0.29005 " pathEditMode="relative" rAng="0" ptsTypes="FfFF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1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271 0.29885 L 0.29774 0.20093 L 0.35278 -0.31666 L 0.38108 -0.5412 " pathEditMode="relative" rAng="0" ptsTypes="AAAA">
                                      <p:cBhvr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" y="-4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Задание 3 ( 2 случай)</a:t>
            </a:r>
            <a:b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Постройте прямую,</a:t>
            </a:r>
            <a:r>
              <a:rPr lang="en-US" sz="3600" dirty="0" smtClean="0">
                <a:solidFill>
                  <a:srgbClr val="C00000"/>
                </a:solidFill>
                <a:effectLst/>
                <a:latin typeface="+mn-lt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перпендикулярную данной прямой </a:t>
            </a:r>
            <a:r>
              <a:rPr lang="en-US" sz="3600" i="1" dirty="0" smtClean="0">
                <a:solidFill>
                  <a:srgbClr val="C00000"/>
                </a:solidFill>
                <a:effectLst/>
                <a:latin typeface="+mn-lt"/>
              </a:rPr>
              <a:t>a</a:t>
            </a:r>
            <a:r>
              <a:rPr lang="ru-RU" sz="3600" i="1" dirty="0" smtClean="0">
                <a:solidFill>
                  <a:srgbClr val="C00000"/>
                </a:solidFill>
                <a:effectLst/>
                <a:latin typeface="+mn-lt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и проходящую через данную точку А.</a:t>
            </a:r>
            <a:r>
              <a:rPr lang="ru-RU" sz="4400" dirty="0" smtClean="0">
                <a:effectLst/>
              </a:rPr>
              <a:t/>
            </a:r>
            <a:br>
              <a:rPr lang="ru-RU" sz="4400" dirty="0" smtClean="0">
                <a:effectLst/>
              </a:rPr>
            </a:br>
            <a:endParaRPr lang="ru-RU" dirty="0">
              <a:effectLst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819400" y="4572000"/>
            <a:ext cx="5105400" cy="7620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Object 3"/>
          <p:cNvGraphicFramePr>
            <a:graphicFrameLocks noChangeAspect="1"/>
          </p:cNvGraphicFramePr>
          <p:nvPr>
            <p:ph idx="1"/>
          </p:nvPr>
        </p:nvGraphicFramePr>
        <p:xfrm>
          <a:off x="6324600" y="5181600"/>
          <a:ext cx="552450" cy="608013"/>
        </p:xfrm>
        <a:graphic>
          <a:graphicData uri="http://schemas.openxmlformats.org/presentationml/2006/ole">
            <p:oleObj spid="_x0000_s132098" name="Equation" r:id="rId3" imgW="126720" imgH="139680" progId="Equation.DSMT4">
              <p:embed/>
            </p:oleObj>
          </a:graphicData>
        </a:graphic>
      </p:graphicFrame>
      <p:pic>
        <p:nvPicPr>
          <p:cNvPr id="36" name="Рисунок 35" descr="Угольник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691136" flipV="1">
            <a:off x="5027991" y="2008529"/>
            <a:ext cx="2476500" cy="3683000"/>
          </a:xfrm>
          <a:prstGeom prst="rect">
            <a:avLst/>
          </a:prstGeom>
        </p:spPr>
      </p:pic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3810000" y="4953000"/>
          <a:ext cx="449262" cy="495300"/>
        </p:xfrm>
        <a:graphic>
          <a:graphicData uri="http://schemas.openxmlformats.org/presentationml/2006/ole">
            <p:oleObj spid="_x0000_s132099" name="Equation" r:id="rId5" imgW="152280" imgH="164880" progId="Equation.DSMT4">
              <p:embed/>
            </p:oleObj>
          </a:graphicData>
        </a:graphic>
      </p:graphicFrame>
      <p:cxnSp>
        <p:nvCxnSpPr>
          <p:cNvPr id="27" name="Прямая соединительная линия 26"/>
          <p:cNvCxnSpPr/>
          <p:nvPr/>
        </p:nvCxnSpPr>
        <p:spPr>
          <a:xfrm flipV="1">
            <a:off x="4038600" y="685800"/>
            <a:ext cx="838200" cy="6172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 13"/>
          <p:cNvGrpSpPr>
            <a:grpSpLocks/>
          </p:cNvGrpSpPr>
          <p:nvPr/>
        </p:nvGrpSpPr>
        <p:grpSpPr bwMode="auto">
          <a:xfrm flipH="1">
            <a:off x="1447800" y="2286000"/>
            <a:ext cx="1352550" cy="3065462"/>
            <a:chOff x="3797" y="754"/>
            <a:chExt cx="852" cy="1931"/>
          </a:xfrm>
          <a:solidFill>
            <a:schemeClr val="accent4">
              <a:lumMod val="75000"/>
            </a:schemeClr>
          </a:solidFill>
        </p:grpSpPr>
        <p:sp>
          <p:nvSpPr>
            <p:cNvPr id="10" name="Freeform 1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227" y="0"/>
                </a:cxn>
                <a:cxn ang="0">
                  <a:pos x="1179" y="2540"/>
                </a:cxn>
                <a:cxn ang="0">
                  <a:pos x="1252" y="3125"/>
                </a:cxn>
                <a:cxn ang="0">
                  <a:pos x="952" y="2630"/>
                </a:cxn>
                <a:cxn ang="0">
                  <a:pos x="0" y="90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0" y="25"/>
                </a:cxn>
                <a:cxn ang="0">
                  <a:pos x="121" y="230"/>
                </a:cxn>
                <a:cxn ang="0">
                  <a:pos x="85" y="0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/>
              <a:ahLst/>
              <a:cxnLst>
                <a:cxn ang="0">
                  <a:pos x="867" y="2612"/>
                </a:cxn>
                <a:cxn ang="0">
                  <a:pos x="1094" y="2522"/>
                </a:cxn>
                <a:cxn ang="0">
                  <a:pos x="1016" y="2554"/>
                </a:cxn>
                <a:cxn ang="0">
                  <a:pos x="84" y="0"/>
                </a:cxn>
                <a:cxn ang="0">
                  <a:pos x="0" y="30"/>
                </a:cxn>
                <a:cxn ang="0">
                  <a:pos x="940" y="2584"/>
                </a:cxn>
              </a:cxnLst>
              <a:rect l="0" t="0" r="r" b="b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4038600" y="6096000"/>
            <a:ext cx="34900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</a:rPr>
              <a:t>Запись: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А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B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        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a</a:t>
            </a:r>
            <a:endParaRPr lang="ru-RU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477000" y="6477000"/>
            <a:ext cx="6096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6781800" y="6096000"/>
            <a:ext cx="0" cy="3810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Object 7"/>
          <p:cNvGraphicFramePr>
            <a:graphicFrameLocks noChangeAspect="1"/>
          </p:cNvGraphicFramePr>
          <p:nvPr/>
        </p:nvGraphicFramePr>
        <p:xfrm>
          <a:off x="4114800" y="1524000"/>
          <a:ext cx="449262" cy="495300"/>
        </p:xfrm>
        <a:graphic>
          <a:graphicData uri="http://schemas.openxmlformats.org/presentationml/2006/ole">
            <p:oleObj spid="_x0000_s132100" name="Equation" r:id="rId6" imgW="152280" imgH="164880" progId="Equation.DSMT4">
              <p:embed/>
            </p:oleObj>
          </a:graphicData>
        </a:graphic>
      </p:graphicFrame>
      <p:sp>
        <p:nvSpPr>
          <p:cNvPr id="24" name="Овал 23"/>
          <p:cNvSpPr/>
          <p:nvPr/>
        </p:nvSpPr>
        <p:spPr>
          <a:xfrm>
            <a:off x="4267200" y="48006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648200" y="19050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0.125 1.11111E-6 C 0.18108 1.11111E-6 0.25 0.08148 0.25 0.14768 L 0.27778 0.25787 " pathEditMode="relative" rAng="0" ptsTypes="FfFF">
                                      <p:cBhvr>
                                        <p:cTn id="4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777 0.29005 L 0.28194 0.19121 L 0.32743 -0.33055 L 0.35104 -0.55671 " pathEditMode="relative" rAng="0" ptsTypes="AAAA">
                                      <p:cBhvr>
                                        <p:cTn id="4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" y="-4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Задание 4 </a:t>
            </a:r>
            <a:b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С помощью чертежного угольника или транспортира через точки А, В, С, Д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постройте прямые, перпендикулярные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прямой КМ .</a:t>
            </a:r>
            <a:r>
              <a:rPr lang="ru-RU" sz="4400" dirty="0" smtClean="0">
                <a:effectLst/>
              </a:rPr>
              <a:t/>
            </a:r>
            <a:br>
              <a:rPr lang="ru-RU" sz="4400" dirty="0" smtClean="0">
                <a:effectLst/>
              </a:rPr>
            </a:br>
            <a:endParaRPr lang="ru-RU" dirty="0">
              <a:effectLst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304800" y="2667000"/>
            <a:ext cx="8534400" cy="33528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819150" y="5867400"/>
          <a:ext cx="487363" cy="495300"/>
        </p:xfrm>
        <a:graphic>
          <a:graphicData uri="http://schemas.openxmlformats.org/presentationml/2006/ole">
            <p:oleObj spid="_x0000_s142339" name="Equation" r:id="rId3" imgW="164880" imgH="164880" progId="Equation.DSMT4">
              <p:embed/>
            </p:oleObj>
          </a:graphicData>
        </a:graphic>
      </p:graphicFrame>
      <p:graphicFrame>
        <p:nvGraphicFramePr>
          <p:cNvPr id="23" name="Object 7"/>
          <p:cNvGraphicFramePr>
            <a:graphicFrameLocks noChangeAspect="1"/>
          </p:cNvGraphicFramePr>
          <p:nvPr/>
        </p:nvGraphicFramePr>
        <p:xfrm>
          <a:off x="3505200" y="2286000"/>
          <a:ext cx="449262" cy="495300"/>
        </p:xfrm>
        <a:graphic>
          <a:graphicData uri="http://schemas.openxmlformats.org/presentationml/2006/ole">
            <p:oleObj spid="_x0000_s142340" name="Equation" r:id="rId4" imgW="152280" imgH="164880" progId="Equation.DSMT4">
              <p:embed/>
            </p:oleObj>
          </a:graphicData>
        </a:graphic>
      </p:graphicFrame>
      <p:sp>
        <p:nvSpPr>
          <p:cNvPr id="22" name="Овал 21"/>
          <p:cNvSpPr/>
          <p:nvPr/>
        </p:nvSpPr>
        <p:spPr>
          <a:xfrm>
            <a:off x="3276600" y="2971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6" name="Object 7"/>
          <p:cNvGraphicFramePr>
            <a:graphicFrameLocks noChangeAspect="1"/>
          </p:cNvGraphicFramePr>
          <p:nvPr/>
        </p:nvGraphicFramePr>
        <p:xfrm>
          <a:off x="2133600" y="5486400"/>
          <a:ext cx="449262" cy="495300"/>
        </p:xfrm>
        <a:graphic>
          <a:graphicData uri="http://schemas.openxmlformats.org/presentationml/2006/ole">
            <p:oleObj spid="_x0000_s142341" name="Equation" r:id="rId5" imgW="152280" imgH="164880" progId="Equation.DSMT4">
              <p:embed/>
            </p:oleObj>
          </a:graphicData>
        </a:graphic>
      </p:graphicFrame>
      <p:graphicFrame>
        <p:nvGraphicFramePr>
          <p:cNvPr id="20" name="Object 7"/>
          <p:cNvGraphicFramePr>
            <a:graphicFrameLocks noChangeAspect="1"/>
          </p:cNvGraphicFramePr>
          <p:nvPr/>
        </p:nvGraphicFramePr>
        <p:xfrm>
          <a:off x="8153400" y="3124200"/>
          <a:ext cx="600075" cy="495300"/>
        </p:xfrm>
        <a:graphic>
          <a:graphicData uri="http://schemas.openxmlformats.org/presentationml/2006/ole">
            <p:oleObj spid="_x0000_s142342" name="Equation" r:id="rId6" imgW="203040" imgH="164880" progId="Equation.DSMT4">
              <p:embed/>
            </p:oleObj>
          </a:graphicData>
        </a:graphic>
      </p:graphicFrame>
      <p:sp>
        <p:nvSpPr>
          <p:cNvPr id="28" name="Овал 27"/>
          <p:cNvSpPr/>
          <p:nvPr/>
        </p:nvSpPr>
        <p:spPr>
          <a:xfrm>
            <a:off x="1905000" y="53340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5257800" y="39624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7239000" y="4114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838200" y="57150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8229600" y="28194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4" name="Object 7"/>
          <p:cNvGraphicFramePr>
            <a:graphicFrameLocks noChangeAspect="1"/>
          </p:cNvGraphicFramePr>
          <p:nvPr/>
        </p:nvGraphicFramePr>
        <p:xfrm>
          <a:off x="5257800" y="4095750"/>
          <a:ext cx="449263" cy="533400"/>
        </p:xfrm>
        <a:graphic>
          <a:graphicData uri="http://schemas.openxmlformats.org/presentationml/2006/ole">
            <p:oleObj spid="_x0000_s142343" name="Equation" r:id="rId7" imgW="152280" imgH="177480" progId="Equation.DSMT4">
              <p:embed/>
            </p:oleObj>
          </a:graphicData>
        </a:graphic>
      </p:graphicFrame>
      <p:graphicFrame>
        <p:nvGraphicFramePr>
          <p:cNvPr id="35" name="Object 7"/>
          <p:cNvGraphicFramePr>
            <a:graphicFrameLocks noChangeAspect="1"/>
          </p:cNvGraphicFramePr>
          <p:nvPr/>
        </p:nvGraphicFramePr>
        <p:xfrm>
          <a:off x="7219950" y="4419600"/>
          <a:ext cx="487363" cy="495300"/>
        </p:xfrm>
        <a:graphic>
          <a:graphicData uri="http://schemas.openxmlformats.org/presentationml/2006/ole">
            <p:oleObj spid="_x0000_s142344" name="Equation" r:id="rId8" imgW="164880" imgH="16488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8" grpId="0" animBg="1"/>
      <p:bldP spid="29" grpId="0" animBg="1"/>
      <p:bldP spid="30" grpId="0" animBg="1"/>
      <p:bldP spid="32" grpId="0" animBg="1"/>
      <p:bldP spid="3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4400" dirty="0" smtClean="0">
                <a:effectLst/>
              </a:rPr>
              <a:t/>
            </a:r>
            <a:br>
              <a:rPr lang="ru-RU" sz="4400" dirty="0" smtClean="0">
                <a:effectLst/>
              </a:rPr>
            </a:br>
            <a:endParaRPr lang="ru-RU" dirty="0">
              <a:effectLst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3733800" y="533400"/>
            <a:ext cx="2971800" cy="44958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810000" y="609600"/>
            <a:ext cx="4114800" cy="2743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Object 3"/>
          <p:cNvGraphicFramePr>
            <a:graphicFrameLocks noChangeAspect="1"/>
          </p:cNvGraphicFramePr>
          <p:nvPr/>
        </p:nvGraphicFramePr>
        <p:xfrm>
          <a:off x="3124200" y="914400"/>
          <a:ext cx="552450" cy="774700"/>
        </p:xfrm>
        <a:graphic>
          <a:graphicData uri="http://schemas.openxmlformats.org/presentationml/2006/ole">
            <p:oleObj spid="_x0000_s154628" name="Equation" r:id="rId3" imgW="126720" imgH="177480" progId="Equation.DSMT4">
              <p:embed/>
            </p:oleObj>
          </a:graphicData>
        </a:graphic>
      </p:graphicFrame>
      <p:graphicFrame>
        <p:nvGraphicFramePr>
          <p:cNvPr id="25" name="Object 3"/>
          <p:cNvGraphicFramePr>
            <a:graphicFrameLocks noChangeAspect="1"/>
          </p:cNvGraphicFramePr>
          <p:nvPr/>
        </p:nvGraphicFramePr>
        <p:xfrm>
          <a:off x="6781800" y="609600"/>
          <a:ext cx="608012" cy="774700"/>
        </p:xfrm>
        <a:graphic>
          <a:graphicData uri="http://schemas.openxmlformats.org/presentationml/2006/ole">
            <p:oleObj spid="_x0000_s154630" name="Equation" r:id="rId4" imgW="139680" imgH="177480" progId="Equation.DSMT4">
              <p:embed/>
            </p:oleObj>
          </a:graphicData>
        </a:graphic>
      </p:graphicFrame>
      <p:pic>
        <p:nvPicPr>
          <p:cNvPr id="33" name="Рисунок 32" descr="Угольник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7415773" flipV="1">
            <a:off x="3712687" y="811127"/>
            <a:ext cx="1485900" cy="2209800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762000" y="0"/>
            <a:ext cx="76390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Перпендикулярные отрезки и лучи</a:t>
            </a:r>
            <a:endParaRPr lang="ru-RU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038600" y="762000"/>
            <a:ext cx="1600200" cy="10668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3962400" y="685800"/>
            <a:ext cx="152400" cy="152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5562600" y="1752600"/>
            <a:ext cx="152400" cy="152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4648200" y="2362200"/>
            <a:ext cx="838200" cy="12954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5410200" y="2286000"/>
            <a:ext cx="152400" cy="152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"/>
          </p:nvPr>
        </p:nvSpPr>
        <p:spPr>
          <a:xfrm>
            <a:off x="533400" y="4038600"/>
            <a:ext cx="8229600" cy="24384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Отрезки (лучи), лежащие на перпендикулярных прямых называются перпендикулярными.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09600"/>
            <a:ext cx="7162800" cy="44751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Домашнее задание :</a:t>
            </a:r>
          </a:p>
          <a:p>
            <a:pPr algn="l"/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</a:rPr>
              <a:t>1.Выучить определения.</a:t>
            </a:r>
          </a:p>
          <a:p>
            <a:pPr algn="l"/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</a:rPr>
              <a:t>2.Выполнить из учебника 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</a:rPr>
              <a:t>№1366,1367,1368 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r"/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</a:rPr>
              <a:t>          </a:t>
            </a:r>
          </a:p>
        </p:txBody>
      </p:sp>
      <p:pic>
        <p:nvPicPr>
          <p:cNvPr id="5" name="Рисунок 4" descr="school10-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3200400"/>
            <a:ext cx="3048000" cy="300228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accent3">
                    <a:lumMod val="75000"/>
                  </a:schemeClr>
                </a:solidFill>
                <a:effectLst/>
                <a:latin typeface="+mn-lt"/>
              </a:rPr>
              <a:t>Итог урока:</a:t>
            </a:r>
            <a:br>
              <a:rPr lang="ru-RU" sz="4400" dirty="0" smtClean="0">
                <a:solidFill>
                  <a:schemeClr val="accent3">
                    <a:lumMod val="75000"/>
                  </a:schemeClr>
                </a:solidFill>
                <a:effectLst/>
                <a:latin typeface="+mn-lt"/>
              </a:rPr>
            </a:br>
            <a:r>
              <a:rPr lang="ru-RU" sz="4400" dirty="0" smtClean="0">
                <a:solidFill>
                  <a:schemeClr val="accent3">
                    <a:lumMod val="75000"/>
                  </a:schemeClr>
                </a:solidFill>
                <a:effectLst/>
                <a:latin typeface="+mn-lt"/>
              </a:rPr>
              <a:t>что нового узнали на уроке?</a:t>
            </a:r>
            <a:br>
              <a:rPr lang="ru-RU" sz="4400" dirty="0" smtClean="0">
                <a:solidFill>
                  <a:schemeClr val="accent3">
                    <a:lumMod val="75000"/>
                  </a:schemeClr>
                </a:solidFill>
                <a:effectLst/>
                <a:latin typeface="+mn-lt"/>
              </a:rPr>
            </a:br>
            <a:endParaRPr lang="ru-RU" sz="4400" dirty="0">
              <a:solidFill>
                <a:schemeClr val="accent3">
                  <a:lumMod val="75000"/>
                </a:schemeClr>
              </a:solidFill>
              <a:effectLst/>
              <a:latin typeface="+mn-lt"/>
            </a:endParaRPr>
          </a:p>
        </p:txBody>
      </p:sp>
      <p:pic>
        <p:nvPicPr>
          <p:cNvPr id="5" name="Рисунок 4" descr="school19-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67199" y="2743200"/>
            <a:ext cx="4218467" cy="315468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914400"/>
            <a:ext cx="8763000" cy="462280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60000"/>
              </a:lnSpc>
            </a:pPr>
            <a:r>
              <a:rPr lang="ru-RU" sz="3200" dirty="0">
                <a:solidFill>
                  <a:schemeClr val="bg1"/>
                </a:solidFill>
              </a:rPr>
              <a:t>Прошу поднять карточку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</a:p>
          <a:p>
            <a:pPr algn="ctr">
              <a:lnSpc>
                <a:spcPct val="160000"/>
              </a:lnSpc>
            </a:pPr>
            <a:r>
              <a:rPr lang="ru-RU" sz="3200" dirty="0">
                <a:solidFill>
                  <a:srgbClr val="4972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зеленого цвета</a:t>
            </a:r>
            <a:r>
              <a:rPr lang="ru-RU" sz="3200" dirty="0">
                <a:solidFill>
                  <a:srgbClr val="C00000"/>
                </a:solidFill>
              </a:rPr>
              <a:t>, </a:t>
            </a:r>
            <a:r>
              <a:rPr lang="ru-RU" sz="3200" dirty="0">
                <a:solidFill>
                  <a:schemeClr val="bg1"/>
                </a:solidFill>
              </a:rPr>
              <a:t>если вам все было понятно</a:t>
            </a:r>
            <a:r>
              <a:rPr lang="ru-RU" sz="3200" dirty="0">
                <a:solidFill>
                  <a:srgbClr val="C00000"/>
                </a:solidFill>
              </a:rPr>
              <a:t>,</a:t>
            </a:r>
          </a:p>
          <a:p>
            <a:pPr algn="ctr">
              <a:lnSpc>
                <a:spcPct val="160000"/>
              </a:lnSpc>
            </a:pPr>
            <a:r>
              <a:rPr lang="ru-RU" sz="32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желтую</a:t>
            </a:r>
            <a:r>
              <a:rPr lang="ru-RU" sz="3200" dirty="0" err="1" smtClean="0">
                <a:solidFill>
                  <a:srgbClr val="C00000"/>
                </a:solidFill>
              </a:rPr>
              <a:t>,</a:t>
            </a:r>
            <a:r>
              <a:rPr lang="ru-RU" sz="3200" dirty="0" err="1" smtClean="0">
                <a:solidFill>
                  <a:schemeClr val="bg1"/>
                </a:solidFill>
              </a:rPr>
              <a:t>если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>
                <a:solidFill>
                  <a:schemeClr val="bg1"/>
                </a:solidFill>
              </a:rPr>
              <a:t>были недочеты</a:t>
            </a:r>
            <a:r>
              <a:rPr lang="ru-RU" sz="3200" dirty="0">
                <a:solidFill>
                  <a:srgbClr val="C00000"/>
                </a:solidFill>
              </a:rPr>
              <a:t>,</a:t>
            </a:r>
          </a:p>
          <a:p>
            <a:pPr algn="ctr">
              <a:lnSpc>
                <a:spcPct val="160000"/>
              </a:lnSpc>
            </a:pPr>
            <a:r>
              <a:rPr lang="ru-R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красную</a:t>
            </a:r>
            <a:r>
              <a:rPr lang="ru-RU" sz="3200" dirty="0">
                <a:solidFill>
                  <a:srgbClr val="C00000"/>
                </a:solidFill>
              </a:rPr>
              <a:t>, </a:t>
            </a:r>
            <a:r>
              <a:rPr lang="ru-RU" sz="3200" dirty="0">
                <a:solidFill>
                  <a:schemeClr val="bg1"/>
                </a:solidFill>
              </a:rPr>
              <a:t>если практически все было непонятно!</a:t>
            </a:r>
          </a:p>
          <a:p>
            <a:pPr>
              <a:lnSpc>
                <a:spcPct val="160000"/>
              </a:lnSpc>
            </a:pP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little_orange_guy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5953" y="4632158"/>
            <a:ext cx="2388447" cy="161624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100000">
              <a:schemeClr val="accent4">
                <a:lumMod val="60000"/>
                <a:lumOff val="40000"/>
                <a:alpha val="47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b="1" i="1" dirty="0" smtClean="0">
                <a:solidFill>
                  <a:srgbClr val="C00000"/>
                </a:solidFill>
              </a:rPr>
              <a:t>Проверим вычислительный навык!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i="1" dirty="0" smtClean="0">
                <a:solidFill>
                  <a:srgbClr val="002060"/>
                </a:solidFill>
                <a:latin typeface="+mj-lt"/>
              </a:rPr>
              <a:t>1.Вынуть из конверта листок с заданием.</a:t>
            </a:r>
          </a:p>
          <a:p>
            <a:pPr>
              <a:buNone/>
            </a:pPr>
            <a:r>
              <a:rPr lang="ru-RU" sz="3200" i="1" dirty="0" smtClean="0">
                <a:solidFill>
                  <a:srgbClr val="002060"/>
                </a:solidFill>
                <a:latin typeface="+mj-lt"/>
              </a:rPr>
              <a:t>2.Выполнить задание.</a:t>
            </a:r>
          </a:p>
          <a:p>
            <a:pPr>
              <a:buNone/>
            </a:pPr>
            <a:r>
              <a:rPr lang="ru-RU" sz="3200" i="1" dirty="0" smtClean="0">
                <a:solidFill>
                  <a:srgbClr val="002060"/>
                </a:solidFill>
                <a:latin typeface="+mj-lt"/>
              </a:rPr>
              <a:t>3.Найти полученный ответ в таблице.</a:t>
            </a:r>
          </a:p>
          <a:p>
            <a:pPr>
              <a:buNone/>
            </a:pPr>
            <a:r>
              <a:rPr lang="ru-RU" sz="3200" i="1" dirty="0" smtClean="0">
                <a:solidFill>
                  <a:srgbClr val="002060"/>
                </a:solidFill>
                <a:latin typeface="+mj-lt"/>
              </a:rPr>
              <a:t>4.В таблице каждому числу поставлена в соответствие буква.</a:t>
            </a:r>
          </a:p>
          <a:p>
            <a:pPr>
              <a:buNone/>
            </a:pPr>
            <a:r>
              <a:rPr lang="ru-RU" sz="3200" i="1" dirty="0" smtClean="0">
                <a:solidFill>
                  <a:srgbClr val="002060"/>
                </a:solidFill>
                <a:latin typeface="+mj-lt"/>
              </a:rPr>
              <a:t> 5.В результате верного выполнения задания получим тему нашего урока.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ChangeArrowheads="1"/>
          </p:cNvSpPr>
          <p:nvPr/>
        </p:nvSpPr>
        <p:spPr bwMode="auto">
          <a:xfrm rot="5400000">
            <a:off x="2359818" y="-1369218"/>
            <a:ext cx="1223963" cy="5181600"/>
          </a:xfrm>
          <a:prstGeom prst="rect">
            <a:avLst/>
          </a:prstGeom>
          <a:solidFill>
            <a:srgbClr val="21D52A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+mn-lt"/>
                <a:cs typeface="+mn-cs"/>
              </a:rPr>
              <a:t>Ура! ! !  Мне всё понятно!</a:t>
            </a: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 rot="5400000">
            <a:off x="3883818" y="611982"/>
            <a:ext cx="1376363" cy="5181600"/>
          </a:xfrm>
          <a:prstGeom prst="rect">
            <a:avLst/>
          </a:prstGeom>
          <a:solidFill>
            <a:srgbClr val="ECF046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>
              <a:lnSpc>
                <a:spcPct val="135000"/>
              </a:lnSpc>
            </a:pPr>
            <a:r>
              <a:rPr lang="ru-RU" sz="2400" b="1">
                <a:solidFill>
                  <a:srgbClr val="1A1A1B"/>
                </a:solidFill>
                <a:latin typeface="Times New Roman" pitchFamily="18" charset="0"/>
              </a:rPr>
              <a:t>Есть моменты над которыми </a:t>
            </a:r>
          </a:p>
          <a:p>
            <a:pPr algn="ctr">
              <a:lnSpc>
                <a:spcPct val="135000"/>
              </a:lnSpc>
            </a:pPr>
            <a:r>
              <a:rPr lang="ru-RU" sz="2400" b="1">
                <a:solidFill>
                  <a:srgbClr val="1A1A1B"/>
                </a:solidFill>
                <a:latin typeface="Times New Roman" pitchFamily="18" charset="0"/>
              </a:rPr>
              <a:t>мне  надо поработать!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 rot="5400000">
            <a:off x="5518150" y="2576513"/>
            <a:ext cx="1296987" cy="5018088"/>
          </a:xfrm>
          <a:prstGeom prst="rect">
            <a:avLst/>
          </a:prstGeom>
          <a:solidFill>
            <a:srgbClr val="E43320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r>
              <a:rPr lang="ru-RU" sz="2800" b="1">
                <a:solidFill>
                  <a:srgbClr val="1A1A1B"/>
                </a:solidFill>
                <a:latin typeface="Times New Roman" pitchFamily="18" charset="0"/>
              </a:rPr>
              <a:t>Были неудачи, </a:t>
            </a:r>
          </a:p>
          <a:p>
            <a:pPr algn="ctr"/>
            <a:r>
              <a:rPr lang="ru-RU" sz="2800" b="1">
                <a:solidFill>
                  <a:srgbClr val="1A1A1B"/>
                </a:solidFill>
                <a:latin typeface="Times New Roman" pitchFamily="18" charset="0"/>
              </a:rPr>
              <a:t>но я все преодолею!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ctrTitle"/>
          </p:nvPr>
        </p:nvSpPr>
        <p:spPr>
          <a:xfrm>
            <a:off x="536575" y="4701"/>
            <a:ext cx="8229600" cy="90969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Источники: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2200" dirty="0" smtClean="0"/>
              <a:t> </a:t>
            </a:r>
            <a:r>
              <a:rPr lang="ru-RU" sz="2200" b="1" dirty="0" smtClean="0"/>
              <a:t>1.</a:t>
            </a:r>
            <a:r>
              <a:rPr lang="ru-RU" sz="2200" dirty="0" smtClean="0"/>
              <a:t> Н. Я. </a:t>
            </a:r>
            <a:r>
              <a:rPr lang="ru-RU" sz="2200" dirty="0" err="1" smtClean="0"/>
              <a:t>Виленкин</a:t>
            </a:r>
            <a:r>
              <a:rPr lang="ru-RU" sz="2200" dirty="0" smtClean="0"/>
              <a:t>, В. И. Жохов, А. С. Чесноков, С. И. </a:t>
            </a:r>
            <a:r>
              <a:rPr lang="ru-RU" sz="2200" dirty="0" err="1" smtClean="0"/>
              <a:t>Шварцбурд</a:t>
            </a:r>
            <a:r>
              <a:rPr lang="ru-RU" sz="2200" dirty="0" smtClean="0"/>
              <a:t> .Математика. 6 класс. – М.: Мнемозина,  2011</a:t>
            </a:r>
            <a:r>
              <a:rPr lang="ru-RU" sz="2400" dirty="0" smtClean="0"/>
              <a:t>. </a:t>
            </a:r>
          </a:p>
          <a:p>
            <a:pPr algn="l"/>
            <a:endParaRPr lang="ru-RU" sz="2400" dirty="0" smtClean="0"/>
          </a:p>
          <a:p>
            <a:pPr algn="l">
              <a:lnSpc>
                <a:spcPct val="80000"/>
              </a:lnSpc>
            </a:pPr>
            <a:r>
              <a:rPr lang="ru-RU" sz="2200" dirty="0" smtClean="0"/>
              <a:t>2.Анимированные картинки :</a:t>
            </a:r>
          </a:p>
          <a:p>
            <a:pPr algn="l">
              <a:lnSpc>
                <a:spcPct val="80000"/>
              </a:lnSpc>
            </a:pPr>
            <a:r>
              <a:rPr lang="ru-RU" sz="2200" dirty="0" smtClean="0"/>
              <a:t>Солнце- </a:t>
            </a:r>
            <a:r>
              <a:rPr lang="en-US" sz="2200" dirty="0" smtClean="0">
                <a:hlinkClick r:id="rId2"/>
              </a:rPr>
              <a:t>http://www.livegif.ru/archive/weather/90_1.html</a:t>
            </a:r>
            <a:r>
              <a:rPr lang="ru-RU" sz="2200" dirty="0" smtClean="0">
                <a:latin typeface="Arial" charset="0"/>
              </a:rPr>
              <a:t> </a:t>
            </a:r>
          </a:p>
          <a:p>
            <a:pPr algn="l">
              <a:lnSpc>
                <a:spcPct val="80000"/>
              </a:lnSpc>
            </a:pPr>
            <a:endParaRPr lang="ru-RU" sz="2200" dirty="0" smtClean="0">
              <a:latin typeface="Arial" charset="0"/>
            </a:endParaRPr>
          </a:p>
          <a:p>
            <a:pPr algn="l">
              <a:lnSpc>
                <a:spcPct val="80000"/>
              </a:lnSpc>
            </a:pPr>
            <a:r>
              <a:rPr lang="ru-RU" sz="2200" dirty="0" smtClean="0"/>
              <a:t>Рожица-</a:t>
            </a:r>
            <a:r>
              <a:rPr lang="en-US" sz="2200" dirty="0" smtClean="0">
                <a:latin typeface="Book Antiqua" pitchFamily="18" charset="0"/>
              </a:rPr>
              <a:t> </a:t>
            </a:r>
            <a:r>
              <a:rPr lang="en-US" sz="2200" dirty="0" smtClean="0">
                <a:latin typeface="Book Antiqua" pitchFamily="18" charset="0"/>
                <a:hlinkClick r:id="rId3"/>
              </a:rPr>
              <a:t>http://www.livegif.ru/archive/the_best/11_6.html</a:t>
            </a:r>
            <a:endParaRPr lang="ru-RU" sz="2200" dirty="0" smtClean="0">
              <a:latin typeface="Book Antiqua" pitchFamily="18" charset="0"/>
            </a:endParaRPr>
          </a:p>
          <a:p>
            <a:pPr algn="l">
              <a:lnSpc>
                <a:spcPct val="80000"/>
              </a:lnSpc>
            </a:pPr>
            <a:endParaRPr lang="ru-RU" sz="2200" dirty="0" smtClean="0">
              <a:latin typeface="Book Antiqua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sz="2200" dirty="0" smtClean="0"/>
              <a:t>Сова</a:t>
            </a:r>
            <a:r>
              <a:rPr lang="ru-RU" sz="2200" dirty="0" smtClean="0">
                <a:latin typeface="Arial" charset="0"/>
              </a:rPr>
              <a:t>-</a:t>
            </a:r>
            <a:r>
              <a:rPr lang="en-US" sz="2200" dirty="0" smtClean="0">
                <a:latin typeface="Book Antiqua" pitchFamily="18" charset="0"/>
                <a:hlinkClick r:id="rId4"/>
              </a:rPr>
              <a:t>http://www.allforchildren.ru/pictures/school/school10-01.gif</a:t>
            </a:r>
            <a:endParaRPr lang="ru-RU" sz="2200" dirty="0" smtClean="0">
              <a:latin typeface="Book Antiqua" pitchFamily="18" charset="0"/>
            </a:endParaRPr>
          </a:p>
          <a:p>
            <a:pPr algn="l">
              <a:lnSpc>
                <a:spcPct val="80000"/>
              </a:lnSpc>
            </a:pPr>
            <a:endParaRPr lang="ru-RU" sz="2200" dirty="0" smtClean="0">
              <a:latin typeface="Book Antiqua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sz="2200" dirty="0" smtClean="0"/>
              <a:t>Школа</a:t>
            </a:r>
            <a:r>
              <a:rPr lang="ru-RU" sz="2200" dirty="0" smtClean="0">
                <a:latin typeface="Book Antiqua" pitchFamily="18" charset="0"/>
              </a:rPr>
              <a:t>-</a:t>
            </a:r>
            <a:r>
              <a:rPr lang="en-US" sz="2200" dirty="0" smtClean="0">
                <a:latin typeface="Book Antiqua" pitchFamily="18" charset="0"/>
              </a:rPr>
              <a:t> </a:t>
            </a:r>
            <a:r>
              <a:rPr lang="en-US" sz="2200" dirty="0" smtClean="0">
                <a:latin typeface="Book Antiqua" pitchFamily="18" charset="0"/>
                <a:hlinkClick r:id="rId5"/>
              </a:rPr>
              <a:t>http://www.allforchildren.ru/pictures/school/school19-04.gif</a:t>
            </a:r>
            <a:endParaRPr lang="ru-RU" sz="2200" dirty="0" smtClean="0">
              <a:latin typeface="Book Antiqua" pitchFamily="18" charset="0"/>
            </a:endParaRPr>
          </a:p>
          <a:p>
            <a:pPr algn="l">
              <a:lnSpc>
                <a:spcPct val="80000"/>
              </a:lnSpc>
            </a:pPr>
            <a:endParaRPr lang="ru-RU" sz="2200" dirty="0" smtClean="0">
              <a:latin typeface="Book Antiqua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sz="2200" dirty="0" smtClean="0">
                <a:latin typeface="Book Antiqua" pitchFamily="18" charset="0"/>
              </a:rPr>
              <a:t>3</a:t>
            </a:r>
            <a:r>
              <a:rPr lang="ru-RU" sz="2400" dirty="0" smtClean="0"/>
              <a:t>.Рисунок из учебника: </a:t>
            </a:r>
            <a:r>
              <a:rPr lang="ru-RU" sz="2400" dirty="0" err="1" smtClean="0"/>
              <a:t>Шеврин</a:t>
            </a:r>
            <a:r>
              <a:rPr lang="ru-RU" sz="2400" dirty="0" smtClean="0"/>
              <a:t> Л.Н., </a:t>
            </a:r>
            <a:r>
              <a:rPr lang="ru-RU" sz="2400" dirty="0" err="1" smtClean="0"/>
              <a:t>Гейн</a:t>
            </a:r>
            <a:r>
              <a:rPr lang="ru-RU" sz="2400" dirty="0" smtClean="0"/>
              <a:t> А.Г. ,Коряков И.О., Волков М.В.Учебник- собеседник для 6 класса. - М.:Просвещение,1995.</a:t>
            </a:r>
          </a:p>
          <a:p>
            <a:pPr algn="l">
              <a:lnSpc>
                <a:spcPct val="80000"/>
              </a:lnSpc>
            </a:pPr>
            <a:endParaRPr lang="ru-RU" sz="2200" dirty="0" smtClean="0">
              <a:latin typeface="Book Antiqua" pitchFamily="18" charset="0"/>
            </a:endParaRPr>
          </a:p>
          <a:p>
            <a:pPr algn="l"/>
            <a:r>
              <a:rPr lang="ru-RU" sz="2400" dirty="0" smtClean="0"/>
              <a:t>4.Сиротюк А.Л. Коррекция развития интеллекта дошкольников. -  М: ТЦ Сфера, 2001</a:t>
            </a:r>
          </a:p>
          <a:p>
            <a:pPr algn="l">
              <a:lnSpc>
                <a:spcPct val="80000"/>
              </a:lnSpc>
            </a:pPr>
            <a:endParaRPr lang="ru-RU" sz="2200" dirty="0" smtClean="0">
              <a:latin typeface="Book Antiqua" pitchFamily="18" charset="0"/>
            </a:endParaRPr>
          </a:p>
          <a:p>
            <a:pPr algn="l">
              <a:lnSpc>
                <a:spcPct val="80000"/>
              </a:lnSpc>
            </a:pPr>
            <a:endParaRPr lang="ru-RU" sz="2200" dirty="0" smtClean="0">
              <a:latin typeface="Book Antiqua" pitchFamily="18" charset="0"/>
            </a:endParaRPr>
          </a:p>
          <a:p>
            <a:pPr algn="l">
              <a:lnSpc>
                <a:spcPct val="80000"/>
              </a:lnSpc>
            </a:pPr>
            <a:endParaRPr lang="ru-RU" sz="2200" dirty="0" smtClean="0"/>
          </a:p>
          <a:p>
            <a:pPr algn="l">
              <a:lnSpc>
                <a:spcPct val="80000"/>
              </a:lnSpc>
            </a:pPr>
            <a:endParaRPr lang="ru-RU" sz="2200" dirty="0" smtClean="0"/>
          </a:p>
          <a:p>
            <a:pPr algn="l">
              <a:lnSpc>
                <a:spcPct val="80000"/>
              </a:lnSpc>
            </a:pPr>
            <a:endParaRPr lang="ru-RU" sz="2200" dirty="0" smtClean="0">
              <a:solidFill>
                <a:schemeClr val="accent5">
                  <a:lumMod val="75000"/>
                </a:schemeClr>
              </a:solidFill>
              <a:latin typeface="Arial" charset="0"/>
            </a:endParaRPr>
          </a:p>
          <a:p>
            <a:pPr algn="l">
              <a:lnSpc>
                <a:spcPct val="80000"/>
              </a:lnSpc>
            </a:pPr>
            <a:endParaRPr lang="ru-RU" sz="2200" dirty="0" smtClean="0">
              <a:latin typeface="Arial" charset="0"/>
            </a:endParaRPr>
          </a:p>
          <a:p>
            <a:pPr algn="l">
              <a:lnSpc>
                <a:spcPct val="80000"/>
              </a:lnSpc>
            </a:pPr>
            <a:endParaRPr lang="ru-RU" sz="2200" dirty="0" smtClean="0">
              <a:latin typeface="Arial" charset="0"/>
            </a:endParaRPr>
          </a:p>
          <a:p>
            <a:pPr algn="l">
              <a:lnSpc>
                <a:spcPct val="80000"/>
              </a:lnSpc>
            </a:pPr>
            <a:endParaRPr lang="ru-RU" sz="2200" dirty="0" smtClean="0">
              <a:latin typeface="Arial" charset="0"/>
            </a:endParaRPr>
          </a:p>
          <a:p>
            <a:pPr algn="l">
              <a:lnSpc>
                <a:spcPct val="80000"/>
              </a:lnSpc>
            </a:pPr>
            <a:endParaRPr lang="ru-RU" sz="22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ru-RU" sz="2200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00" name="Group 92"/>
          <p:cNvGraphicFramePr>
            <a:graphicFrameLocks noGrp="1"/>
          </p:cNvGraphicFramePr>
          <p:nvPr/>
        </p:nvGraphicFramePr>
        <p:xfrm>
          <a:off x="381000" y="381000"/>
          <a:ext cx="8305800" cy="6096000"/>
        </p:xfrm>
        <a:graphic>
          <a:graphicData uri="http://schemas.openxmlformats.org/drawingml/2006/table">
            <a:tbl>
              <a:tblPr/>
              <a:tblGrid>
                <a:gridCol w="738188"/>
                <a:gridCol w="754062"/>
                <a:gridCol w="755650"/>
                <a:gridCol w="755650"/>
                <a:gridCol w="754063"/>
                <a:gridCol w="755650"/>
                <a:gridCol w="755650"/>
                <a:gridCol w="754062"/>
                <a:gridCol w="773113"/>
                <a:gridCol w="754062"/>
                <a:gridCol w="755650"/>
              </a:tblGrid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Е/Ё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И/Й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Ъ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400" marR="68400" marT="68400" marB="68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</a:tbl>
          </a:graphicData>
        </a:graphic>
      </p:graphicFrame>
      <p:sp>
        <p:nvSpPr>
          <p:cNvPr id="17496" name="Line 88"/>
          <p:cNvSpPr>
            <a:spLocks noChangeShapeType="1"/>
          </p:cNvSpPr>
          <p:nvPr/>
        </p:nvSpPr>
        <p:spPr bwMode="auto">
          <a:xfrm>
            <a:off x="381000" y="2438400"/>
            <a:ext cx="8305800" cy="0"/>
          </a:xfrm>
          <a:prstGeom prst="line">
            <a:avLst/>
          </a:prstGeom>
          <a:noFill/>
          <a:ln w="76200" cmpd="tri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97" name="Line 89"/>
          <p:cNvSpPr>
            <a:spLocks noChangeShapeType="1"/>
          </p:cNvSpPr>
          <p:nvPr/>
        </p:nvSpPr>
        <p:spPr bwMode="auto">
          <a:xfrm>
            <a:off x="304800" y="4419600"/>
            <a:ext cx="8305800" cy="0"/>
          </a:xfrm>
          <a:prstGeom prst="line">
            <a:avLst/>
          </a:prstGeom>
          <a:noFill/>
          <a:ln w="76200" cmpd="tri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85800" y="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Собери буквы в фразу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8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" y="0"/>
            <a:ext cx="8155989" cy="28956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0" dirty="0" smtClean="0"/>
              <a:t/>
            </a:r>
            <a:br>
              <a:rPr lang="ru-RU" sz="3200" b="0" dirty="0" smtClean="0"/>
            </a:br>
            <a:r>
              <a:rPr lang="ru-RU" sz="3200" b="0" dirty="0" smtClean="0"/>
              <a:t/>
            </a:r>
            <a:br>
              <a:rPr lang="ru-RU" sz="3200" b="0" dirty="0" smtClean="0"/>
            </a:br>
            <a:r>
              <a:rPr lang="ru-RU" sz="3200" b="0" dirty="0" smtClean="0">
                <a:solidFill>
                  <a:schemeClr val="accent3">
                    <a:lumMod val="50000"/>
                  </a:schemeClr>
                </a:solidFill>
              </a:rPr>
              <a:t>В результате получится :</a:t>
            </a:r>
            <a:r>
              <a:rPr lang="ru-RU" sz="3200" b="0" dirty="0" smtClean="0"/>
              <a:t/>
            </a:r>
            <a:br>
              <a:rPr lang="ru-RU" sz="3200" b="0" dirty="0" smtClean="0"/>
            </a:br>
            <a:r>
              <a:rPr lang="ru-RU" sz="3200" b="0" dirty="0" smtClean="0"/>
              <a:t> </a:t>
            </a:r>
            <a:r>
              <a:rPr lang="ru-RU" sz="3200" b="0" dirty="0" smtClean="0">
                <a:solidFill>
                  <a:schemeClr val="accent3">
                    <a:lumMod val="50000"/>
                  </a:schemeClr>
                </a:solidFill>
              </a:rPr>
              <a:t>«</a:t>
            </a:r>
            <a:r>
              <a:rPr lang="ru-RU" sz="3200" i="1" dirty="0" smtClean="0">
                <a:solidFill>
                  <a:schemeClr val="accent3">
                    <a:lumMod val="50000"/>
                  </a:schemeClr>
                </a:solidFill>
              </a:rPr>
              <a:t>перпендикулярные прямые</a:t>
            </a:r>
            <a:r>
              <a:rPr lang="ru-RU" sz="3200" b="0" dirty="0" smtClean="0">
                <a:solidFill>
                  <a:schemeClr val="accent3">
                    <a:lumMod val="50000"/>
                  </a:schemeClr>
                </a:solidFill>
              </a:rPr>
              <a:t>»</a:t>
            </a:r>
            <a:r>
              <a:rPr lang="en-US" sz="3200" b="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sz="3200" b="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0" dirty="0" smtClean="0">
                <a:solidFill>
                  <a:schemeClr val="accent3">
                    <a:lumMod val="50000"/>
                  </a:schemeClr>
                </a:solidFill>
              </a:rPr>
              <a:t>А теперь запишите тему урока.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Овал 17"/>
          <p:cNvSpPr/>
          <p:nvPr/>
        </p:nvSpPr>
        <p:spPr>
          <a:xfrm>
            <a:off x="1143000" y="1143000"/>
            <a:ext cx="1219200" cy="609600"/>
          </a:xfrm>
          <a:prstGeom prst="ellipse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лок-схема: документ 26"/>
          <p:cNvSpPr/>
          <p:nvPr/>
        </p:nvSpPr>
        <p:spPr>
          <a:xfrm rot="5400000" flipH="1">
            <a:off x="723900" y="4152900"/>
            <a:ext cx="990600" cy="1676400"/>
          </a:xfrm>
          <a:prstGeom prst="flowChartDocumen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документ 25"/>
          <p:cNvSpPr/>
          <p:nvPr/>
        </p:nvSpPr>
        <p:spPr>
          <a:xfrm rot="5400000" flipH="1">
            <a:off x="723900" y="2781300"/>
            <a:ext cx="990600" cy="1676400"/>
          </a:xfrm>
          <a:prstGeom prst="flowChartDocumen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документ 22"/>
          <p:cNvSpPr/>
          <p:nvPr/>
        </p:nvSpPr>
        <p:spPr>
          <a:xfrm rot="5400000" flipH="1">
            <a:off x="762000" y="1295400"/>
            <a:ext cx="914400" cy="1676400"/>
          </a:xfrm>
          <a:prstGeom prst="flowChartDocumen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документ 21"/>
          <p:cNvSpPr/>
          <p:nvPr/>
        </p:nvSpPr>
        <p:spPr>
          <a:xfrm rot="16200000">
            <a:off x="1676400" y="4114800"/>
            <a:ext cx="990600" cy="1752600"/>
          </a:xfrm>
          <a:prstGeom prst="flowChartDocumen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документ 20"/>
          <p:cNvSpPr/>
          <p:nvPr/>
        </p:nvSpPr>
        <p:spPr>
          <a:xfrm rot="16200000">
            <a:off x="1676400" y="2667000"/>
            <a:ext cx="990600" cy="1752600"/>
          </a:xfrm>
          <a:prstGeom prst="flowChartDocumen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документ 19"/>
          <p:cNvSpPr/>
          <p:nvPr/>
        </p:nvSpPr>
        <p:spPr>
          <a:xfrm rot="16200000">
            <a:off x="1714500" y="1257300"/>
            <a:ext cx="914400" cy="1752600"/>
          </a:xfrm>
          <a:prstGeom prst="flowChartDocumen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722312" y="990600"/>
            <a:ext cx="7812087" cy="76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62000" y="381000"/>
            <a:ext cx="7772400" cy="41021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      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Игра «Светофор»</a:t>
            </a:r>
            <a:endParaRPr lang="ru-RU" sz="40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19600" y="1981200"/>
            <a:ext cx="36177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Нет, я не согласен .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19600" y="3733800"/>
            <a:ext cx="21579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Я не знаю .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495800" y="5410200"/>
            <a:ext cx="30531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Да,  я согласен .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90600" y="1524000"/>
            <a:ext cx="1447800" cy="441960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1295400" y="1752600"/>
            <a:ext cx="914400" cy="914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1295400" y="3124200"/>
            <a:ext cx="9144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Oval 6"/>
          <p:cNvSpPr>
            <a:spLocks noChangeArrowheads="1"/>
          </p:cNvSpPr>
          <p:nvPr/>
        </p:nvSpPr>
        <p:spPr bwMode="auto">
          <a:xfrm>
            <a:off x="1295400" y="4495800"/>
            <a:ext cx="914400" cy="9144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4801" y="3124200"/>
            <a:ext cx="8534400" cy="18288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4000" dirty="0" smtClean="0"/>
              <a:t>Правильный ответ:</a:t>
            </a:r>
            <a:r>
              <a:rPr lang="en-US" sz="4000" dirty="0" smtClean="0"/>
              <a:t> </a:t>
            </a:r>
            <a:r>
              <a:rPr lang="ru-RU" sz="4000" dirty="0" smtClean="0"/>
              <a:t> нет,                 развернутые и неразвернутые.   </a:t>
            </a:r>
            <a:br>
              <a:rPr lang="ru-RU" sz="4000" dirty="0" smtClean="0"/>
            </a:br>
            <a:endParaRPr lang="ru-RU" sz="4000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393700"/>
            <a:ext cx="7772400" cy="28067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smtClean="0"/>
              <a:t>       </a:t>
            </a:r>
            <a:r>
              <a:rPr lang="ru-RU" sz="3200" dirty="0" smtClean="0"/>
              <a:t>    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Углы бывают развернутые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и свернутые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8" name="Рисунок 7" descr="37R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57375" cy="1651000"/>
          </a:xfrm>
          <a:prstGeom prst="rect">
            <a:avLst/>
          </a:prstGeom>
        </p:spPr>
      </p:pic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391400" y="4419600"/>
            <a:ext cx="914400" cy="914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Правильный ответ: да                  </a:t>
            </a:r>
            <a:br>
              <a:rPr lang="ru-RU" dirty="0" smtClean="0"/>
            </a:b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981199" y="393700"/>
            <a:ext cx="6513513" cy="17399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Различают тупые, острые и                                                                    прямые углы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8" name="Рисунок 7" descr="37R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14499" cy="1523999"/>
          </a:xfrm>
          <a:prstGeom prst="rect">
            <a:avLst/>
          </a:prstGeom>
        </p:spPr>
      </p:pic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7391400" y="4419600"/>
            <a:ext cx="914400" cy="9144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Правильный ответ: да                  </a:t>
            </a:r>
            <a:br>
              <a:rPr lang="ru-RU" dirty="0" smtClean="0"/>
            </a:b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2" y="393700"/>
            <a:ext cx="8193087" cy="17399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/>
              <a:t>             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Все углы имеют градусную меру                        </a:t>
            </a:r>
          </a:p>
          <a:p>
            <a:pPr>
              <a:defRPr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8" name="Рисунок 7" descr="37R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14499" cy="1523999"/>
          </a:xfrm>
          <a:prstGeom prst="rect">
            <a:avLst/>
          </a:prstGeom>
        </p:spPr>
      </p:pic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7391400" y="4419600"/>
            <a:ext cx="914400" cy="9144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22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FFC000"/>
      </a:accent1>
      <a:accent2>
        <a:srgbClr val="E1D5A3"/>
      </a:accent2>
      <a:accent3>
        <a:srgbClr val="FF0000"/>
      </a:accent3>
      <a:accent4>
        <a:srgbClr val="6585CF"/>
      </a:accent4>
      <a:accent5>
        <a:srgbClr val="7E6BC9"/>
      </a:accent5>
      <a:accent6>
        <a:srgbClr val="92D050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2899</TotalTime>
  <Words>536</Words>
  <Application>Microsoft Office PowerPoint</Application>
  <PresentationFormat>Экран (4:3)</PresentationFormat>
  <Paragraphs>261</Paragraphs>
  <Slides>31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Апекс</vt:lpstr>
      <vt:lpstr>Equation</vt:lpstr>
      <vt:lpstr>Шишкова Елена Ивановна ГБОУ СОШ  «Школа здоровья»№ 1115 г.Москвы</vt:lpstr>
      <vt:lpstr>Cодержание</vt:lpstr>
      <vt:lpstr>Проверим вычислительный навык!</vt:lpstr>
      <vt:lpstr>Слайд 4</vt:lpstr>
      <vt:lpstr>  В результате получится :  «перпендикулярные прямые» А теперь запишите тему урока. </vt:lpstr>
      <vt:lpstr>Слайд 6</vt:lpstr>
      <vt:lpstr>Правильный ответ:  нет,                 развернутые и неразвернутые.    </vt:lpstr>
      <vt:lpstr>  Правильный ответ: да                   </vt:lpstr>
      <vt:lpstr>  Правильный ответ: да                   </vt:lpstr>
      <vt:lpstr>  Правильный ответ: нет                   </vt:lpstr>
      <vt:lpstr>  Правильный ответ: да                   </vt:lpstr>
      <vt:lpstr>  Правильный ответ: да                   </vt:lpstr>
      <vt:lpstr>  Правильный ответ: да                   </vt:lpstr>
      <vt:lpstr>  Правильный ответ: да                   </vt:lpstr>
      <vt:lpstr>Слайд 15</vt:lpstr>
      <vt:lpstr>Слайд 16</vt:lpstr>
      <vt:lpstr>Слайд 17</vt:lpstr>
      <vt:lpstr>Что же мы видим еще, кроме 4-х прямых углов?</vt:lpstr>
      <vt:lpstr>   Запишем определение: две прямые,  образующие при пересечении прямые углы, называют перпендикулярными. </vt:lpstr>
      <vt:lpstr>Слайд 20</vt:lpstr>
      <vt:lpstr>Слайд 21</vt:lpstr>
      <vt:lpstr> Задание 2  Определите «на глаз», какие пары прямых перпендикулярны, сделайте запись в тетрадях. </vt:lpstr>
      <vt:lpstr> Задание 3 ( 1 случай) Постройте прямую, перпендикулярную данной прямой a и проходящую через данную точку А. </vt:lpstr>
      <vt:lpstr> Задание 3 ( 2 случай) Постройте прямую, перпендикулярную данной прямой a и проходящую через данную точку А. </vt:lpstr>
      <vt:lpstr> Задание 4  С помощью чертежного угольника или транспортира через точки А, В, С, Д постройте прямые, перпендикулярные прямой КМ . </vt:lpstr>
      <vt:lpstr>  </vt:lpstr>
      <vt:lpstr>Слайд 27</vt:lpstr>
      <vt:lpstr>Итог урока: что нового узнали на уроке? </vt:lpstr>
      <vt:lpstr>Слайд 29</vt:lpstr>
      <vt:lpstr>Слайд 30</vt:lpstr>
      <vt:lpstr>Источники: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Правило (“фонтана”)</dc:title>
  <dc:creator>pc</dc:creator>
  <cp:lastModifiedBy>pc</cp:lastModifiedBy>
  <cp:revision>307</cp:revision>
  <dcterms:modified xsi:type="dcterms:W3CDTF">2012-08-23T18:47:50Z</dcterms:modified>
</cp:coreProperties>
</file>