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9" r:id="rId5"/>
    <p:sldId id="263" r:id="rId6"/>
    <p:sldId id="277" r:id="rId7"/>
    <p:sldId id="270" r:id="rId8"/>
    <p:sldId id="262" r:id="rId9"/>
    <p:sldId id="274" r:id="rId10"/>
    <p:sldId id="266" r:id="rId11"/>
    <p:sldId id="264" r:id="rId12"/>
    <p:sldId id="26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C04"/>
    <a:srgbClr val="FF0000"/>
    <a:srgbClr val="001C74"/>
    <a:srgbClr val="003399"/>
    <a:srgbClr val="000000"/>
    <a:srgbClr val="000099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63" autoAdjust="0"/>
    <p:restoredTop sz="90803" autoAdjust="0"/>
  </p:normalViewPr>
  <p:slideViewPr>
    <p:cSldViewPr>
      <p:cViewPr>
        <p:scale>
          <a:sx n="75" d="100"/>
          <a:sy n="75" d="100"/>
        </p:scale>
        <p:origin x="-3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2010-2011г</c:v>
                </c:pt>
                <c:pt idx="1">
                  <c:v>2011-2012г</c:v>
                </c:pt>
                <c:pt idx="2">
                  <c:v>2012-2013г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0.46</c:v>
                </c:pt>
                <c:pt idx="1">
                  <c:v>0.73000000000000065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2010-2011г</c:v>
                </c:pt>
                <c:pt idx="1">
                  <c:v>2011-2012г</c:v>
                </c:pt>
                <c:pt idx="2">
                  <c:v>2012-2013г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0.65000000000000324</c:v>
                </c:pt>
                <c:pt idx="1">
                  <c:v>0.89000000000000312</c:v>
                </c:pt>
                <c:pt idx="2">
                  <c:v>0.8</c:v>
                </c:pt>
              </c:numCache>
            </c:numRef>
          </c:val>
        </c:ser>
        <c:axId val="64498304"/>
        <c:axId val="64545152"/>
      </c:barChart>
      <c:catAx>
        <c:axId val="64498304"/>
        <c:scaling>
          <c:orientation val="minMax"/>
        </c:scaling>
        <c:axPos val="b"/>
        <c:tickLblPos val="nextTo"/>
        <c:crossAx val="64545152"/>
        <c:crosses val="autoZero"/>
        <c:auto val="1"/>
        <c:lblAlgn val="ctr"/>
        <c:lblOffset val="100"/>
      </c:catAx>
      <c:valAx>
        <c:axId val="64545152"/>
        <c:scaling>
          <c:orientation val="minMax"/>
        </c:scaling>
        <c:axPos val="l"/>
        <c:majorGridlines/>
        <c:numFmt formatCode="0%" sourceLinked="1"/>
        <c:tickLblPos val="nextTo"/>
        <c:crossAx val="644983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45DF-6AB6-4370-80AF-D8773B6F28F6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D2AA-D8DC-41E1-9D3B-549B0A67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C2E5-DCE0-468E-AD34-5DF3BCA035D2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815-F74F-4FAD-B2A8-AD84C3D7A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094C-D64A-4092-AF9C-61042151B9F9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23AE-21D5-4312-B4C2-037FAE3A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68D-6333-4C5E-86A5-0D27C2E74626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5C1B-BB08-4EFF-ABDC-4ECF65E68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A2E6-30AE-4C97-ABBE-FE9D7794D69E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B00-DC5E-444F-8532-7AE0A8B1B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0D48-211C-4FA1-8DBC-5EEDA756D6DE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7CC-BA0C-4CF5-8D37-5B05D60CC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96AA-CB4A-483D-93AD-AD12C069B8D3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634-3AA6-4B81-A347-CC2A4EA6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53F7-D68D-4CC9-BCAF-77845849E8C6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5A1E-D991-451B-8CDC-925B840B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E335-7297-4348-AF91-48138C186511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5266-839E-407E-8417-5437ADBE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1749-9DEE-4263-A89D-E3872561BCA5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5578-3303-4F07-9AE7-5061C529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77E5-4140-44C7-8426-AA6C797212BF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8F14-ED8F-4959-86D5-1D3CBF64A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18829-53DF-4DFF-A4A8-6B9004AC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7000"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ass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umi.ru/docs/25411" TargetMode="External"/><Relationship Id="rId5" Type="http://schemas.openxmlformats.org/officeDocument/2006/relationships/hyperlink" Target="http://pedsovet.org/component/option,com_mtree/task,viewlink/link_id,55952/" TargetMode="External"/><Relationship Id="rId4" Type="http://schemas.openxmlformats.org/officeDocument/2006/relationships/hyperlink" Target="http://pedsovet.org/forum/member111046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1928792" y="1"/>
            <a:ext cx="64004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портфолио</a:t>
            </a: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4500562" y="1785926"/>
            <a:ext cx="392909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В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оспитателя </a:t>
            </a:r>
          </a:p>
          <a:p>
            <a:pPr algn="ctr"/>
            <a:r>
              <a:rPr lang="ru-RU" sz="2400" b="1" dirty="0" smtClean="0">
                <a:solidFill>
                  <a:srgbClr val="045C04"/>
                </a:solidFill>
                <a:latin typeface="Monotype Corsiva" pitchFamily="66" charset="0"/>
              </a:rPr>
              <a:t>Ермиловой</a:t>
            </a:r>
            <a:endParaRPr lang="ru-RU" sz="2400" b="1" dirty="0">
              <a:solidFill>
                <a:srgbClr val="045C04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45C04"/>
                </a:solidFill>
                <a:latin typeface="Monotype Corsiva" pitchFamily="66" charset="0"/>
              </a:rPr>
              <a:t>Ольги Николаевны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</a:rPr>
              <a:t>МБДОУ детский сад комбинированного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</a:rPr>
              <a:t>вида №5 «Умка» г. Балаково, Саратовской области.</a:t>
            </a:r>
            <a:endParaRPr lang="ru-RU" sz="2400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8" name="Picture 3" descr="C:\Users\admin\Desktop\getImage (5).jpe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1285852" y="1516161"/>
            <a:ext cx="3214710" cy="3334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214438" y="733425"/>
            <a:ext cx="67865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71603" y="292589"/>
          <a:ext cx="7143801" cy="6070752"/>
        </p:xfrm>
        <a:graphic>
          <a:graphicData uri="http://schemas.openxmlformats.org/drawingml/2006/table">
            <a:tbl>
              <a:tblPr/>
              <a:tblGrid>
                <a:gridCol w="610582"/>
                <a:gridCol w="1331422"/>
                <a:gridCol w="5201797"/>
              </a:tblGrid>
              <a:tr h="714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Учебные годы</a:t>
                      </a:r>
                      <a:endParaRPr lang="ru-RU" sz="1200" kern="150" dirty="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Темы самообразования</a:t>
                      </a:r>
                      <a:endParaRPr lang="ru-RU" sz="1200" kern="150" dirty="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Arial Unicode MS"/>
                          <a:cs typeface="Tahoma"/>
                        </a:rPr>
                        <a:t>      </a:t>
                      </a:r>
                      <a:endParaRPr lang="ru-RU" sz="1600" b="1" kern="150" dirty="0" smtClean="0">
                        <a:latin typeface="Times New Roman"/>
                        <a:ea typeface="Arial Unicode MS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latin typeface="Times New Roman"/>
                          <a:ea typeface="Arial Unicode MS"/>
                          <a:cs typeface="Tahoma"/>
                        </a:rPr>
                        <a:t>                                         План </a:t>
                      </a:r>
                      <a:r>
                        <a:rPr lang="ru-RU" sz="1600" b="1" kern="150" dirty="0">
                          <a:latin typeface="Times New Roman"/>
                          <a:ea typeface="Arial Unicode MS"/>
                          <a:cs typeface="Tahoma"/>
                        </a:rPr>
                        <a:t>работы по самообразованию</a:t>
                      </a:r>
                      <a:endParaRPr lang="ru-RU" sz="1600" kern="150" dirty="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2010 -2011г</a:t>
                      </a: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«</a:t>
                      </a:r>
                      <a:r>
                        <a:rPr lang="ru-RU" sz="1200" b="1" kern="150" dirty="0" err="1">
                          <a:latin typeface="Times New Roman"/>
                          <a:ea typeface="Arial Unicode MS"/>
                          <a:cs typeface="Tahoma"/>
                        </a:rPr>
                        <a:t>Гиперактивные</a:t>
                      </a: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 дети, что необходимо учитывать при работе с детьми в ДОУ»</a:t>
                      </a: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1.Изучила материалы по вопросам «</a:t>
                      </a:r>
                      <a:r>
                        <a:rPr lang="ru-RU" sz="1200" b="1" kern="150" dirty="0" err="1">
                          <a:latin typeface="Times New Roman"/>
                          <a:ea typeface="Arial Unicode MS"/>
                          <a:cs typeface="Tahoma"/>
                        </a:rPr>
                        <a:t>Гиперактивные</a:t>
                      </a: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 дети, что необходимо учитывать при работе с детьми в ДОУ»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2.Пополнила копилку </a:t>
                      </a:r>
                      <a:r>
                        <a:rPr lang="ru-RU" sz="1200" b="1" kern="150" dirty="0" err="1">
                          <a:latin typeface="Times New Roman"/>
                          <a:ea typeface="Arial Unicode MS"/>
                          <a:cs typeface="Tahoma"/>
                        </a:rPr>
                        <a:t>п</a:t>
                      </a: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/игр и </a:t>
                      </a:r>
                      <a:r>
                        <a:rPr lang="ru-RU" sz="1200" b="1" kern="150" dirty="0" err="1">
                          <a:latin typeface="Times New Roman"/>
                          <a:ea typeface="Arial Unicode MS"/>
                          <a:cs typeface="Tahoma"/>
                        </a:rPr>
                        <a:t>д</a:t>
                      </a: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/ игр по работе с </a:t>
                      </a:r>
                      <a:r>
                        <a:rPr lang="ru-RU" sz="1200" b="1" kern="150" dirty="0" err="1">
                          <a:latin typeface="Times New Roman"/>
                          <a:ea typeface="Arial Unicode MS"/>
                          <a:cs typeface="Tahoma"/>
                        </a:rPr>
                        <a:t>гиперактивными</a:t>
                      </a: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 детьми.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3.Разработала и провела консультацию с родителями на тему: «Как быть, если у вас в семье </a:t>
                      </a:r>
                      <a:r>
                        <a:rPr lang="ru-RU" sz="1200" b="1" kern="150" dirty="0" err="1">
                          <a:latin typeface="Times New Roman"/>
                          <a:ea typeface="Arial Unicode MS"/>
                          <a:cs typeface="Tahoma"/>
                        </a:rPr>
                        <a:t>гиперактивный</a:t>
                      </a: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 ребенок?»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4.Организовала в группе дополнительную образовательную деятельность детей через кружковую работу «Умелые ручки» - ручной труд</a:t>
                      </a:r>
                      <a:r>
                        <a:rPr lang="ru-RU" sz="1200" b="1" kern="150" dirty="0" smtClean="0">
                          <a:latin typeface="Times New Roman"/>
                          <a:ea typeface="Arial Unicode MS"/>
                          <a:cs typeface="Tahoma"/>
                        </a:rPr>
                        <a:t>.</a:t>
                      </a:r>
                      <a:endParaRPr lang="ru-RU" sz="1200" b="1" kern="150" dirty="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2011-2012г</a:t>
                      </a: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 «От развивающей среды – к гармоничным  </a:t>
                      </a:r>
                      <a:r>
                        <a:rPr lang="ru-RU" sz="1200" b="1" kern="150" dirty="0" err="1">
                          <a:latin typeface="Times New Roman"/>
                          <a:ea typeface="Arial Unicode MS"/>
                          <a:cs typeface="Tahoma"/>
                        </a:rPr>
                        <a:t>детско</a:t>
                      </a: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 - родительским отношениям»</a:t>
                      </a: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1.Изучила статьи на тему  «От развивающей среды – к гармоничным  детско-родительским отношениям»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2.Разработала и провела консультацию с родителями на тему: «Игра и игровая среда в семье»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3.Составила памятку для родителей «Что необходимо учитывать при создании игровой среды для детей дома?»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3.Разработала и провела консультацию с родителями на тему: «Художественно-эстетическое воспитание дошкольников средствами нетрадиционной техники рисования»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4.Организовала в группе дополнительную образовательную деятельность детей через кружковую работу «Юные художники» - нетрадиционная техника рисования</a:t>
                      </a:r>
                      <a:r>
                        <a:rPr lang="ru-RU" sz="1200" b="1" kern="150" dirty="0" smtClean="0">
                          <a:latin typeface="Times New Roman"/>
                          <a:ea typeface="Arial Unicode MS"/>
                          <a:cs typeface="Tahoma"/>
                        </a:rPr>
                        <a:t>.</a:t>
                      </a:r>
                      <a:endParaRPr lang="ru-RU" sz="1200" b="1" kern="150" dirty="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2012-2013г</a:t>
                      </a: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«</a:t>
                      </a:r>
                      <a:r>
                        <a:rPr lang="ru-RU" sz="1200" b="1" kern="150" dirty="0" err="1">
                          <a:latin typeface="Times New Roman"/>
                          <a:ea typeface="Arial Unicode MS"/>
                          <a:cs typeface="Tahoma"/>
                        </a:rPr>
                        <a:t>Пластилино</a:t>
                      </a:r>
                      <a:endParaRPr lang="ru-RU" sz="1200" b="1" kern="150" dirty="0">
                        <a:latin typeface="Times New Roman"/>
                        <a:ea typeface="Arial Unicode MS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графия, как средство развития творческих способностей у детей дошкольного возраста» </a:t>
                      </a: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1.Создала в группе условия для практической работы с детьми.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2.Составила и провела с родителями консультации и рекомендации на темы: «Лепим из пластилина», «На заметку для родителей – растим маленьких фантазеров».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3.Составила папку раскладушку на тему: «Как организовать деятельность по формированию творческих способностей с детьми в семье»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Arial Unicode MS"/>
                          <a:cs typeface="Tahoma"/>
                        </a:rPr>
                        <a:t>4.Организовала в группе дополнительную образовательную деятельность детей через кружковую работу «Маленькие Фантазеры» - </a:t>
                      </a:r>
                      <a:r>
                        <a:rPr lang="ru-RU" sz="1200" b="1" kern="150" dirty="0" err="1" smtClean="0">
                          <a:latin typeface="Times New Roman"/>
                          <a:ea typeface="Arial Unicode MS"/>
                          <a:cs typeface="Tahoma"/>
                        </a:rPr>
                        <a:t>пластилинография</a:t>
                      </a:r>
                      <a:r>
                        <a:rPr lang="ru-RU" sz="1200" b="1" kern="150" dirty="0" smtClean="0">
                          <a:latin typeface="Times New Roman"/>
                          <a:ea typeface="Arial Unicode MS"/>
                          <a:cs typeface="Tahoma"/>
                        </a:rPr>
                        <a:t>.</a:t>
                      </a:r>
                      <a:endParaRPr lang="ru-RU" sz="1200" b="1" kern="150" dirty="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63863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</p:pic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2843213" y="0"/>
            <a:ext cx="568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  <a:latin typeface="Monotype Corsiva" pitchFamily="66" charset="0"/>
              </a:rPr>
              <a:t>Инновационная деятельность</a:t>
            </a:r>
          </a:p>
        </p:txBody>
      </p:sp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5143504" y="785794"/>
            <a:ext cx="32147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детском саду в своей группе я реализовала инновационный проект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1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вокруг нас»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это программа развития патриотического самосознания у дошкольников.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857223" y="3429000"/>
            <a:ext cx="378621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Я считаю, что реализация программы позволила создать эмоционально-комфортные условия для развития позитивных личностных качеств, расширила представления детей о себе, наполнила жизнь детей интересными делами, проблемами, идеями, обогатился личный опыт детей положительным, гуманным общением с природой.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 descr="C:\Users\admin\Desktop\P1020415.JPG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000628" y="3500438"/>
            <a:ext cx="3643338" cy="2628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admin\Desktop\P1020421.JPG"/>
          <p:cNvPicPr/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071538" y="714356"/>
            <a:ext cx="3500462" cy="248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60" name="Прямоугольник 4"/>
          <p:cNvSpPr>
            <a:spLocks noChangeArrowheads="1"/>
          </p:cNvSpPr>
          <p:nvPr/>
        </p:nvSpPr>
        <p:spPr bwMode="auto">
          <a:xfrm>
            <a:off x="1285875" y="714375"/>
            <a:ext cx="657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3561" name="Прямоугольник 5"/>
          <p:cNvSpPr>
            <a:spLocks noChangeArrowheads="1"/>
          </p:cNvSpPr>
          <p:nvPr/>
        </p:nvSpPr>
        <p:spPr bwMode="auto">
          <a:xfrm>
            <a:off x="928662" y="476250"/>
            <a:ext cx="74295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  <a:latin typeface="Monotype Corsiva" pitchFamily="66" charset="0"/>
              </a:rPr>
              <a:t>Результаты освоения воспитанниками образовательной </a:t>
            </a:r>
            <a:r>
              <a:rPr lang="ru-RU" sz="2400" b="1" dirty="0" smtClean="0">
                <a:solidFill>
                  <a:srgbClr val="990000"/>
                </a:solidFill>
                <a:latin typeface="Monotype Corsiva" pitchFamily="66" charset="0"/>
              </a:rPr>
              <a:t>программы  за  отчетный период 2010 – 2013 учебные годы</a:t>
            </a:r>
            <a:endParaRPr lang="ru-RU" sz="24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23562" name="Прямоугольник 5"/>
          <p:cNvSpPr>
            <a:spLocks noChangeArrowheads="1"/>
          </p:cNvSpPr>
          <p:nvPr/>
        </p:nvSpPr>
        <p:spPr bwMode="auto">
          <a:xfrm>
            <a:off x="1285852" y="4643446"/>
            <a:ext cx="67151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Исходя из результатов данной диаграммы, заметно прослеживается динамика повышения уровня,  усвоения разделов программы воспитанниками. Это явилось следствием использования в образовательном процессе современных образовательных технологий и методик</a:t>
            </a:r>
            <a:r>
              <a:rPr lang="ru-RU" dirty="0" smtClean="0"/>
              <a:t>.</a:t>
            </a:r>
          </a:p>
        </p:txBody>
      </p:sp>
      <p:sp>
        <p:nvSpPr>
          <p:cNvPr id="23563" name="Прямоугольник 5"/>
          <p:cNvSpPr>
            <a:spLocks noChangeArrowheads="1"/>
          </p:cNvSpPr>
          <p:nvPr/>
        </p:nvSpPr>
        <p:spPr bwMode="auto">
          <a:xfrm>
            <a:off x="1258888" y="1341438"/>
            <a:ext cx="6553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аттестационный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период работала по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программе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«От рождения до школы»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под ред.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Н..Е.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500166" y="2214554"/>
          <a:ext cx="550072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785938" y="1"/>
            <a:ext cx="5429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990000"/>
                </a:solidFill>
                <a:latin typeface="Monotype Corsiva" pitchFamily="66" charset="0"/>
              </a:rPr>
              <a:t>Общие сведения</a:t>
            </a:r>
            <a:endParaRPr lang="ru-RU" sz="36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714348" y="500042"/>
            <a:ext cx="7858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Ермилова Ольга Николаевна 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b="1" u="sng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i="1" u="sng" dirty="0">
                <a:solidFill>
                  <a:srgbClr val="002060"/>
                </a:solidFill>
                <a:latin typeface="Monotype Corsiva" pitchFamily="66" charset="0"/>
              </a:rPr>
              <a:t>Образование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средне -специальное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b="1" i="1" u="sng" dirty="0">
                <a:solidFill>
                  <a:srgbClr val="002060"/>
                </a:solidFill>
                <a:latin typeface="Monotype Corsiva" pitchFamily="66" charset="0"/>
              </a:rPr>
              <a:t>Специальность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учитель начальных классов.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i="1" u="sng" dirty="0" smtClean="0">
                <a:solidFill>
                  <a:srgbClr val="002060"/>
                </a:solidFill>
                <a:latin typeface="Monotype Corsiva" pitchFamily="66" charset="0"/>
              </a:rPr>
              <a:t>Окончила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Monotype Corsiva" pitchFamily="66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Вольское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педагогическое училище №2 им. Ф. И. Панферова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1976г.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C:\Users\admin\Documents\все проекты\проекты Маршак\фото к проекту\P1020452.JPG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3071802" y="2071678"/>
            <a:ext cx="4143404" cy="2786082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1071538" y="4786322"/>
            <a:ext cx="68580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</a:rPr>
              <a:t>Мой девиз</a:t>
            </a:r>
          </a:p>
          <a:p>
            <a:pPr algn="ctr"/>
            <a:r>
              <a:rPr lang="ru-RU" dirty="0" smtClean="0"/>
              <a:t>«… как прошло детство, кто вел ребенка за руку в детские годы, что вошло в разум и сердце из окружающего мира – от этого в решающей степени зависит, каким человеком станет сегодняшний малыш»</a:t>
            </a:r>
            <a:r>
              <a:rPr lang="ru-RU" b="1" i="1" dirty="0" smtClean="0"/>
              <a:t> </a:t>
            </a:r>
          </a:p>
          <a:p>
            <a:pPr algn="r"/>
            <a:r>
              <a:rPr lang="ru-RU" i="1" dirty="0" smtClean="0"/>
              <a:t>(Сухомлинский В.А)</a:t>
            </a:r>
            <a:endParaRPr lang="ru-RU" i="1" dirty="0"/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763713" y="620713"/>
            <a:ext cx="5524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0000"/>
                </a:solidFill>
                <a:latin typeface="Monotype Corsiva" pitchFamily="66" charset="0"/>
              </a:rPr>
              <a:t>Мое педагогическое кредо</a:t>
            </a:r>
            <a:endParaRPr lang="ru-RU" sz="3200" b="1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8" y="4792663"/>
            <a:ext cx="6786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042988" y="1125538"/>
            <a:ext cx="70881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« Педагог – он вечно созидатель.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Он  жизни учит и любви к труду.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Я педагог, наставник, воспитатель.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За что благодарю свою судьбу».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10" name="Рисунок 9" descr="C:\Users\admin\Desktop\P1020186.JPG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2786050" y="3143248"/>
            <a:ext cx="3643338" cy="3019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476375" y="476250"/>
            <a:ext cx="583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990000"/>
                </a:solidFill>
                <a:latin typeface="Monotype Corsiva" pitchFamily="66" charset="0"/>
              </a:rPr>
              <a:t>Профессиональная деятельность</a:t>
            </a:r>
          </a:p>
        </p:txBody>
      </p:sp>
      <p:graphicFrame>
        <p:nvGraphicFramePr>
          <p:cNvPr id="24716" name="Group 140"/>
          <p:cNvGraphicFramePr>
            <a:graphicFrameLocks noGrp="1"/>
          </p:cNvGraphicFramePr>
          <p:nvPr/>
        </p:nvGraphicFramePr>
        <p:xfrm>
          <a:off x="1187450" y="1018782"/>
          <a:ext cx="7127875" cy="4767671"/>
        </p:xfrm>
        <a:graphic>
          <a:graphicData uri="http://schemas.openxmlformats.org/drawingml/2006/table">
            <a:tbl>
              <a:tblPr/>
              <a:tblGrid>
                <a:gridCol w="2447925"/>
                <a:gridCol w="4679950"/>
              </a:tblGrid>
              <a:tr h="391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0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технология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Непосредственная образовательная деятельность, утренняя гимнастика, развлечения, труд, прогулка, повседневная бытовая деятельность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0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 технологии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Дыхательная и офтальмологическая гимнастики,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аромотерапия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пальчиковая гимнастика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динамические паузы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игровой обучающей ситуации 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Предполагает наличие сюжета по ходу которого дети решают проблемные задачи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проектного обучения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метода проектов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недельное тематическое планирование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Совокупность методов, приемов и средств различных видов искусств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ИКТ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ТСО и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мультимедийных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презентаций в образовательной деятельности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00"/>
                </a:solidFill>
              </a:rPr>
              <a:t>Игровая</a:t>
            </a:r>
            <a:r>
              <a:rPr lang="ru-RU" b="1" smtClean="0">
                <a:solidFill>
                  <a:schemeClr val="bg1"/>
                </a:solidFill>
              </a:rPr>
              <a:t> технология</a:t>
            </a:r>
            <a:br>
              <a:rPr lang="ru-RU" b="1" smtClean="0">
                <a:solidFill>
                  <a:schemeClr val="bg1"/>
                </a:solidFill>
              </a:rPr>
            </a:br>
            <a:endParaRPr lang="ru-RU" b="1" smtClean="0">
              <a:solidFill>
                <a:schemeClr val="bg1"/>
              </a:solidFill>
            </a:endParaRPr>
          </a:p>
        </p:txBody>
      </p:sp>
      <p:pic>
        <p:nvPicPr>
          <p:cNvPr id="1843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8438" name="Rectangle 75"/>
          <p:cNvSpPr>
            <a:spLocks noChangeArrowheads="1"/>
          </p:cNvSpPr>
          <p:nvPr/>
        </p:nvSpPr>
        <p:spPr bwMode="auto">
          <a:xfrm>
            <a:off x="1187450" y="2928934"/>
            <a:ext cx="63849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Здоровье сберегающие  технологии</a:t>
            </a: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14" name="Рисунок 13" descr="C:\Users\admin\Desktop\P1020390.JPG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285852" y="357166"/>
            <a:ext cx="328614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:\DCIM\101_PANA\P1010860.JPG"/>
          <p:cNvPicPr/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5072066" y="357166"/>
            <a:ext cx="3214710" cy="2538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admin\Desktop\P1020264.JPG"/>
          <p:cNvPicPr/>
          <p:nvPr/>
        </p:nvPicPr>
        <p:blipFill>
          <a:blip r:embed="rId5" cstate="print">
            <a:lum bright="-20000"/>
          </a:blip>
          <a:srcRect/>
          <a:stretch>
            <a:fillRect/>
          </a:stretch>
        </p:blipFill>
        <p:spPr bwMode="auto">
          <a:xfrm>
            <a:off x="1285852" y="3571876"/>
            <a:ext cx="328614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admin\Desktop\P1020250.JPG"/>
          <p:cNvPicPr/>
          <p:nvPr/>
        </p:nvPicPr>
        <p:blipFill>
          <a:blip r:embed="rId6" cstate="print">
            <a:lum bright="-20000"/>
          </a:blip>
          <a:srcRect/>
          <a:stretch>
            <a:fillRect/>
          </a:stretch>
        </p:blipFill>
        <p:spPr bwMode="auto">
          <a:xfrm>
            <a:off x="4929190" y="3571876"/>
            <a:ext cx="342902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071670" y="6072206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Технология игровой обучающей ситуации</a:t>
            </a:r>
            <a:endParaRPr lang="ru-RU" dirty="0"/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P1020109.JPG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929190" y="500042"/>
            <a:ext cx="342902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admin\Desktop\P1010454.JPG"/>
          <p:cNvPicPr/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000100" y="500042"/>
            <a:ext cx="3500462" cy="250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485997" y="3000372"/>
            <a:ext cx="2172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99"/>
                </a:solidFill>
              </a:rPr>
              <a:t>Арт</a:t>
            </a:r>
            <a:r>
              <a:rPr lang="ru-RU" b="1" dirty="0" smtClean="0">
                <a:solidFill>
                  <a:srgbClr val="000099"/>
                </a:solidFill>
              </a:rPr>
              <a:t> -  технологии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0" name="Рисунок 9" descr="D:\Детский сад фото\август 2012г(2)\P1000959.JPG"/>
          <p:cNvPicPr/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857224" y="3500438"/>
            <a:ext cx="3429023" cy="2652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admin\Desktop\P1020165.JPG"/>
          <p:cNvPicPr/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4786314" y="3500438"/>
            <a:ext cx="342902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786050" y="6198990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Игровые -  технологии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2195513" y="0"/>
            <a:ext cx="4948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  <a:latin typeface="Monotype Corsiva" pitchFamily="66" charset="0"/>
              </a:rPr>
              <a:t>Работа с родителями</a:t>
            </a:r>
            <a:endParaRPr lang="ru-RU" sz="24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1042988" y="3000372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hlink"/>
                </a:solidFill>
                <a:latin typeface="Monotype Corsiva" pitchFamily="66" charset="0"/>
              </a:rPr>
              <a:t>Родительский клуб «Мы вместе!» 20013</a:t>
            </a:r>
            <a:endParaRPr lang="ru-RU" sz="1400" b="1" dirty="0">
              <a:solidFill>
                <a:schemeClr val="hlink"/>
              </a:solidFill>
              <a:latin typeface="Monotype Corsiva" pitchFamily="66" charset="0"/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4787900" y="6021388"/>
            <a:ext cx="34274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«</a:t>
            </a:r>
            <a:r>
              <a:rPr lang="ru-RU" sz="1600" b="1" dirty="0" smtClean="0">
                <a:solidFill>
                  <a:schemeClr val="hlink"/>
                </a:solidFill>
                <a:latin typeface="Monotype Corsiva" pitchFamily="66" charset="0"/>
              </a:rPr>
              <a:t>Вот и стали мы на год взрослей!» 2011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714348" y="5929330"/>
            <a:ext cx="4000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Спортивный досуг</a:t>
            </a:r>
          </a:p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«</a:t>
            </a:r>
            <a:r>
              <a:rPr lang="ru-RU" sz="1600" b="1" dirty="0" smtClean="0">
                <a:solidFill>
                  <a:schemeClr val="hlink"/>
                </a:solidFill>
                <a:latin typeface="Monotype Corsiva" pitchFamily="66" charset="0"/>
              </a:rPr>
              <a:t>Веселые старты»2011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9467" name="TextBox 9"/>
          <p:cNvSpPr txBox="1">
            <a:spLocks noChangeArrowheads="1"/>
          </p:cNvSpPr>
          <p:nvPr/>
        </p:nvSpPr>
        <p:spPr bwMode="auto">
          <a:xfrm>
            <a:off x="4572000" y="2857497"/>
            <a:ext cx="3529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Консультация </a:t>
            </a:r>
          </a:p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«Знаете ли вы своего ребенка?» </a:t>
            </a:r>
            <a:r>
              <a:rPr lang="ru-RU" sz="1600" b="1" dirty="0" smtClean="0">
                <a:solidFill>
                  <a:schemeClr val="hlink"/>
                </a:solidFill>
                <a:latin typeface="Monotype Corsiva" pitchFamily="66" charset="0"/>
              </a:rPr>
              <a:t>2013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13" name="Рисунок 12" descr="C:\Users\admin\Desktop\P1020276.JPG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643438" y="500042"/>
            <a:ext cx="3386147" cy="2345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admin\Desktop\фото к проекту\P1020277 (2).JPG"/>
          <p:cNvPicPr/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357290" y="500042"/>
            <a:ext cx="3000396" cy="2338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H:\Новая папка\CIMG9231.JPG"/>
          <p:cNvPicPr/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1285852" y="3500438"/>
            <a:ext cx="3143272" cy="2460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C:\Documents and Settings\Admin\Рабочий стол\фотки\P1000602.JPG"/>
          <p:cNvPicPr/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4714876" y="3500438"/>
            <a:ext cx="3357586" cy="2514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8" y="571500"/>
            <a:ext cx="671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547813" y="549275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graphicFrame>
        <p:nvGraphicFramePr>
          <p:cNvPr id="24711" name="Group 135"/>
          <p:cNvGraphicFramePr>
            <a:graphicFrameLocks noGrp="1"/>
          </p:cNvGraphicFramePr>
          <p:nvPr/>
        </p:nvGraphicFramePr>
        <p:xfrm>
          <a:off x="714348" y="832911"/>
          <a:ext cx="7572428" cy="5699760"/>
        </p:xfrm>
        <a:graphic>
          <a:graphicData uri="http://schemas.openxmlformats.org/drawingml/2006/table">
            <a:tbl>
              <a:tblPr/>
              <a:tblGrid>
                <a:gridCol w="3863668"/>
                <a:gridCol w="3708760"/>
              </a:tblGrid>
              <a:tr h="2992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Уровень, дата, организаторы, слушатели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мероприятия, результат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23.11.2011г сообщество «Росток»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Методическая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разработка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мероприятия по Ф.Э.М.П. для детей подготовительной к школе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группы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«Путешествие в город мастеров»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23.11.2012г сообщество «Росток»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Методическая разработка мероприятия по ознакомлению с окружающим миром  «Мир вокруг нас»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22.04.2011г.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сообщество «Открытый класс» </a:t>
                      </a:r>
                      <a:r>
                        <a:rPr lang="ru-RU" sz="12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http://www.openclass.ru/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Открытое мероприятие 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Интегрированное занятие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ознакомлению с устным народным творчеством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Путешествие в  сказочный лес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2012г.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сеть работников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nsportal.ru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Сертификат, свидетельства о публикации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  <a:tab pos="20066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статьи в родительский уголок на тему: «Безопасность на дороге»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  <a:tab pos="20066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Web: //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nsportal.ru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/node/363805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сеть работников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nsportal.ru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Сертификат, свидетельства о публикации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Персональный сайт,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электронное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учебно-методический материал http://nsportal.ru/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olga-nikolaevna-ermilova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7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2013г.Сайт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Педсовет.org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4"/>
                        </a:rPr>
                        <a:t>http://pedsovet.org/forum/member111046.html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Сертификат, свидетельства о публикации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Интегрированное занятие по Ф Э М П в младшей группе 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Медвежонок в гостях у ребят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5"/>
                        </a:rPr>
                        <a:t>http://pedsovet.org/component/option,com_mtree/task,viewlink/link_id,55952/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2013г.Сайт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Педсовет.org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4"/>
                        </a:rPr>
                        <a:t>http://pedsovet.org/forum/member111046.html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Сертификат, свидетельства о публикации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публикации: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перспективное планирование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нод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Ф Э М П в младшей группе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»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6"/>
                        </a:rPr>
                        <a:t>http://numi.ru/docs/25411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05" name="Прямоугольник 5"/>
          <p:cNvSpPr>
            <a:spLocks noChangeArrowheads="1"/>
          </p:cNvSpPr>
          <p:nvPr/>
        </p:nvSpPr>
        <p:spPr bwMode="auto">
          <a:xfrm>
            <a:off x="1476375" y="0"/>
            <a:ext cx="6119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Обобщение и распространение собственного педагогического опыта</a:t>
            </a: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28728" y="714357"/>
          <a:ext cx="6500858" cy="4857783"/>
        </p:xfrm>
        <a:graphic>
          <a:graphicData uri="http://schemas.openxmlformats.org/drawingml/2006/table">
            <a:tbl>
              <a:tblPr/>
              <a:tblGrid>
                <a:gridCol w="437557"/>
                <a:gridCol w="1187658"/>
                <a:gridCol w="2812872"/>
                <a:gridCol w="2062771"/>
              </a:tblGrid>
              <a:tr h="516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Год прохождения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Место прохождения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898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25. 06. 2001г.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По проблеме «особенности учебно-воспитательного процесса в ДОУ для детей с нарушением зрения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Г. Балаково от института коррекционной педагогики СГПУ г. Самара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017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2.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. 06. 2006г.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«Современные подходы к </a:t>
                      </a: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методике-психолого-педагогическому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сопровождению детей дошкольного возраста с нарушением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зрения»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г. Балаково от института коррекционной педагогики СГПУ г. Самара.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7497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. 11. 2010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«Основы компьютерной грамотности»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г. Балаково. МОУ «Учебно-методический центр»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675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13.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05.</a:t>
                      </a:r>
                      <a:r>
                        <a:rPr lang="ru-RU" sz="1200" b="1" kern="1200" baseline="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2011 г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Обучающий семинар «Основы работы в сети Интернет» </a:t>
                      </a:r>
                      <a:endParaRPr lang="ru-RU" sz="1200" b="1" kern="12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г. Балаково  МОУ  «Учебно-методический центр»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9998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26.06. 2012г.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«Теория и методика дошкольного образования»»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Саратовский Институт ПК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Им. Чернышевского.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9" marR="43949" marT="6219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285852" y="0"/>
            <a:ext cx="6143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		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Курсы повышения квалификации </a:t>
            </a:r>
            <a:endParaRPr lang="ru-RU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лектронное портфолио О. Н. Ермило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электронное портфолио О. Н. Ермилова</Template>
  <TotalTime>117</TotalTime>
  <Words>1018</Words>
  <Application>Microsoft Office PowerPoint</Application>
  <PresentationFormat>Экран (4:3)</PresentationFormat>
  <Paragraphs>140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электронное портфолио О. Н. Ермилова</vt:lpstr>
      <vt:lpstr>Слайд 1</vt:lpstr>
      <vt:lpstr>Слайд 2</vt:lpstr>
      <vt:lpstr>Слайд 3</vt:lpstr>
      <vt:lpstr>Слайд 4</vt:lpstr>
      <vt:lpstr>Игровая технология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2014-07-24T03:06:38Z</dcterms:created>
  <dcterms:modified xsi:type="dcterms:W3CDTF">2014-07-24T15:27:02Z</dcterms:modified>
</cp:coreProperties>
</file>