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71" r:id="rId6"/>
    <p:sldId id="27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90788-74D7-4981-8764-B78702342FA0}" type="datetimeFigureOut">
              <a:rPr lang="ru-RU"/>
              <a:pPr>
                <a:defRPr/>
              </a:pPr>
              <a:t>25.07.2014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B7DAC-5203-45C3-89AA-CB23AFC48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B128-6808-4AE3-A45A-607BCC63851C}" type="datetimeFigureOut">
              <a:rPr lang="ru-RU"/>
              <a:pPr>
                <a:defRPr/>
              </a:pPr>
              <a:t>25.07.2014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91C8A-FD3E-436E-923C-063CFCD94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D4422-E724-4E3F-A415-1E899E50019C}" type="datetimeFigureOut">
              <a:rPr lang="ru-RU"/>
              <a:pPr>
                <a:defRPr/>
              </a:pPr>
              <a:t>25.07.2014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62C4A-5814-4AFA-ADAD-EB10C2F4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700B7-98C0-4375-848B-13E6151B5ECB}" type="datetimeFigureOut">
              <a:rPr lang="ru-RU"/>
              <a:pPr>
                <a:defRPr/>
              </a:pPr>
              <a:t>25.07.2014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256BD-5276-4384-899F-CA1103F9B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BD57-0BA5-4C91-91BB-345168248022}" type="datetimeFigureOut">
              <a:rPr lang="ru-RU"/>
              <a:pPr>
                <a:defRPr/>
              </a:pPr>
              <a:t>25.07.2014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29BC6-C5A6-4354-8B9C-9A06FA45D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51AB-BC65-44C2-B9F5-D3DEFC632659}" type="datetimeFigureOut">
              <a:rPr lang="ru-RU"/>
              <a:pPr>
                <a:defRPr/>
              </a:pPr>
              <a:t>25.07.2014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A053-A05E-44EB-B6A5-97E65E123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CB4D3-A767-4571-AD34-8089AF472C78}" type="datetimeFigureOut">
              <a:rPr lang="ru-RU"/>
              <a:pPr>
                <a:defRPr/>
              </a:pPr>
              <a:t>25.07.2014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A9094-0206-4B9D-B601-F8217711C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BF643-4391-43E9-98CF-B4D5BD7CB14A}" type="datetimeFigureOut">
              <a:rPr lang="ru-RU"/>
              <a:pPr>
                <a:defRPr/>
              </a:pPr>
              <a:t>25.07.2014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A243-7FC0-41B1-853E-84218BD2B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5B7BF-6B24-4268-9E38-78F22726CAD3}" type="datetimeFigureOut">
              <a:rPr lang="ru-RU"/>
              <a:pPr>
                <a:defRPr/>
              </a:pPr>
              <a:t>25.07.2014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55DBD-30E0-4B3B-A2A9-2A3C49867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6B5B-30AC-47F9-9DA1-440647C4FE5E}" type="datetimeFigureOut">
              <a:rPr lang="ru-RU"/>
              <a:pPr>
                <a:defRPr/>
              </a:pPr>
              <a:t>25.07.2014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A4D9A-EB28-4FFB-AFBF-EA5C25C5E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4FFF4-49EB-4B57-A4E3-FCADDF1D13F2}" type="datetimeFigureOut">
              <a:rPr lang="ru-RU"/>
              <a:pPr>
                <a:defRPr/>
              </a:pPr>
              <a:t>25.07.2014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80786-BB7E-489B-8AC9-0EBE9061B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154F2A-EC28-4A20-9575-4BCCA8A165E2}" type="datetimeFigureOut">
              <a:rPr lang="ru-RU"/>
              <a:pPr>
                <a:defRPr/>
              </a:pPr>
              <a:t>25.07.2014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CADE3B-15FB-4D78-95BA-90F68B17E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403350" y="3357563"/>
            <a:ext cx="7358063" cy="1470025"/>
          </a:xfrm>
        </p:spPr>
        <p:txBody>
          <a:bodyPr/>
          <a:lstStyle/>
          <a:p>
            <a:r>
              <a:rPr lang="ru-RU" sz="3200" b="1" i="1" smtClean="0"/>
              <a:t/>
            </a:r>
            <a:br>
              <a:rPr lang="ru-RU" sz="3200" b="1" i="1" smtClean="0"/>
            </a:br>
            <a:r>
              <a:rPr lang="ru-RU" sz="3200" b="1" i="1" smtClean="0"/>
              <a:t/>
            </a:r>
            <a:br>
              <a:rPr lang="ru-RU" sz="3200" b="1" i="1" smtClean="0"/>
            </a:br>
            <a:r>
              <a:rPr lang="ru-RU" sz="3200" b="1" i="1" smtClean="0"/>
              <a:t/>
            </a:r>
            <a:br>
              <a:rPr lang="ru-RU" sz="3200" b="1" i="1" smtClean="0"/>
            </a:br>
            <a:r>
              <a:rPr lang="ru-RU" sz="3200" b="1" i="1" smtClean="0"/>
              <a:t/>
            </a:r>
            <a:br>
              <a:rPr lang="ru-RU" sz="3200" b="1" i="1" smtClean="0"/>
            </a:br>
            <a:r>
              <a:rPr lang="ru-RU" sz="3200" b="1" i="1" smtClean="0">
                <a:solidFill>
                  <a:srgbClr val="17375E"/>
                </a:solidFill>
              </a:rPr>
              <a:t>«Азбуку дорожную знать каждому положено»</a:t>
            </a:r>
            <a:r>
              <a:rPr lang="ru-RU" sz="3200" b="1" i="1" smtClean="0"/>
              <a:t/>
            </a:r>
            <a:br>
              <a:rPr lang="ru-RU" sz="3200" b="1" i="1" smtClean="0"/>
            </a:br>
            <a:r>
              <a:rPr lang="ru-RU" sz="2000" b="1" u="sng" smtClean="0">
                <a:solidFill>
                  <a:srgbClr val="002060"/>
                </a:solidFill>
              </a:rPr>
              <a:t>Проект подготовил</a:t>
            </a:r>
            <a:r>
              <a:rPr lang="ru-RU" sz="2000" b="1" u="sng" smtClean="0">
                <a:solidFill>
                  <a:srgbClr val="002060"/>
                </a:solidFill>
                <a:latin typeface="Arial" charset="0"/>
              </a:rPr>
              <a:t>а</a:t>
            </a:r>
            <a:r>
              <a:rPr lang="ru-RU" sz="2000" b="1" u="sng" smtClean="0">
                <a:solidFill>
                  <a:srgbClr val="002060"/>
                </a:solidFill>
              </a:rPr>
              <a:t>: </a:t>
            </a:r>
            <a:r>
              <a:rPr lang="ru-RU" sz="2000" b="1" smtClean="0">
                <a:solidFill>
                  <a:srgbClr val="002060"/>
                </a:solidFill>
              </a:rPr>
              <a:t/>
            </a:r>
            <a:br>
              <a:rPr lang="ru-RU" sz="2000" b="1" smtClean="0">
                <a:solidFill>
                  <a:srgbClr val="002060"/>
                </a:solidFill>
              </a:rPr>
            </a:br>
            <a:r>
              <a:rPr lang="ru-RU" sz="2000" b="1" smtClean="0">
                <a:solidFill>
                  <a:srgbClr val="002060"/>
                </a:solidFill>
              </a:rPr>
              <a:t>                      </a:t>
            </a:r>
            <a:r>
              <a:rPr lang="ru-RU" sz="1400" b="1" smtClean="0">
                <a:solidFill>
                  <a:srgbClr val="002060"/>
                </a:solidFill>
                <a:latin typeface="Arial" charset="0"/>
              </a:rPr>
              <a:t>воспитатель первой квалификационной                                 категории </a:t>
            </a:r>
            <a:r>
              <a:rPr lang="ru-RU" sz="1600" b="1" smtClean="0">
                <a:solidFill>
                  <a:srgbClr val="002060"/>
                </a:solidFill>
              </a:rPr>
              <a:t>Румянцева Л.П.</a:t>
            </a:r>
            <a:br>
              <a:rPr lang="ru-RU" sz="1600" b="1" smtClean="0">
                <a:solidFill>
                  <a:srgbClr val="002060"/>
                </a:solidFill>
              </a:rPr>
            </a:br>
            <a:r>
              <a:rPr lang="ru-RU" sz="2000" b="1" smtClean="0">
                <a:solidFill>
                  <a:srgbClr val="002060"/>
                </a:solidFill>
              </a:rPr>
              <a:t>             </a:t>
            </a:r>
            <a:br>
              <a:rPr lang="ru-RU" sz="2000" b="1" smtClean="0">
                <a:solidFill>
                  <a:srgbClr val="002060"/>
                </a:solidFill>
              </a:rPr>
            </a:br>
            <a:r>
              <a:rPr lang="ru-RU" sz="2000" b="1" smtClean="0">
                <a:solidFill>
                  <a:srgbClr val="002060"/>
                </a:solidFill>
              </a:rPr>
              <a:t>                          </a:t>
            </a:r>
            <a:r>
              <a:rPr lang="ru-RU" sz="3200" smtClean="0">
                <a:solidFill>
                  <a:srgbClr val="002060"/>
                </a:solidFill>
              </a:rPr>
              <a:t/>
            </a:r>
            <a:br>
              <a:rPr lang="ru-RU" sz="3200" smtClean="0">
                <a:solidFill>
                  <a:srgbClr val="002060"/>
                </a:solidFill>
              </a:rPr>
            </a:br>
            <a:endParaRPr lang="ru-RU" sz="3200" b="1" i="1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0" y="5426075"/>
            <a:ext cx="1935163" cy="396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Актуальность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95288" y="1341438"/>
            <a:ext cx="6248400" cy="5327650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Сохранение жизни и здоровья детей — одна из основных целей и смысл существования человеческого общества. Конвенция о правах ребенка утверждает неотъемлемое право каждого ребенка на жизнь и обязывает государство обеспечивать «в максимально возможной степени выживание и здоровое развитие ребенка».</a:t>
            </a:r>
          </a:p>
          <a:p>
            <a:pPr>
              <a:defRPr/>
            </a:pPr>
            <a:r>
              <a:rPr lang="ru-RU" sz="2000" dirty="0" smtClean="0"/>
              <a:t>Травматизм на дорогах - это проблема, которая беспокоит людей во всех странах мира. Одной из проблем дорожно-транспортного травматизма является попадание детей в ДТП. При этом под детским дорожно-транспортным травматизмом (ДДТТ) понимается совокупность всех дорожно-транспортных происшествий за определенный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промежуток времени, в которых получили телесные повреждения различной тяжести</a:t>
            </a:r>
            <a:r>
              <a:rPr lang="ru-RU" sz="2400" dirty="0" smtClean="0"/>
              <a:t>.  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28625" y="1500188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Цель и 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214563"/>
            <a:ext cx="8229600" cy="374491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Цель: </a:t>
            </a:r>
            <a:r>
              <a:rPr lang="ru-RU" sz="2000" dirty="0" smtClean="0"/>
              <a:t>Подготовить комплексно- тематическое планирование в соответствии с  требованиями ФГОС ДО, направленное на формирование  навыков безопасного поведения на дорогах </a:t>
            </a:r>
            <a:r>
              <a:rPr lang="en-US" sz="2000" dirty="0" smtClean="0"/>
              <a:t> </a:t>
            </a:r>
            <a:r>
              <a:rPr lang="ru-RU" sz="2000" dirty="0" smtClean="0"/>
              <a:t>у детей дошкольного возраста.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Задачи:</a:t>
            </a:r>
          </a:p>
          <a:p>
            <a:pPr>
              <a:defRPr/>
            </a:pPr>
            <a:r>
              <a:rPr lang="ru-RU" sz="2000" dirty="0" smtClean="0"/>
              <a:t>расширение общего кругозора по проблеме безопасного поведения на улицах и дорогах;</a:t>
            </a:r>
          </a:p>
          <a:p>
            <a:pPr>
              <a:defRPr/>
            </a:pPr>
            <a:r>
              <a:rPr lang="ru-RU" sz="2000" dirty="0" smtClean="0"/>
              <a:t>изучение Правил дорожного движения для пешеходов и пассажиров на основе формирования умений и навыков безопасного поведения на дороге;</a:t>
            </a:r>
          </a:p>
          <a:p>
            <a:pPr>
              <a:defRPr/>
            </a:pPr>
            <a:r>
              <a:rPr lang="ru-RU" sz="2000" dirty="0" smtClean="0"/>
              <a:t>формирование практических умений пешеходов;</a:t>
            </a:r>
          </a:p>
          <a:p>
            <a:pPr>
              <a:defRPr/>
            </a:pPr>
            <a:r>
              <a:rPr lang="ru-RU" sz="2000" dirty="0" smtClean="0"/>
              <a:t>формирование культуры участника дорожного движения.</a:t>
            </a: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313" y="1928813"/>
            <a:ext cx="8362950" cy="3921125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Ожидаемый результат</a:t>
            </a:r>
          </a:p>
          <a:p>
            <a:pPr>
              <a:defRPr/>
            </a:pPr>
            <a:r>
              <a:rPr lang="ru-RU" sz="2400" dirty="0" smtClean="0"/>
              <a:t>расширить представления детей об окружающей дорожной среде и правилах дорожного движения.</a:t>
            </a:r>
          </a:p>
          <a:p>
            <a:pPr>
              <a:defRPr/>
            </a:pPr>
            <a:r>
              <a:rPr lang="ru-RU" sz="2400" dirty="0" smtClean="0"/>
              <a:t>сформировать навыки спокойного, уверенного, культурного и безопасного поведения в дорожно-транспортной среде.</a:t>
            </a:r>
          </a:p>
          <a:p>
            <a:pPr>
              <a:defRPr/>
            </a:pPr>
            <a:r>
              <a:rPr lang="ru-RU" sz="2400" dirty="0" smtClean="0"/>
              <a:t>повысить активность родителей и детей в обеспечении безопасности дорожного движения.</a:t>
            </a:r>
          </a:p>
          <a:p>
            <a:pPr>
              <a:defRPr/>
            </a:pPr>
            <a:r>
              <a:rPr lang="ru-RU" sz="2400" dirty="0" smtClean="0"/>
              <a:t>осветить результаты деятельности в ДОУ  в соответствии с ФГОС ДО (постоянно действующий уголок безопасности дорожного движения) </a:t>
            </a:r>
          </a:p>
          <a:p>
            <a:pPr marL="0" indent="0" algn="ctr">
              <a:buFont typeface="Arial" charset="0"/>
              <a:buNone/>
              <a:defRPr/>
            </a:pPr>
            <a:endParaRPr lang="ru-RU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001000" cy="49545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Литература</a:t>
            </a:r>
          </a:p>
          <a:p>
            <a:pPr marL="0" indent="0" algn="ctr">
              <a:buFont typeface="Arial" charset="0"/>
              <a:buNone/>
              <a:defRPr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 smtClean="0"/>
              <a:t>Правила дорожного движения. – М., 2009.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 smtClean="0"/>
              <a:t>Хромцова Т.Г. Воспитание безопасного поведения дошкольников на улице: Учебное пособие – М.: Центр педагогического образования, 2007.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 smtClean="0"/>
              <a:t>Энциклопедия «Все обо всем», Москва, 2008г.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 smtClean="0"/>
              <a:t>Путеводитель по ФГОС ДО в таблицах и схемах/Под </a:t>
            </a:r>
            <a:r>
              <a:rPr lang="ru-RU" sz="2000" dirty="0" err="1" smtClean="0"/>
              <a:t>общ.ред</a:t>
            </a:r>
            <a:r>
              <a:rPr lang="ru-RU" sz="2000" dirty="0" smtClean="0"/>
              <a:t>. М.Е. </a:t>
            </a:r>
            <a:r>
              <a:rPr lang="ru-RU" sz="2000" dirty="0" err="1" smtClean="0"/>
              <a:t>Верховкиной</a:t>
            </a:r>
            <a:r>
              <a:rPr lang="ru-RU" sz="2000" dirty="0" smtClean="0"/>
              <a:t>, А.Н. </a:t>
            </a:r>
            <a:r>
              <a:rPr lang="ru-RU" sz="2000" dirty="0" err="1" smtClean="0"/>
              <a:t>Атаровой-СПб</a:t>
            </a:r>
            <a:r>
              <a:rPr lang="ru-RU" sz="2000" dirty="0" smtClean="0"/>
              <a:t>.: КАРО, 2014.-112с.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2000" dirty="0" smtClean="0"/>
          </a:p>
          <a:p>
            <a:pPr marL="457200" indent="-457200">
              <a:buFont typeface="Arial" charset="0"/>
              <a:buNone/>
              <a:defRPr/>
            </a:pPr>
            <a:endParaRPr lang="ru-RU" sz="2000" dirty="0" smtClean="0"/>
          </a:p>
          <a:p>
            <a:pPr marL="0" indent="0">
              <a:buFont typeface="Arial" charset="0"/>
              <a:buNone/>
              <a:defRPr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sz="4000" b="1" smtClean="0">
              <a:solidFill>
                <a:srgbClr val="00206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sz="4400" b="1" smtClean="0">
                <a:solidFill>
                  <a:srgbClr val="0070C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392</TotalTime>
  <Words>258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Шаблон 2</vt:lpstr>
      <vt:lpstr>    «Азбуку дорожную знать каждому положено» Проект подготовила:                        воспитатель первой квалификационной                                 категории Румянцева Л.П.                                          </vt:lpstr>
      <vt:lpstr>Актуальность</vt:lpstr>
      <vt:lpstr>Цель и задачи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 и новые образовательные результаты</dc:title>
  <dc:creator>эксперт</dc:creator>
  <cp:lastModifiedBy>СГБ</cp:lastModifiedBy>
  <cp:revision>41</cp:revision>
  <dcterms:created xsi:type="dcterms:W3CDTF">2014-03-11T15:05:37Z</dcterms:created>
  <dcterms:modified xsi:type="dcterms:W3CDTF">2014-07-25T07:23:31Z</dcterms:modified>
</cp:coreProperties>
</file>