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4" r:id="rId4"/>
    <p:sldId id="267" r:id="rId5"/>
    <p:sldId id="268" r:id="rId6"/>
    <p:sldId id="269" r:id="rId7"/>
    <p:sldId id="263" r:id="rId8"/>
    <p:sldId id="277" r:id="rId9"/>
    <p:sldId id="270" r:id="rId10"/>
    <p:sldId id="272" r:id="rId11"/>
    <p:sldId id="276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E78EA-6A13-4A3B-9F20-C3B2E95DD01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BC283-249C-4F45-9046-24771FC2E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0613" y="933450"/>
            <a:ext cx="4484687" cy="3363913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031397" y="4624916"/>
            <a:ext cx="4607999" cy="373536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031397" y="4624916"/>
            <a:ext cx="4607999" cy="411480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0613" y="933450"/>
            <a:ext cx="4484687" cy="3363913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031397" y="4624916"/>
            <a:ext cx="4607999" cy="37353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2130478"/>
            <a:ext cx="7772400" cy="14698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475"/>
          </a:xfrm>
        </p:spPr>
        <p:txBody>
          <a:bodyPr anchorCtr="1"/>
          <a:lstStyle>
            <a:lvl1pPr marL="0" indent="0" algn="ctr">
              <a:buNone/>
              <a:defRPr>
                <a:latin typeface="Calibri" pitchFamily="18"/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A284FF-03A3-46C5-BF03-513D036C06D5}" type="datetime1">
              <a:rPr lang="ru-RU"/>
              <a:pPr lvl="0"/>
              <a:t>15.01.2015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D2C313-5895-47F6-B32D-3740DE97D69E}" type="slidenum">
              <a:rPr/>
              <a:pPr lvl="0"/>
              <a:t>‹#›</a:t>
            </a:fld>
            <a:endParaRPr lang="ru-RU"/>
          </a:p>
        </p:txBody>
      </p:sp>
      <p:sp>
        <p:nvSpPr>
          <p:cNvPr id="7" name="Текст 6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3404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/>
          <a:lstStyle>
            <a:lvl1pPr>
              <a:buNone/>
              <a:defRPr kern="1200">
                <a:latin typeface="Arial" pitchFamily="18"/>
                <a:ea typeface="MS Gothic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628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6501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Изображения\Анимация к презентации\Школа\Учени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8321675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500313" y="1571612"/>
            <a:ext cx="456580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schemeClr val="bg1"/>
                </a:solidFill>
                <a:latin typeface="Calibri" pitchFamily="34" charset="0"/>
              </a:rPr>
              <a:t>      </a:t>
            </a:r>
            <a:r>
              <a:rPr lang="ru-RU" sz="4400" i="1" dirty="0" smtClean="0">
                <a:solidFill>
                  <a:schemeClr val="bg1"/>
                </a:solidFill>
                <a:latin typeface="Calibri" pitchFamily="34" charset="0"/>
              </a:rPr>
              <a:t>16 </a:t>
            </a:r>
            <a:r>
              <a:rPr lang="ru-RU" sz="4400" i="1" dirty="0" smtClean="0">
                <a:solidFill>
                  <a:srgbClr val="00B050"/>
                </a:solidFill>
                <a:latin typeface="Calibri" pitchFamily="34" charset="0"/>
              </a:rPr>
              <a:t>я</a:t>
            </a:r>
            <a:r>
              <a:rPr lang="ru-RU" sz="4400" i="1" dirty="0" smtClean="0">
                <a:solidFill>
                  <a:schemeClr val="bg1"/>
                </a:solidFill>
                <a:latin typeface="Calibri" pitchFamily="34" charset="0"/>
              </a:rPr>
              <a:t>нв</a:t>
            </a:r>
            <a:r>
              <a:rPr lang="ru-RU" sz="4400" i="1" dirty="0" smtClean="0">
                <a:solidFill>
                  <a:srgbClr val="00B050"/>
                </a:solidFill>
                <a:latin typeface="Calibri" pitchFamily="34" charset="0"/>
              </a:rPr>
              <a:t>а</a:t>
            </a:r>
            <a:r>
              <a:rPr lang="ru-RU" sz="4400" i="1" dirty="0" smtClean="0">
                <a:solidFill>
                  <a:schemeClr val="bg1"/>
                </a:solidFill>
                <a:latin typeface="Calibri" pitchFamily="34" charset="0"/>
              </a:rPr>
              <a:t>ря.</a:t>
            </a:r>
            <a:endParaRPr lang="ru-RU" sz="4400" i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4400" i="1" dirty="0" smtClean="0">
                <a:solidFill>
                  <a:schemeClr val="bg1"/>
                </a:solidFill>
                <a:latin typeface="Calibri" pitchFamily="34" charset="0"/>
              </a:rPr>
              <a:t>Кла</a:t>
            </a:r>
            <a:r>
              <a:rPr lang="ru-RU" sz="4400" i="1" u="sng" dirty="0" smtClean="0">
                <a:solidFill>
                  <a:srgbClr val="00B050"/>
                </a:solidFill>
                <a:latin typeface="Calibri" pitchFamily="34" charset="0"/>
              </a:rPr>
              <a:t>сс</a:t>
            </a:r>
            <a:r>
              <a:rPr lang="ru-RU" sz="4400" i="1" dirty="0" smtClean="0">
                <a:solidFill>
                  <a:schemeClr val="bg1"/>
                </a:solidFill>
                <a:latin typeface="Calibri" pitchFamily="34" charset="0"/>
              </a:rPr>
              <a:t>ная р</a:t>
            </a:r>
            <a:r>
              <a:rPr lang="ru-RU" sz="4400" i="1" u="sng" dirty="0" smtClean="0">
                <a:solidFill>
                  <a:srgbClr val="00B050"/>
                </a:solidFill>
                <a:latin typeface="Calibri" pitchFamily="34" charset="0"/>
              </a:rPr>
              <a:t>а</a:t>
            </a:r>
            <a:r>
              <a:rPr lang="ru-RU" sz="4400" i="1" dirty="0" smtClean="0">
                <a:solidFill>
                  <a:schemeClr val="bg1"/>
                </a:solidFill>
                <a:latin typeface="Calibri" pitchFamily="34" charset="0"/>
              </a:rPr>
              <a:t>бота.</a:t>
            </a:r>
            <a:endParaRPr lang="ru-RU" sz="44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3" descr="D:\Изображения\Анимация к презентации\Новый год\Колокольчики\ani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0"/>
            <a:ext cx="9302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4679950" cy="23764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539750" y="4005263"/>
            <a:ext cx="4464050" cy="2519362"/>
          </a:xfrm>
          <a:prstGeom prst="trapezoi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Сердце 7"/>
          <p:cNvSpPr/>
          <p:nvPr/>
        </p:nvSpPr>
        <p:spPr>
          <a:xfrm>
            <a:off x="1187450" y="4005263"/>
            <a:ext cx="504825" cy="2873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Сердце 8"/>
          <p:cNvSpPr/>
          <p:nvPr/>
        </p:nvSpPr>
        <p:spPr>
          <a:xfrm>
            <a:off x="2051050" y="4005263"/>
            <a:ext cx="504825" cy="2873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Сердце 9"/>
          <p:cNvSpPr/>
          <p:nvPr/>
        </p:nvSpPr>
        <p:spPr>
          <a:xfrm>
            <a:off x="3995738" y="4508500"/>
            <a:ext cx="504825" cy="28892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Сердце 10"/>
          <p:cNvSpPr/>
          <p:nvPr/>
        </p:nvSpPr>
        <p:spPr>
          <a:xfrm>
            <a:off x="2987675" y="4005263"/>
            <a:ext cx="504825" cy="2873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ердце 11"/>
          <p:cNvSpPr/>
          <p:nvPr/>
        </p:nvSpPr>
        <p:spPr>
          <a:xfrm>
            <a:off x="1116013" y="4508500"/>
            <a:ext cx="503237" cy="28892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Сердце 12"/>
          <p:cNvSpPr/>
          <p:nvPr/>
        </p:nvSpPr>
        <p:spPr>
          <a:xfrm>
            <a:off x="3849688" y="4005263"/>
            <a:ext cx="503237" cy="2873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Сердце 13"/>
          <p:cNvSpPr/>
          <p:nvPr/>
        </p:nvSpPr>
        <p:spPr>
          <a:xfrm>
            <a:off x="4284663" y="5661025"/>
            <a:ext cx="503237" cy="28892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Сердце 14"/>
          <p:cNvSpPr/>
          <p:nvPr/>
        </p:nvSpPr>
        <p:spPr>
          <a:xfrm>
            <a:off x="4140200" y="5084763"/>
            <a:ext cx="503238" cy="28892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Сердце 15"/>
          <p:cNvSpPr/>
          <p:nvPr/>
        </p:nvSpPr>
        <p:spPr>
          <a:xfrm>
            <a:off x="971550" y="5084763"/>
            <a:ext cx="504825" cy="28892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Сердце 16"/>
          <p:cNvSpPr/>
          <p:nvPr/>
        </p:nvSpPr>
        <p:spPr>
          <a:xfrm>
            <a:off x="1619250" y="6237288"/>
            <a:ext cx="504825" cy="2873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Сердце 17"/>
          <p:cNvSpPr/>
          <p:nvPr/>
        </p:nvSpPr>
        <p:spPr>
          <a:xfrm>
            <a:off x="611188" y="6237288"/>
            <a:ext cx="504825" cy="2873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Сердце 18"/>
          <p:cNvSpPr/>
          <p:nvPr/>
        </p:nvSpPr>
        <p:spPr>
          <a:xfrm>
            <a:off x="4464050" y="6237288"/>
            <a:ext cx="503238" cy="2873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0" name="Сердце 19"/>
          <p:cNvSpPr/>
          <p:nvPr/>
        </p:nvSpPr>
        <p:spPr>
          <a:xfrm>
            <a:off x="755650" y="5661025"/>
            <a:ext cx="503238" cy="28892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Сердце 20"/>
          <p:cNvSpPr/>
          <p:nvPr/>
        </p:nvSpPr>
        <p:spPr>
          <a:xfrm>
            <a:off x="2627313" y="6237288"/>
            <a:ext cx="504825" cy="2873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Сердце 21"/>
          <p:cNvSpPr/>
          <p:nvPr/>
        </p:nvSpPr>
        <p:spPr>
          <a:xfrm>
            <a:off x="3492500" y="6237288"/>
            <a:ext cx="503238" cy="2873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24525" y="2205038"/>
            <a:ext cx="3168650" cy="3024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plant"/>
          <p:cNvSpPr>
            <a:spLocks noEditPoints="1" noChangeArrowheads="1"/>
          </p:cNvSpPr>
          <p:nvPr/>
        </p:nvSpPr>
        <p:spPr bwMode="auto">
          <a:xfrm>
            <a:off x="642910" y="500042"/>
            <a:ext cx="647700" cy="6842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5" name="plant"/>
          <p:cNvSpPr>
            <a:spLocks noEditPoints="1" noChangeArrowheads="1"/>
          </p:cNvSpPr>
          <p:nvPr/>
        </p:nvSpPr>
        <p:spPr bwMode="auto">
          <a:xfrm>
            <a:off x="4643438" y="500042"/>
            <a:ext cx="647700" cy="6842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6" name="plant"/>
          <p:cNvSpPr>
            <a:spLocks noEditPoints="1" noChangeArrowheads="1"/>
          </p:cNvSpPr>
          <p:nvPr/>
        </p:nvSpPr>
        <p:spPr bwMode="auto">
          <a:xfrm>
            <a:off x="714348" y="2143116"/>
            <a:ext cx="647700" cy="68262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7" name="plant"/>
          <p:cNvSpPr>
            <a:spLocks noEditPoints="1" noChangeArrowheads="1"/>
          </p:cNvSpPr>
          <p:nvPr/>
        </p:nvSpPr>
        <p:spPr bwMode="auto">
          <a:xfrm>
            <a:off x="4643438" y="2143116"/>
            <a:ext cx="647700" cy="6842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8" name="plant"/>
          <p:cNvSpPr>
            <a:spLocks noEditPoints="1" noChangeArrowheads="1"/>
          </p:cNvSpPr>
          <p:nvPr/>
        </p:nvSpPr>
        <p:spPr bwMode="auto">
          <a:xfrm>
            <a:off x="4643438" y="1357298"/>
            <a:ext cx="647700" cy="68421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9" name="plant"/>
          <p:cNvSpPr>
            <a:spLocks noEditPoints="1" noChangeArrowheads="1"/>
          </p:cNvSpPr>
          <p:nvPr/>
        </p:nvSpPr>
        <p:spPr bwMode="auto">
          <a:xfrm>
            <a:off x="642910" y="1357298"/>
            <a:ext cx="647700" cy="68262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0" name="plant"/>
          <p:cNvSpPr>
            <a:spLocks noEditPoints="1" noChangeArrowheads="1"/>
          </p:cNvSpPr>
          <p:nvPr/>
        </p:nvSpPr>
        <p:spPr bwMode="auto">
          <a:xfrm>
            <a:off x="1500166" y="2143116"/>
            <a:ext cx="647700" cy="68262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1" name="plant"/>
          <p:cNvSpPr>
            <a:spLocks noEditPoints="1" noChangeArrowheads="1"/>
          </p:cNvSpPr>
          <p:nvPr/>
        </p:nvSpPr>
        <p:spPr bwMode="auto">
          <a:xfrm>
            <a:off x="2285984" y="2143116"/>
            <a:ext cx="647700" cy="68262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2" name="plant"/>
          <p:cNvSpPr>
            <a:spLocks noEditPoints="1" noChangeArrowheads="1"/>
          </p:cNvSpPr>
          <p:nvPr/>
        </p:nvSpPr>
        <p:spPr bwMode="auto">
          <a:xfrm>
            <a:off x="3929058" y="2143116"/>
            <a:ext cx="647700" cy="68262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3" name="plant"/>
          <p:cNvSpPr>
            <a:spLocks noEditPoints="1" noChangeArrowheads="1"/>
          </p:cNvSpPr>
          <p:nvPr/>
        </p:nvSpPr>
        <p:spPr bwMode="auto">
          <a:xfrm>
            <a:off x="3071802" y="2143116"/>
            <a:ext cx="647700" cy="6842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4" name="plant"/>
          <p:cNvSpPr>
            <a:spLocks noEditPoints="1" noChangeArrowheads="1"/>
          </p:cNvSpPr>
          <p:nvPr/>
        </p:nvSpPr>
        <p:spPr bwMode="auto">
          <a:xfrm>
            <a:off x="2357422" y="500042"/>
            <a:ext cx="647700" cy="6842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5" name="plant"/>
          <p:cNvSpPr>
            <a:spLocks noEditPoints="1" noChangeArrowheads="1"/>
          </p:cNvSpPr>
          <p:nvPr/>
        </p:nvSpPr>
        <p:spPr bwMode="auto">
          <a:xfrm>
            <a:off x="1500166" y="500042"/>
            <a:ext cx="647700" cy="6842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6" name="plant"/>
          <p:cNvSpPr>
            <a:spLocks noEditPoints="1" noChangeArrowheads="1"/>
          </p:cNvSpPr>
          <p:nvPr/>
        </p:nvSpPr>
        <p:spPr bwMode="auto">
          <a:xfrm>
            <a:off x="3000364" y="500042"/>
            <a:ext cx="647700" cy="6842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7" name="plant"/>
          <p:cNvSpPr>
            <a:spLocks noEditPoints="1" noChangeArrowheads="1"/>
          </p:cNvSpPr>
          <p:nvPr/>
        </p:nvSpPr>
        <p:spPr bwMode="auto">
          <a:xfrm>
            <a:off x="3786182" y="500042"/>
            <a:ext cx="647700" cy="6842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1924" y="5265204"/>
            <a:ext cx="4602076" cy="14465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 </a:t>
            </a:r>
            <a:r>
              <a:rPr lang="ru-RU" sz="4400" b="1" i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«Найди ошибку»</a:t>
            </a:r>
          </a:p>
        </p:txBody>
      </p:sp>
      <p:pic>
        <p:nvPicPr>
          <p:cNvPr id="1744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00042"/>
            <a:ext cx="14986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4652963"/>
            <a:ext cx="6064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14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200" y="3429000"/>
            <a:ext cx="6064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14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2781300"/>
            <a:ext cx="608013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14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187575"/>
            <a:ext cx="608013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14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4076700"/>
            <a:ext cx="608013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Плоские геометрические фигуры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928802"/>
            <a:ext cx="3429024" cy="15716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2071678"/>
            <a:ext cx="1643074" cy="15716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286116" y="4143380"/>
            <a:ext cx="2571768" cy="1857388"/>
          </a:xfrm>
          <a:prstGeom prst="triangle">
            <a:avLst>
              <a:gd name="adj" fmla="val 5206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3"/>
          <p:cNvSpPr/>
          <p:nvPr/>
        </p:nvSpPr>
        <p:spPr>
          <a:xfrm>
            <a:off x="539998" y="179999"/>
            <a:ext cx="8145356" cy="65663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CC66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6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MS Gothic" pitchFamily="2"/>
              <a:cs typeface="Tahoma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Arial" pitchFamily="34"/>
                <a:ea typeface="MS Gothic" pitchFamily="2"/>
                <a:cs typeface="Tahoma" pitchFamily="2"/>
              </a:rPr>
              <a:t>Применяем новые знания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600" b="0" i="0" u="none" strike="noStrike" kern="1200" cap="none" spc="0" baseline="0" dirty="0">
              <a:solidFill>
                <a:srgbClr val="000080"/>
              </a:solidFill>
              <a:uFillTx/>
              <a:latin typeface="Arial" pitchFamily="34"/>
              <a:ea typeface="MS Gothic" pitchFamily="2"/>
              <a:cs typeface="Tahoma" pitchFamily="2"/>
            </a:endParaRPr>
          </a:p>
        </p:txBody>
      </p:sp>
      <p:sp>
        <p:nvSpPr>
          <p:cNvPr id="3" name="Полилиния 6"/>
          <p:cNvSpPr/>
          <p:nvPr/>
        </p:nvSpPr>
        <p:spPr>
          <a:xfrm>
            <a:off x="755641" y="1340638"/>
            <a:ext cx="2880003" cy="13737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57241">
            <a:solidFill>
              <a:srgbClr val="7F7F7F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Прямая соединительная линия 13"/>
          <p:cNvSpPr/>
          <p:nvPr/>
        </p:nvSpPr>
        <p:spPr>
          <a:xfrm>
            <a:off x="755998" y="1322999"/>
            <a:ext cx="2879637" cy="3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879640"/>
              <a:gd name="f8" fmla="+- 0 0 0"/>
              <a:gd name="f9" fmla="abs f3"/>
              <a:gd name="f10" fmla="abs f4"/>
              <a:gd name="f11" fmla="abs f5"/>
              <a:gd name="f12" fmla="*/ f3 1 2879640"/>
              <a:gd name="f13" fmla="+- f6 0 f6"/>
              <a:gd name="f14" fmla="+- f7 0 f6"/>
              <a:gd name="f15" fmla="*/ f8 f0 1"/>
              <a:gd name="f16" fmla="?: f9 f3 1"/>
              <a:gd name="f17" fmla="?: f10 f4 1"/>
              <a:gd name="f18" fmla="?: f11 f5 1"/>
              <a:gd name="f19" fmla="*/ f14 1 2879640"/>
              <a:gd name="f20" fmla="*/ f13 1 0"/>
              <a:gd name="f21" fmla="*/ f15 1 f2"/>
              <a:gd name="f22" fmla="*/ f16 1 2879640"/>
              <a:gd name="f23" fmla="*/ f17 1 21600"/>
              <a:gd name="f24" fmla="*/ 21600 f17 1"/>
              <a:gd name="f25" fmla="*/ 1439820 1 f19"/>
              <a:gd name="f26" fmla="*/ 0 1 f20"/>
              <a:gd name="f27" fmla="*/ 0 1 f19"/>
              <a:gd name="f28" fmla="*/ 1 1 f20"/>
              <a:gd name="f29" fmla="*/ 2879640 1 f19"/>
              <a:gd name="f30" fmla="+- f21 0 f1"/>
              <a:gd name="f31" fmla="min f23 f22"/>
              <a:gd name="f32" fmla="*/ f24 1 f18"/>
              <a:gd name="f33" fmla="*/ f27 f12 1"/>
              <a:gd name="f34" fmla="*/ f29 f12 1"/>
              <a:gd name="f35" fmla="*/ f25 f12 1"/>
              <a:gd name="f36" fmla="val f32"/>
              <a:gd name="f37" fmla="*/ f6 f31 1"/>
              <a:gd name="f38" fmla="+- f36 0 f6"/>
              <a:gd name="f39" fmla="*/ f38 1 0"/>
              <a:gd name="f40" fmla="*/ f28 f39 1"/>
              <a:gd name="f41" fmla="*/ f26 f39 1"/>
              <a:gd name="f42" fmla="*/ f41 f31 1"/>
              <a:gd name="f43" fmla="*/ f40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35" y="f42"/>
              </a:cxn>
              <a:cxn ang="f30">
                <a:pos x="f33" y="f43"/>
              </a:cxn>
              <a:cxn ang="f30">
                <a:pos x="f35" y="f43"/>
              </a:cxn>
              <a:cxn ang="f30">
                <a:pos x="f34" y="f43"/>
              </a:cxn>
            </a:cxnLst>
            <a:rect l="f33" t="f42" r="f34" b="f43"/>
            <a:pathLst>
              <a:path w="2879640" fill="none">
                <a:moveTo>
                  <a:pt x="f6" y="f37"/>
                </a:moveTo>
                <a:lnTo>
                  <a:pt x="f7" y="f37"/>
                </a:lnTo>
              </a:path>
            </a:pathLst>
          </a:custGeom>
          <a:noFill/>
          <a:ln w="76315">
            <a:solidFill>
              <a:srgbClr val="FF0000"/>
            </a:solidFill>
            <a:prstDash val="solid"/>
            <a:miter/>
          </a:ln>
        </p:spPr>
        <p:txBody>
          <a:bodyPr vert="horz" wrap="square" lIns="90004" tIns="46798" rIns="90004" bIns="46798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Полилиния 10"/>
          <p:cNvSpPr/>
          <p:nvPr/>
        </p:nvSpPr>
        <p:spPr>
          <a:xfrm>
            <a:off x="3635636" y="1308597"/>
            <a:ext cx="144356" cy="139139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1439639"/>
              <a:gd name="f8" fmla="+- 0 0 0"/>
              <a:gd name="f9" fmla="abs f3"/>
              <a:gd name="f10" fmla="abs f4"/>
              <a:gd name="f11" fmla="abs f5"/>
              <a:gd name="f12" fmla="*/ f4 1 1439639"/>
              <a:gd name="f13" fmla="+- f7 0 f6"/>
              <a:gd name="f14" fmla="+- f6 0 f6"/>
              <a:gd name="f15" fmla="*/ f8 f0 1"/>
              <a:gd name="f16" fmla="?: f9 f3 1"/>
              <a:gd name="f17" fmla="?: f10 f4 1"/>
              <a:gd name="f18" fmla="?: f11 f5 1"/>
              <a:gd name="f19" fmla="*/ f14 1 0"/>
              <a:gd name="f20" fmla="*/ f13 1 1439639"/>
              <a:gd name="f21" fmla="*/ f15 1 f2"/>
              <a:gd name="f22" fmla="*/ f16 1 21600"/>
              <a:gd name="f23" fmla="*/ f17 1 1439639"/>
              <a:gd name="f24" fmla="*/ 21600 f16 1"/>
              <a:gd name="f25" fmla="*/ 1 1 f19"/>
              <a:gd name="f26" fmla="*/ 0 1 f20"/>
              <a:gd name="f27" fmla="*/ 0 1 f19"/>
              <a:gd name="f28" fmla="*/ 719820 1 f20"/>
              <a:gd name="f29" fmla="*/ 1439639 1 f20"/>
              <a:gd name="f30" fmla="+- f21 0 f1"/>
              <a:gd name="f31" fmla="min f23 f22"/>
              <a:gd name="f32" fmla="*/ f24 1 f18"/>
              <a:gd name="f33" fmla="*/ f29 f12 1"/>
              <a:gd name="f34" fmla="*/ f26 f12 1"/>
              <a:gd name="f35" fmla="*/ f28 f12 1"/>
              <a:gd name="f36" fmla="val f32"/>
              <a:gd name="f37" fmla="*/ f6 f31 1"/>
              <a:gd name="f38" fmla="+- f36 0 f6"/>
              <a:gd name="f39" fmla="*/ f38 1 0"/>
              <a:gd name="f40" fmla="*/ f27 f39 1"/>
              <a:gd name="f41" fmla="*/ f25 f39 1"/>
              <a:gd name="f42" fmla="*/ f40 f31 1"/>
              <a:gd name="f43" fmla="*/ f41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43" y="f34"/>
              </a:cxn>
              <a:cxn ang="f30">
                <a:pos x="f42" y="f35"/>
              </a:cxn>
              <a:cxn ang="f30">
                <a:pos x="f43" y="f33"/>
              </a:cxn>
              <a:cxn ang="f30">
                <a:pos x="f43" y="f35"/>
              </a:cxn>
            </a:cxnLst>
            <a:rect l="f42" t="f34" r="f43" b="f33"/>
            <a:pathLst>
              <a:path h="1439639" fill="none">
                <a:moveTo>
                  <a:pt x="f37" y="f6"/>
                </a:moveTo>
                <a:lnTo>
                  <a:pt x="f37" y="f7"/>
                </a:lnTo>
              </a:path>
            </a:pathLst>
          </a:custGeom>
          <a:noFill/>
          <a:ln w="76315">
            <a:solidFill>
              <a:srgbClr val="FF0000"/>
            </a:solidFill>
            <a:prstDash val="solid"/>
            <a:miter/>
          </a:ln>
        </p:spPr>
        <p:txBody>
          <a:bodyPr vert="horz" wrap="square" lIns="90004" tIns="46798" rIns="90004" bIns="46798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Прямоугольник 11"/>
          <p:cNvSpPr/>
          <p:nvPr/>
        </p:nvSpPr>
        <p:spPr>
          <a:xfrm>
            <a:off x="539998" y="2789642"/>
            <a:ext cx="4607999" cy="62318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431999" marR="0" lvl="0" indent="-323999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0" cap="none" spc="0" baseline="0" dirty="0" smtClean="0">
                <a:solidFill>
                  <a:srgbClr val="280099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Р =5+3+5+3=16 </a:t>
            </a:r>
            <a:r>
              <a:rPr lang="ru-RU" sz="3600" b="1" i="0" u="none" strike="noStrike" kern="0" cap="none" spc="0" baseline="0" dirty="0">
                <a:solidFill>
                  <a:srgbClr val="280099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(см</a:t>
            </a:r>
            <a:r>
              <a:rPr lang="ru-RU" sz="3600" b="1" i="0" u="none" strike="noStrike" kern="0" cap="none" spc="0" baseline="0" dirty="0" smtClean="0">
                <a:solidFill>
                  <a:srgbClr val="280099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)</a:t>
            </a:r>
            <a:endParaRPr lang="ru-RU" sz="3600" b="1" i="0" u="none" strike="noStrike" kern="0" cap="none" spc="0" baseline="0" dirty="0">
              <a:solidFill>
                <a:srgbClr val="280099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Полилиния 12"/>
          <p:cNvSpPr/>
          <p:nvPr/>
        </p:nvSpPr>
        <p:spPr>
          <a:xfrm>
            <a:off x="6839995" y="2159639"/>
            <a:ext cx="1259997" cy="1259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57241">
            <a:solidFill>
              <a:srgbClr val="006600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Полилиния 13"/>
          <p:cNvSpPr/>
          <p:nvPr/>
        </p:nvSpPr>
        <p:spPr>
          <a:xfrm>
            <a:off x="8100002" y="2159995"/>
            <a:ext cx="356" cy="1259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1259639"/>
              <a:gd name="f8" fmla="+- 0 0 0"/>
              <a:gd name="f9" fmla="abs f3"/>
              <a:gd name="f10" fmla="abs f4"/>
              <a:gd name="f11" fmla="abs f5"/>
              <a:gd name="f12" fmla="*/ f4 1 1259639"/>
              <a:gd name="f13" fmla="+- f7 0 f6"/>
              <a:gd name="f14" fmla="+- f6 0 f6"/>
              <a:gd name="f15" fmla="*/ f8 f0 1"/>
              <a:gd name="f16" fmla="?: f9 f3 1"/>
              <a:gd name="f17" fmla="?: f10 f4 1"/>
              <a:gd name="f18" fmla="?: f11 f5 1"/>
              <a:gd name="f19" fmla="*/ f14 1 0"/>
              <a:gd name="f20" fmla="*/ f13 1 1259639"/>
              <a:gd name="f21" fmla="*/ f15 1 f2"/>
              <a:gd name="f22" fmla="*/ f16 1 21600"/>
              <a:gd name="f23" fmla="*/ f17 1 1259639"/>
              <a:gd name="f24" fmla="*/ 21600 f16 1"/>
              <a:gd name="f25" fmla="*/ 1 1 f19"/>
              <a:gd name="f26" fmla="*/ 0 1 f20"/>
              <a:gd name="f27" fmla="*/ 0 1 f19"/>
              <a:gd name="f28" fmla="*/ 629820 1 f20"/>
              <a:gd name="f29" fmla="*/ 1259639 1 f20"/>
              <a:gd name="f30" fmla="+- f21 0 f1"/>
              <a:gd name="f31" fmla="min f23 f22"/>
              <a:gd name="f32" fmla="*/ f24 1 f18"/>
              <a:gd name="f33" fmla="*/ f29 f12 1"/>
              <a:gd name="f34" fmla="*/ f26 f12 1"/>
              <a:gd name="f35" fmla="*/ f28 f12 1"/>
              <a:gd name="f36" fmla="val f32"/>
              <a:gd name="f37" fmla="*/ f6 f31 1"/>
              <a:gd name="f38" fmla="+- f36 0 f6"/>
              <a:gd name="f39" fmla="*/ f38 1 0"/>
              <a:gd name="f40" fmla="*/ f27 f39 1"/>
              <a:gd name="f41" fmla="*/ f25 f39 1"/>
              <a:gd name="f42" fmla="*/ f40 f31 1"/>
              <a:gd name="f43" fmla="*/ f41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43" y="f34"/>
              </a:cxn>
              <a:cxn ang="f30">
                <a:pos x="f42" y="f35"/>
              </a:cxn>
              <a:cxn ang="f30">
                <a:pos x="f43" y="f33"/>
              </a:cxn>
              <a:cxn ang="f30">
                <a:pos x="f43" y="f35"/>
              </a:cxn>
            </a:cxnLst>
            <a:rect l="f42" t="f34" r="f43" b="f33"/>
            <a:pathLst>
              <a:path h="1259639" fill="none">
                <a:moveTo>
                  <a:pt x="f37" y="f6"/>
                </a:moveTo>
                <a:lnTo>
                  <a:pt x="f37" y="f7"/>
                </a:lnTo>
              </a:path>
            </a:pathLst>
          </a:custGeom>
          <a:noFill/>
          <a:ln w="76315">
            <a:solidFill>
              <a:srgbClr val="FF0000"/>
            </a:solidFill>
            <a:prstDash val="solid"/>
            <a:miter/>
          </a:ln>
        </p:spPr>
        <p:txBody>
          <a:bodyPr vert="horz" wrap="square" lIns="90004" tIns="46798" rIns="90004" bIns="46798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9" name="Прямоугольник 14"/>
          <p:cNvSpPr/>
          <p:nvPr/>
        </p:nvSpPr>
        <p:spPr>
          <a:xfrm>
            <a:off x="4857752" y="3798362"/>
            <a:ext cx="4034604" cy="62318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431999" marR="0" lvl="0" indent="-323999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0" cap="none" spc="0" baseline="0" dirty="0" smtClean="0">
                <a:solidFill>
                  <a:srgbClr val="280099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Р =2+2+2+2=8(см)</a:t>
            </a:r>
            <a:endParaRPr lang="ru-RU" sz="3600" b="1" i="0" u="none" strike="noStrike" kern="0" cap="none" spc="0" baseline="0" dirty="0">
              <a:solidFill>
                <a:srgbClr val="280099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0" name="Полилиния 15"/>
          <p:cNvSpPr/>
          <p:nvPr/>
        </p:nvSpPr>
        <p:spPr>
          <a:xfrm>
            <a:off x="2195638" y="3798362"/>
            <a:ext cx="2159995" cy="197999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val f6"/>
              <a:gd name="f14" fmla="val f7"/>
              <a:gd name="f15" fmla="+- f7 0 f6"/>
              <a:gd name="f16" fmla="pin 0 f0 21600"/>
              <a:gd name="f17" fmla="*/ f10 f1 1"/>
              <a:gd name="f18" fmla="+- f14 0 f13"/>
              <a:gd name="f19" fmla="val f16"/>
              <a:gd name="f20" fmla="*/ f15 1 21600"/>
              <a:gd name="f21" fmla="*/ f16 f11 1"/>
              <a:gd name="f22" fmla="*/ f17 1 f3"/>
              <a:gd name="f23" fmla="*/ f18 1 21600"/>
              <a:gd name="f24" fmla="*/ f19 1 2"/>
              <a:gd name="f25" fmla="+- 21600 0 f19"/>
              <a:gd name="f26" fmla="*/ 18000 f20 1"/>
              <a:gd name="f27" fmla="*/ 10800 f20 1"/>
              <a:gd name="f28" fmla="*/ 0 f20 1"/>
              <a:gd name="f29" fmla="*/ 21600 f20 1"/>
              <a:gd name="f30" fmla="+- f22 0 f2"/>
              <a:gd name="f31" fmla="*/ 0 f23 1"/>
              <a:gd name="f32" fmla="+- f24 10800 0"/>
              <a:gd name="f33" fmla="*/ f25 1 2"/>
              <a:gd name="f34" fmla="*/ f27 1 f20"/>
              <a:gd name="f35" fmla="*/ f28 1 f20"/>
              <a:gd name="f36" fmla="*/ f29 1 f20"/>
              <a:gd name="f37" fmla="*/ f26 1 f20"/>
              <a:gd name="f38" fmla="*/ f24 f11 1"/>
              <a:gd name="f39" fmla="+- 21600 0 f33"/>
              <a:gd name="f40" fmla="*/ f31 1 f23"/>
              <a:gd name="f41" fmla="*/ f32 f11 1"/>
              <a:gd name="f42" fmla="*/ f37 f12 1"/>
              <a:gd name="f43" fmla="*/ f34 f12 1"/>
              <a:gd name="f44" fmla="*/ f34 f11 1"/>
              <a:gd name="f45" fmla="*/ f35 f12 1"/>
              <a:gd name="f46" fmla="*/ f35 f11 1"/>
              <a:gd name="f47" fmla="*/ f36 f12 1"/>
              <a:gd name="f48" fmla="*/ f36 f11 1"/>
              <a:gd name="f49" fmla="*/ f40 f12 1"/>
              <a:gd name="f50" fmla="*/ f39 f11 1"/>
            </a:gdLst>
            <a:ahLst>
              <a:ahXY gdRefX="f0" minX="f6" maxX="f7" gdRefY="" minY="0" maxY="0">
                <a:pos x="f21" y="f4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44" y="f45"/>
              </a:cxn>
              <a:cxn ang="f30">
                <a:pos x="f38" y="f43"/>
              </a:cxn>
              <a:cxn ang="f30">
                <a:pos x="f46" y="f47"/>
              </a:cxn>
              <a:cxn ang="f30">
                <a:pos x="f44" y="f47"/>
              </a:cxn>
              <a:cxn ang="f30">
                <a:pos x="f48" y="f47"/>
              </a:cxn>
              <a:cxn ang="f30">
                <a:pos x="f50" y="f43"/>
              </a:cxn>
            </a:cxnLst>
            <a:rect l="f38" t="f43" r="f41" b="f42"/>
            <a:pathLst>
              <a:path w="21600" h="21600">
                <a:moveTo>
                  <a:pt x="f19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noFill/>
          <a:ln w="35999">
            <a:solidFill>
              <a:srgbClr val="9966CC"/>
            </a:solidFill>
            <a:prstDash val="solid"/>
          </a:ln>
        </p:spPr>
        <p:txBody>
          <a:bodyPr vert="horz" wrap="square" lIns="107999" tIns="63002" rIns="107999" bIns="63002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Полилиния 16"/>
          <p:cNvSpPr/>
          <p:nvPr/>
        </p:nvSpPr>
        <p:spPr>
          <a:xfrm>
            <a:off x="2159995" y="3780001"/>
            <a:ext cx="2159995" cy="197999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val f6"/>
              <a:gd name="f14" fmla="val f7"/>
              <a:gd name="f15" fmla="+- f7 0 f6"/>
              <a:gd name="f16" fmla="pin 0 f0 21600"/>
              <a:gd name="f17" fmla="*/ f10 f1 1"/>
              <a:gd name="f18" fmla="+- f14 0 f13"/>
              <a:gd name="f19" fmla="val f16"/>
              <a:gd name="f20" fmla="*/ f15 1 21600"/>
              <a:gd name="f21" fmla="*/ f16 f11 1"/>
              <a:gd name="f22" fmla="*/ f17 1 f3"/>
              <a:gd name="f23" fmla="*/ f18 1 21600"/>
              <a:gd name="f24" fmla="*/ f19 1 2"/>
              <a:gd name="f25" fmla="+- 21600 0 f19"/>
              <a:gd name="f26" fmla="*/ 18000 f20 1"/>
              <a:gd name="f27" fmla="*/ 10800 f20 1"/>
              <a:gd name="f28" fmla="*/ 0 f20 1"/>
              <a:gd name="f29" fmla="*/ 21600 f20 1"/>
              <a:gd name="f30" fmla="+- f22 0 f2"/>
              <a:gd name="f31" fmla="*/ 0 f23 1"/>
              <a:gd name="f32" fmla="+- f24 10800 0"/>
              <a:gd name="f33" fmla="*/ f25 1 2"/>
              <a:gd name="f34" fmla="*/ f27 1 f20"/>
              <a:gd name="f35" fmla="*/ f28 1 f20"/>
              <a:gd name="f36" fmla="*/ f29 1 f20"/>
              <a:gd name="f37" fmla="*/ f26 1 f20"/>
              <a:gd name="f38" fmla="*/ f24 f11 1"/>
              <a:gd name="f39" fmla="+- 21600 0 f33"/>
              <a:gd name="f40" fmla="*/ f31 1 f23"/>
              <a:gd name="f41" fmla="*/ f32 f11 1"/>
              <a:gd name="f42" fmla="*/ f37 f12 1"/>
              <a:gd name="f43" fmla="*/ f34 f12 1"/>
              <a:gd name="f44" fmla="*/ f34 f11 1"/>
              <a:gd name="f45" fmla="*/ f35 f12 1"/>
              <a:gd name="f46" fmla="*/ f35 f11 1"/>
              <a:gd name="f47" fmla="*/ f36 f12 1"/>
              <a:gd name="f48" fmla="*/ f36 f11 1"/>
              <a:gd name="f49" fmla="*/ f40 f12 1"/>
              <a:gd name="f50" fmla="*/ f39 f11 1"/>
            </a:gdLst>
            <a:ahLst>
              <a:ahXY gdRefX="f0" minX="f6" maxX="f7" gdRefY="" minY="0" maxY="0">
                <a:pos x="f21" y="f4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44" y="f45"/>
              </a:cxn>
              <a:cxn ang="f30">
                <a:pos x="f38" y="f43"/>
              </a:cxn>
              <a:cxn ang="f30">
                <a:pos x="f46" y="f47"/>
              </a:cxn>
              <a:cxn ang="f30">
                <a:pos x="f44" y="f47"/>
              </a:cxn>
              <a:cxn ang="f30">
                <a:pos x="f48" y="f47"/>
              </a:cxn>
              <a:cxn ang="f30">
                <a:pos x="f50" y="f43"/>
              </a:cxn>
            </a:cxnLst>
            <a:rect l="f38" t="f43" r="f41" b="f42"/>
            <a:pathLst>
              <a:path w="21600" h="21600">
                <a:moveTo>
                  <a:pt x="f19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noFill/>
          <a:ln w="76315">
            <a:solidFill>
              <a:srgbClr val="FF3333"/>
            </a:solidFill>
            <a:prstDash val="solid"/>
          </a:ln>
        </p:spPr>
        <p:txBody>
          <a:bodyPr vert="horz" wrap="square" lIns="126004" tIns="80997" rIns="126004" bIns="80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Прямоугольник 18"/>
          <p:cNvSpPr/>
          <p:nvPr/>
        </p:nvSpPr>
        <p:spPr>
          <a:xfrm>
            <a:off x="1602723" y="5914083"/>
            <a:ext cx="3969409" cy="62318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431999" marR="0" lvl="0" indent="-323999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0" cap="none" spc="0" baseline="0" dirty="0" smtClean="0">
                <a:solidFill>
                  <a:srgbClr val="280099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Р =4+4+4=12(см) </a:t>
            </a:r>
            <a:endParaRPr lang="ru-RU" sz="3600" b="1" i="0" u="none" strike="noStrike" kern="0" cap="none" spc="0" baseline="0" dirty="0">
              <a:solidFill>
                <a:srgbClr val="280099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664924" y="338044"/>
            <a:ext cx="8020440" cy="503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CC66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6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MS Gothic" pitchFamily="2"/>
              <a:cs typeface="Tahoma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kern="0" dirty="0" smtClean="0">
                <a:solidFill>
                  <a:srgbClr val="FF0000"/>
                </a:solidFill>
                <a:latin typeface="Arial" pitchFamily="34"/>
                <a:ea typeface="MS Gothic" pitchFamily="2"/>
                <a:cs typeface="Tahoma" pitchFamily="2"/>
              </a:rPr>
              <a:t>Самостоятельная работа</a:t>
            </a:r>
            <a:endParaRPr lang="ru-RU" sz="3600" b="0" i="0" u="none" strike="noStrike" kern="0" cap="none" spc="0" baseline="0" dirty="0">
              <a:solidFill>
                <a:srgbClr val="FF0000"/>
              </a:solidFill>
              <a:uFillTx/>
              <a:latin typeface="Arial" pitchFamily="34"/>
              <a:ea typeface="MS Gothic" pitchFamily="2"/>
              <a:cs typeface="Tahoma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600" b="0" i="0" u="none" strike="noStrike" kern="1200" cap="none" spc="0" baseline="0" dirty="0">
              <a:solidFill>
                <a:srgbClr val="000080"/>
              </a:solidFill>
              <a:uFillTx/>
              <a:latin typeface="Arial" pitchFamily="34"/>
              <a:ea typeface="MS Gothic" pitchFamily="2"/>
              <a:cs typeface="Tahoma" pitchFamily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4964" y="966959"/>
            <a:ext cx="8020440" cy="275472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514441" marR="0" lvl="0" indent="-51444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0" cap="none" spc="0" baseline="0" dirty="0">
                <a:solidFill>
                  <a:srgbClr val="000080"/>
                </a:solidFill>
                <a:uFillTx/>
                <a:latin typeface="Tahoma" pitchFamily="34"/>
                <a:ea typeface="Lucida Sans Unicode" pitchFamily="2"/>
                <a:cs typeface="Tahoma" pitchFamily="2"/>
              </a:rPr>
              <a:t>Огород имеет прямоугольную форму. Его длина 10 метров, а ширина </a:t>
            </a:r>
            <a:r>
              <a:rPr lang="ru-RU" sz="3200" b="0" i="0" u="none" strike="noStrike" kern="0" cap="none" spc="0" baseline="0" dirty="0" smtClean="0">
                <a:solidFill>
                  <a:srgbClr val="000080"/>
                </a:solidFill>
                <a:uFillTx/>
                <a:latin typeface="Tahoma" pitchFamily="34"/>
                <a:ea typeface="Lucida Sans Unicode" pitchFamily="2"/>
                <a:cs typeface="Tahoma" pitchFamily="2"/>
              </a:rPr>
              <a:t>5 метров. </a:t>
            </a:r>
            <a:r>
              <a:rPr lang="ru-RU" sz="3200" b="0" i="0" u="none" strike="noStrike" kern="0" cap="none" spc="0" baseline="0" dirty="0">
                <a:solidFill>
                  <a:srgbClr val="000080"/>
                </a:solidFill>
                <a:uFillTx/>
                <a:latin typeface="Tahoma" pitchFamily="34"/>
                <a:ea typeface="Lucida Sans Unicode" pitchFamily="2"/>
                <a:cs typeface="Tahoma" pitchFamily="2"/>
              </a:rPr>
              <a:t>Какова будет длина забора?</a:t>
            </a:r>
          </a:p>
          <a:p>
            <a:pPr marL="514441" marR="0" lvl="0" indent="-51444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200" b="0" i="0" u="none" strike="noStrike" kern="0" cap="none" spc="0" baseline="0" dirty="0">
              <a:solidFill>
                <a:srgbClr val="000080"/>
              </a:solidFill>
              <a:uFillTx/>
              <a:latin typeface="Tahoma" pitchFamily="34"/>
              <a:ea typeface="Lucida Sans Unicode" pitchFamily="2"/>
              <a:cs typeface="Tahoma" pitchFamily="2"/>
            </a:endParaRPr>
          </a:p>
          <a:p>
            <a:pPr marL="514441" marR="0" lvl="0" indent="-51444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4400" b="0" i="0" u="none" strike="noStrike" kern="0" cap="none" spc="0" baseline="0" dirty="0">
              <a:solidFill>
                <a:srgbClr val="5C8526"/>
              </a:solidFill>
              <a:uFillTx/>
              <a:latin typeface="Tahoma" pitchFamily="34"/>
              <a:ea typeface="Lucida Sans Unicode" pitchFamily="2"/>
              <a:cs typeface="Tahoma" pitchFamily="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429256" y="4786322"/>
            <a:ext cx="3492358" cy="6346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5"/>
          <p:cNvSpPr/>
          <p:nvPr/>
        </p:nvSpPr>
        <p:spPr>
          <a:xfrm>
            <a:off x="539642" y="2644197"/>
            <a:ext cx="7488716" cy="80021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431999" marR="0" lvl="0" indent="-323999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800" b="1" i="0" u="none" strike="noStrike" kern="0" cap="none" spc="0" baseline="0" dirty="0">
                <a:solidFill>
                  <a:srgbClr val="00808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      </a:t>
            </a:r>
            <a:r>
              <a:rPr lang="ru-RU" sz="4800" b="1" i="0" u="none" strike="noStrike" kern="0" cap="none" spc="0" baseline="0" dirty="0" smtClean="0">
                <a:solidFill>
                  <a:srgbClr val="00808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10+5+10+5=30 </a:t>
            </a:r>
            <a:r>
              <a:rPr lang="ru-RU" sz="4800" b="1" i="0" u="none" strike="noStrike" kern="0" cap="none" spc="0" baseline="0" dirty="0">
                <a:solidFill>
                  <a:srgbClr val="00808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(м) – </a:t>
            </a:r>
            <a:r>
              <a:rPr lang="ru-RU" sz="4800" b="1" i="0" u="none" strike="noStrike" kern="0" cap="none" spc="0" baseline="0" dirty="0" smtClean="0">
                <a:solidFill>
                  <a:srgbClr val="00808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Р</a:t>
            </a:r>
            <a:endParaRPr lang="ru-RU" sz="4800" b="1" i="0" u="none" strike="noStrike" kern="0" cap="none" spc="0" baseline="0" dirty="0">
              <a:solidFill>
                <a:srgbClr val="00808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857628"/>
            <a:ext cx="3429024" cy="15716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1013" y="3929066"/>
            <a:ext cx="10839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ahoma" pitchFamily="34"/>
              </a:rPr>
              <a:t>?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Разделите на группы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cer\Desktop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2543175" cy="1800225"/>
          </a:xfrm>
          <a:prstGeom prst="rect">
            <a:avLst/>
          </a:prstGeom>
          <a:noFill/>
        </p:spPr>
      </p:pic>
      <p:pic>
        <p:nvPicPr>
          <p:cNvPr id="1029" name="Picture 5" descr="C:\Users\acer\Desktop\скачанные файл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500174"/>
            <a:ext cx="2428892" cy="250033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072198" y="4714884"/>
            <a:ext cx="2143125" cy="12144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2071678"/>
            <a:ext cx="1000125" cy="10001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85720" y="4286256"/>
            <a:ext cx="2071702" cy="1285884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7" name="Picture 3" descr="C:\Users\acer\Desktop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3786190"/>
            <a:ext cx="2619380" cy="2357454"/>
          </a:xfrm>
          <a:prstGeom prst="rect">
            <a:avLst/>
          </a:prstGeom>
          <a:solidFill>
            <a:schemeClr val="accent5">
              <a:lumMod val="75000"/>
              <a:alpha val="56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Плоские геометрические фигуры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928802"/>
            <a:ext cx="3429024" cy="15716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2071678"/>
            <a:ext cx="1643074" cy="157163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286116" y="4143380"/>
            <a:ext cx="2571768" cy="1857388"/>
          </a:xfrm>
          <a:prstGeom prst="triangle">
            <a:avLst>
              <a:gd name="adj" fmla="val 5206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00042"/>
            <a:ext cx="8215370" cy="1660864"/>
          </a:xfrm>
          <a:prstGeom prst="rect">
            <a:avLst/>
          </a:prstGeom>
        </p:spPr>
        <p:txBody>
          <a:bodyPr>
            <a:prstTxWarp prst="textChevro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Bookman Old Style" pitchFamily="18" charset="0"/>
                <a:cs typeface="Arial"/>
              </a:rPr>
              <a:t>Физкультминутка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Bookman Old Style" pitchFamily="18" charset="0"/>
                <a:cs typeface="Arial"/>
              </a:rPr>
              <a:t>для глаз </a:t>
            </a:r>
          </a:p>
        </p:txBody>
      </p:sp>
      <p:pic>
        <p:nvPicPr>
          <p:cNvPr id="57347" name="Picture 2" descr="E:\мама\Мои рисунки\анимации\eyes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2643188"/>
            <a:ext cx="540385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2" descr="E:\мама\Мои рисунки\Фон\Изображение 02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72313" y="2214563"/>
            <a:ext cx="431800" cy="431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6354 -0.25185 -0.04983 -0.09931 -0.04983 0.08889 C -0.04983 0.27755 -0.16354 0.43055 -0.30347 0.43055 C -0.4434 0.43055 -0.5566 0.27755 -0.5566 0.08889 C -0.5566 -0.09931 -0.4434 -0.25185 -0.30347 -0.25185 Z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45226 -0.25185 -0.57292 -0.09931 -0.57292 0.08889 C -0.57292 0.27708 -0.45226 0.43055 -0.30347 0.43055 C -0.15434 0.43055 -0.03212 0.27708 -0.03212 0.08889 C -0.03212 -0.09931 -0.15434 -0.25185 -0.30347 -0.25185 Z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L -0.29913 0.4409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35" presetClass="emp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35" presetClass="emp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35" presetClass="emph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56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913 0.44097 L -0.06077 0.0615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35" presetClass="emph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35" presetClass="emph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35" presetClass="emph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000"/>
                            </p:stCondLst>
                            <p:childTnLst>
                              <p:par>
                                <p:cTn id="50" presetID="35" presetClass="path" presetSubtype="0" accel="50000" decel="5000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77 0.06157 L -0.57274 0.0826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35" presetClass="emph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000"/>
                            </p:stCondLst>
                            <p:childTnLst>
                              <p:par>
                                <p:cTn id="56" presetID="35" presetClass="emph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0"/>
                            </p:stCondLst>
                            <p:childTnLst>
                              <p:par>
                                <p:cTn id="59" presetID="35" presetClass="emph" presetSubtype="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6000"/>
                            </p:stCondLst>
                            <p:childTnLst>
                              <p:par>
                                <p:cTn id="62" presetID="63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274 0.08264 L -0.30486 0.0719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000"/>
                            </p:stCondLst>
                            <p:childTnLst>
                              <p:par>
                                <p:cTn id="65" presetID="35" presetClass="emph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9000"/>
                            </p:stCondLst>
                            <p:childTnLst>
                              <p:par>
                                <p:cTn id="68" presetID="35" presetClass="emph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0"/>
                            </p:stCondLst>
                            <p:childTnLst>
                              <p:par>
                                <p:cTn id="71" presetID="35" presetClass="emph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1000"/>
                            </p:stCondLst>
                            <p:childTnLst>
                              <p:par>
                                <p:cTn id="74" presetID="1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7" grpId="4" animBg="1"/>
      <p:bldP spid="16387" grpId="5" animBg="1"/>
      <p:bldP spid="16387" grpId="6" animBg="1"/>
      <p:bldP spid="16387" grpId="7" animBg="1"/>
      <p:bldP spid="16387" grpId="8" animBg="1"/>
      <p:bldP spid="16387" grpId="9" animBg="1"/>
      <p:bldP spid="16387" grpId="10" animBg="1"/>
      <p:bldP spid="16387" grpId="11" animBg="1"/>
      <p:bldP spid="16387" grpId="12" animBg="1"/>
      <p:bldP spid="16387" grpId="13" animBg="1"/>
      <p:bldP spid="16387" grpId="14" animBg="1"/>
      <p:bldP spid="16387" grpId="15" animBg="1"/>
      <p:bldP spid="16387" grpId="16" animBg="1"/>
      <p:bldP spid="16387" grpId="17" animBg="1"/>
      <p:bldP spid="16387" grpId="18" animBg="1"/>
      <p:bldP spid="16387" grpId="19" animBg="1"/>
      <p:bldP spid="16387" grpId="20" animBg="1"/>
      <p:bldP spid="16387" grpId="21" animBg="1"/>
      <p:bldP spid="16387" grpId="22" animBg="1"/>
      <p:bldP spid="16387" grpId="2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E:\мама\Мои рисунки\Фон\Изображение 0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57158" y="3000372"/>
            <a:ext cx="8215370" cy="1015663"/>
          </a:xfrm>
          <a:prstGeom prst="rect">
            <a:avLst/>
          </a:prstGeom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Bookman Old Style" pitchFamily="18" charset="0"/>
                <a:cs typeface="Arial"/>
              </a:rPr>
              <a:t>Берегите зрение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/>
          <p:nvPr/>
        </p:nvSpPr>
        <p:spPr>
          <a:xfrm>
            <a:off x="359999" y="3780001"/>
            <a:ext cx="8100002" cy="292605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4800" b="1" i="0" u="none" strike="noStrike" kern="1200" cap="none" spc="0" baseline="0" dirty="0">
              <a:solidFill>
                <a:srgbClr val="355E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4800" b="1" i="0" u="none" strike="noStrike" kern="1200" cap="none" spc="0" baseline="0" dirty="0">
              <a:solidFill>
                <a:srgbClr val="355E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800" b="1" i="0" u="none" strike="noStrike" kern="1200" cap="none" spc="0" baseline="0" dirty="0">
                <a:solidFill>
                  <a:srgbClr val="355E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        </a:t>
            </a:r>
            <a:r>
              <a:rPr lang="ru-RU" sz="4800" b="1" i="0" u="none" strike="noStrike" kern="1200" cap="none" spc="0" baseline="0" dirty="0" smtClean="0">
                <a:solidFill>
                  <a:srgbClr val="355E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10+10+10+10</a:t>
            </a:r>
            <a:r>
              <a:rPr lang="ru-RU" sz="4800" b="1" i="0" u="none" strike="noStrike" kern="1200" cap="none" spc="0" baseline="0" dirty="0">
                <a:solidFill>
                  <a:srgbClr val="355E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= </a:t>
            </a:r>
            <a:r>
              <a:rPr lang="ru-RU" sz="4800" b="1" i="0" u="none" strike="noStrike" kern="1200" cap="none" spc="0" baseline="0" dirty="0" smtClean="0">
                <a:solidFill>
                  <a:srgbClr val="355E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40 </a:t>
            </a:r>
            <a:r>
              <a:rPr lang="ru-RU" sz="4800" b="1" i="0" u="none" strike="noStrike" kern="1200" cap="none" spc="0" baseline="0" dirty="0">
                <a:solidFill>
                  <a:srgbClr val="355E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(см)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4800" b="1" i="0" u="none" strike="noStrike" kern="1200" cap="none" spc="0" baseline="0" dirty="0">
              <a:solidFill>
                <a:srgbClr val="355E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Заголовок 5"/>
          <p:cNvSpPr txBox="1">
            <a:spLocks noGrp="1"/>
          </p:cNvSpPr>
          <p:nvPr>
            <p:ph type="ctrTitle"/>
          </p:nvPr>
        </p:nvSpPr>
        <p:spPr>
          <a:xfrm>
            <a:off x="685800" y="1814041"/>
            <a:ext cx="7772400" cy="2103120"/>
          </a:xfrm>
        </p:spPr>
        <p:txBody>
          <a:bodyPr lIns="0" tIns="0" rIns="0" bIns="0">
            <a:spAutoFit/>
          </a:bodyPr>
          <a:lstStyle/>
          <a:p>
            <a:pPr lvl="0">
              <a:buNone/>
            </a:pPr>
            <a:r>
              <a:rPr lang="ru-RU" sz="13800" b="1" dirty="0">
                <a:solidFill>
                  <a:srgbClr val="FF0000"/>
                </a:solidFill>
                <a:latin typeface="Tahoma" pitchFamily="34"/>
              </a:rPr>
              <a:t>?</a:t>
            </a: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043604" y="332658"/>
            <a:ext cx="2429999" cy="417888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Текст 8"/>
          <p:cNvSpPr txBox="1">
            <a:spLocks noGrp="1"/>
          </p:cNvSpPr>
          <p:nvPr>
            <p:ph type="body" idx="4294967295"/>
          </p:nvPr>
        </p:nvSpPr>
        <p:spPr>
          <a:xfrm>
            <a:off x="4676397" y="1911598"/>
            <a:ext cx="3810240" cy="3016797"/>
          </a:xfrm>
        </p:spPr>
        <p:txBody>
          <a:bodyPr lIns="0" tIns="0" rIns="0" bIns="0">
            <a:spAutoFit/>
          </a:bodyPr>
          <a:lstStyle/>
          <a:p>
            <a:pPr lvl="0">
              <a:buNone/>
            </a:pPr>
            <a:r>
              <a:rPr lang="ru-RU" sz="6600" kern="0" dirty="0">
                <a:solidFill>
                  <a:srgbClr val="198A8A"/>
                </a:solidFill>
                <a:latin typeface="Times New Roman" pitchFamily="18"/>
              </a:rPr>
              <a:t>                                        </a:t>
            </a:r>
          </a:p>
        </p:txBody>
      </p:sp>
      <p:pic>
        <p:nvPicPr>
          <p:cNvPr id="7" name="Рисунок 8"/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579997" y="688323"/>
            <a:ext cx="3013917" cy="3060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428596" y="4714884"/>
            <a:ext cx="8280001" cy="448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7288" y="928670"/>
            <a:ext cx="5089554" cy="5143536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Arial Narrow" pitchFamily="34" charset="0"/>
              </a:rPr>
              <a:t>В древнем Египте границы земельных участков измеряли ходьбой.</a:t>
            </a:r>
            <a:br>
              <a:rPr lang="ru-RU" sz="3600" b="1" dirty="0" smtClean="0">
                <a:latin typeface="Arial Narrow" pitchFamily="34" charset="0"/>
              </a:rPr>
            </a:br>
            <a:r>
              <a:rPr lang="ru-RU" sz="3600" b="1" dirty="0" smtClean="0">
                <a:latin typeface="Arial Narrow" pitchFamily="34" charset="0"/>
              </a:rPr>
              <a:t>Египтяне шли по границе своего участка и измеряли его. Так и появилось слово: </a:t>
            </a:r>
            <a:r>
              <a:rPr lang="ru-RU" sz="3600" b="1" i="1" dirty="0" smtClean="0">
                <a:solidFill>
                  <a:srgbClr val="FF0000"/>
                </a:solidFill>
                <a:latin typeface="Arial Narrow" pitchFamily="34" charset="0"/>
              </a:rPr>
              <a:t>пире </a:t>
            </a:r>
            <a:r>
              <a:rPr lang="ru-RU" sz="3600" b="1" dirty="0" smtClean="0">
                <a:latin typeface="Arial Narrow" pitchFamily="34" charset="0"/>
              </a:rPr>
              <a:t>– </a:t>
            </a:r>
            <a:r>
              <a:rPr lang="ru-RU" sz="3600" b="1" dirty="0" smtClean="0">
                <a:solidFill>
                  <a:srgbClr val="0070C0"/>
                </a:solidFill>
                <a:latin typeface="Arial Narrow" pitchFamily="34" charset="0"/>
              </a:rPr>
              <a:t>ходить</a:t>
            </a:r>
            <a:r>
              <a:rPr lang="ru-RU" sz="3600" b="1" dirty="0" smtClean="0">
                <a:latin typeface="Arial Narrow" pitchFamily="34" charset="0"/>
              </a:rPr>
              <a:t>,</a:t>
            </a:r>
            <a:r>
              <a:rPr lang="en-US" sz="3600" b="1" dirty="0" smtClean="0">
                <a:latin typeface="Arial Narrow" pitchFamily="34" charset="0"/>
              </a:rPr>
              <a:t/>
            </a:r>
            <a:br>
              <a:rPr lang="en-US" sz="3600" b="1" dirty="0" smtClean="0">
                <a:latin typeface="Arial Narrow" pitchFamily="34" charset="0"/>
              </a:rPr>
            </a:br>
            <a:r>
              <a:rPr lang="ru-RU" sz="3600" b="1" dirty="0" smtClean="0">
                <a:latin typeface="Arial Narrow" pitchFamily="34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latin typeface="Arial Narrow" pitchFamily="34" charset="0"/>
              </a:rPr>
              <a:t>метрос</a:t>
            </a:r>
            <a:r>
              <a:rPr lang="ru-RU" sz="36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3600" b="1" dirty="0" smtClean="0">
                <a:latin typeface="Arial Narrow" pitchFamily="34" charset="0"/>
              </a:rPr>
              <a:t>– </a:t>
            </a:r>
            <a:r>
              <a:rPr lang="ru-RU" sz="3600" b="1" dirty="0" smtClean="0">
                <a:solidFill>
                  <a:srgbClr val="0070C0"/>
                </a:solidFill>
                <a:latin typeface="Arial Narrow" pitchFamily="34" charset="0"/>
              </a:rPr>
              <a:t>измерять</a:t>
            </a:r>
            <a:r>
              <a:rPr lang="en-US" sz="3600" b="1" dirty="0" smtClean="0">
                <a:latin typeface="Arial Narrow" pitchFamily="34" charset="0"/>
              </a:rPr>
              <a:t/>
            </a:r>
            <a:br>
              <a:rPr lang="en-US" sz="3600" b="1" dirty="0" smtClean="0">
                <a:latin typeface="Arial Narrow" pitchFamily="34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ПЕРИМЕТР</a:t>
            </a:r>
            <a:endParaRPr lang="ru-RU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12291" name="Picture 2" descr="C:\Users\пк\Desktop\периметр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71675"/>
            <a:ext cx="3157538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9063" y="1538288"/>
            <a:ext cx="8858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8" y="1690688"/>
            <a:ext cx="8858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32838">
            <a:off x="185738" y="1843088"/>
            <a:ext cx="8858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38" y="1995488"/>
            <a:ext cx="8858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994E-6 L 3.33333E-6 0.464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0.44185 L 0.32188 0.44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319 0.41965 L 0.31319 -0.04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653 -0.06405 L -0.05781 -0.061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114300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53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Периметр</a:t>
            </a:r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</a:t>
            </a:r>
            <a:endParaRPr lang="ru-RU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11268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4214813"/>
            <a:ext cx="23114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590</TotalTime>
  <Words>92</Words>
  <PresentationFormat>Экран (4:3)</PresentationFormat>
  <Paragraphs>26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Разделите на группы</vt:lpstr>
      <vt:lpstr>Плоские геометрические фигуры</vt:lpstr>
      <vt:lpstr>Слайд 4</vt:lpstr>
      <vt:lpstr>Слайд 5</vt:lpstr>
      <vt:lpstr>Слайд 6</vt:lpstr>
      <vt:lpstr>?</vt:lpstr>
      <vt:lpstr>В древнем Египте границы земельных участков измеряли ходьбой. Египтяне шли по границе своего участка и измеряли его. Так и появилось слово: пире – ходить,  метрос – измерять ПЕРИМЕТР</vt:lpstr>
      <vt:lpstr>Периметр </vt:lpstr>
      <vt:lpstr>Слайд 10</vt:lpstr>
      <vt:lpstr>Плоские геометрические фигуры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ychenik</cp:lastModifiedBy>
  <cp:revision>25</cp:revision>
  <dcterms:created xsi:type="dcterms:W3CDTF">2014-12-09T16:23:34Z</dcterms:created>
  <dcterms:modified xsi:type="dcterms:W3CDTF">2015-01-15T07:29:48Z</dcterms:modified>
</cp:coreProperties>
</file>