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5" r:id="rId4"/>
    <p:sldId id="259" r:id="rId5"/>
    <p:sldId id="262" r:id="rId6"/>
    <p:sldId id="263" r:id="rId7"/>
    <p:sldId id="261" r:id="rId8"/>
    <p:sldId id="264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6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«Лучший способ изучить что-либо – это открыть самому» Д. Пойа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106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2.	∠ АОВ - ?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196752"/>
            <a:ext cx="4642621" cy="518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337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3.	ᴗ </a:t>
            </a:r>
            <a:r>
              <a:rPr lang="ru-RU" dirty="0"/>
              <a:t>АВ - ?     </a:t>
            </a:r>
            <a:r>
              <a:rPr lang="en-US" dirty="0"/>
              <a:t>ᴗ </a:t>
            </a:r>
            <a:r>
              <a:rPr lang="ru-RU" dirty="0"/>
              <a:t>А</a:t>
            </a:r>
            <a:r>
              <a:rPr lang="en-US" dirty="0"/>
              <a:t>LB - ?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552308"/>
            <a:ext cx="4824536" cy="4924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779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4.	ᴗ </a:t>
            </a:r>
            <a:r>
              <a:rPr lang="ru-RU" dirty="0"/>
              <a:t>АВ -  ?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340768"/>
            <a:ext cx="5688632" cy="5349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118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5.	ᴗ </a:t>
            </a:r>
            <a:r>
              <a:rPr lang="en-US" dirty="0" smtClean="0"/>
              <a:t>A</a:t>
            </a:r>
            <a:r>
              <a:rPr lang="ru-RU" dirty="0" smtClean="0"/>
              <a:t>С</a:t>
            </a:r>
            <a:r>
              <a:rPr lang="en-US" dirty="0" smtClean="0"/>
              <a:t>L </a:t>
            </a:r>
            <a:r>
              <a:rPr lang="en-US" dirty="0"/>
              <a:t>- ?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268760"/>
            <a:ext cx="5040560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922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6.	∠ СОА  - ?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340768"/>
            <a:ext cx="4968551" cy="4968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3635896" y="1988840"/>
            <a:ext cx="144016" cy="28803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3203848" y="5157192"/>
            <a:ext cx="72008" cy="2160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2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7.	ᴗ</a:t>
            </a:r>
            <a:r>
              <a:rPr lang="ru-RU" dirty="0"/>
              <a:t>СВА + 1400 = </a:t>
            </a:r>
            <a:r>
              <a:rPr lang="en-US" dirty="0"/>
              <a:t>ᴗ </a:t>
            </a:r>
            <a:r>
              <a:rPr lang="ru-RU" dirty="0"/>
              <a:t>С</a:t>
            </a:r>
            <a:r>
              <a:rPr lang="en-US" dirty="0"/>
              <a:t>D</a:t>
            </a:r>
            <a:r>
              <a:rPr lang="ru-RU" dirty="0"/>
              <a:t>А</a:t>
            </a:r>
            <a:br>
              <a:rPr lang="ru-RU" dirty="0"/>
            </a:br>
            <a:r>
              <a:rPr lang="ru-RU" dirty="0" smtClean="0"/>
              <a:t>         </a:t>
            </a:r>
            <a:r>
              <a:rPr lang="en-US" dirty="0" smtClean="0"/>
              <a:t>ᴗ </a:t>
            </a:r>
            <a:r>
              <a:rPr lang="ru-RU" dirty="0"/>
              <a:t>С</a:t>
            </a:r>
            <a:r>
              <a:rPr lang="en-US" dirty="0"/>
              <a:t>D</a:t>
            </a:r>
            <a:r>
              <a:rPr lang="ru-RU" dirty="0"/>
              <a:t>А - 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9008"/>
            <a:ext cx="4392488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478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8.	ᴗ</a:t>
            </a:r>
            <a:r>
              <a:rPr lang="ru-RU" dirty="0"/>
              <a:t>АВ : </a:t>
            </a:r>
            <a:r>
              <a:rPr lang="en-US" dirty="0"/>
              <a:t>ᴗ</a:t>
            </a:r>
            <a:r>
              <a:rPr lang="ru-RU" dirty="0"/>
              <a:t>ВС : </a:t>
            </a:r>
            <a:r>
              <a:rPr lang="en-US" dirty="0"/>
              <a:t>ᴗ</a:t>
            </a:r>
            <a:r>
              <a:rPr lang="ru-RU" dirty="0"/>
              <a:t>АС = 2 : 3 : 4</a:t>
            </a:r>
            <a:br>
              <a:rPr lang="ru-RU" dirty="0"/>
            </a:br>
            <a:r>
              <a:rPr lang="ru-RU" dirty="0"/>
              <a:t>∠АОВ, ∠ВОС, ∠АОС - 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4421831" cy="4421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709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600" dirty="0" smtClean="0">
                <a:solidFill>
                  <a:prstClr val="black"/>
                </a:solidFill>
                <a:latin typeface="Cambria"/>
              </a:rPr>
              <a:t>Ответим </a:t>
            </a:r>
            <a:r>
              <a:rPr lang="ru-RU" sz="2600" dirty="0">
                <a:solidFill>
                  <a:prstClr val="black"/>
                </a:solidFill>
                <a:latin typeface="Cambria"/>
              </a:rPr>
              <a:t>на вопросы и узнаем, что вам дал сегодняшний урок геометрии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i="1" dirty="0" smtClean="0"/>
              <a:t>Сегодня </a:t>
            </a:r>
            <a:r>
              <a:rPr lang="ru-RU" i="1" dirty="0"/>
              <a:t>я узнал…</a:t>
            </a:r>
            <a:r>
              <a:rPr lang="ru-RU" dirty="0"/>
              <a:t> </a:t>
            </a:r>
          </a:p>
          <a:p>
            <a:r>
              <a:rPr lang="ru-RU" i="1" dirty="0"/>
              <a:t>Было интересно…</a:t>
            </a:r>
            <a:r>
              <a:rPr lang="ru-RU" dirty="0"/>
              <a:t> </a:t>
            </a:r>
          </a:p>
          <a:p>
            <a:r>
              <a:rPr lang="ru-RU" i="1" dirty="0"/>
              <a:t>Было трудно…</a:t>
            </a:r>
            <a:r>
              <a:rPr lang="ru-RU" dirty="0"/>
              <a:t> </a:t>
            </a:r>
          </a:p>
          <a:p>
            <a:r>
              <a:rPr lang="ru-RU" i="1" dirty="0"/>
              <a:t>Я научился…</a:t>
            </a:r>
            <a:r>
              <a:rPr lang="ru-RU" dirty="0"/>
              <a:t> </a:t>
            </a:r>
          </a:p>
          <a:p>
            <a:r>
              <a:rPr lang="ru-RU" i="1" dirty="0"/>
              <a:t>У меня получилось …</a:t>
            </a:r>
            <a:r>
              <a:rPr lang="ru-RU" dirty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84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89" y="332656"/>
            <a:ext cx="3186584" cy="290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32656"/>
            <a:ext cx="2976840" cy="2826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199836"/>
            <a:ext cx="4176464" cy="3033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1573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439514976"/>
              </p:ext>
            </p:extLst>
          </p:nvPr>
        </p:nvGraphicFramePr>
        <p:xfrm>
          <a:off x="251520" y="476672"/>
          <a:ext cx="8712968" cy="58430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8192"/>
                <a:gridCol w="2736304"/>
                <a:gridCol w="2144066"/>
                <a:gridCol w="2104406"/>
              </a:tblGrid>
              <a:tr h="3736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Построение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Угол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Дуга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5705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Диаметр АВ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∠АОВ = 180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∠АОВ – развернутый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Вершина – в центре окружности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ᴗА</a:t>
                      </a:r>
                      <a:r>
                        <a:rPr lang="en-US" sz="2800" dirty="0">
                          <a:effectLst/>
                        </a:rPr>
                        <a:t>LB = 180</a:t>
                      </a:r>
                      <a:endParaRPr lang="ru-RU" sz="2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ᴗAMB = 180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ᴗ</a:t>
                      </a:r>
                      <a:r>
                        <a:rPr lang="en-US" sz="2400" dirty="0">
                          <a:effectLst/>
                        </a:rPr>
                        <a:t>ALB = ᴗ AMB = ∠AOB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591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OK </a:t>
                      </a:r>
                      <a:r>
                        <a:rPr lang="ru-RU" sz="1800" dirty="0">
                          <a:effectLst/>
                        </a:rPr>
                        <a:t>– радиус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OK </a:t>
                      </a:r>
                      <a:r>
                        <a:rPr lang="ru-RU" sz="1800" dirty="0" smtClean="0">
                          <a:effectLst/>
                        </a:rPr>
                        <a:t>перпендикулярно </a:t>
                      </a:r>
                      <a:r>
                        <a:rPr lang="ru-RU" sz="1800" dirty="0">
                          <a:effectLst/>
                        </a:rPr>
                        <a:t>АВ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∠АОК = ∠ВОК = 90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∠АОК и ∠ВОК – прямые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Вершина – в центре окружности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ᴗАК = ᴗ ВК = </a:t>
                      </a:r>
                      <a:r>
                        <a:rPr lang="en-US" sz="2800" dirty="0" smtClean="0">
                          <a:effectLst/>
                        </a:rPr>
                        <a:t> = </a:t>
                      </a:r>
                      <a:r>
                        <a:rPr lang="ru-RU" sz="2800" dirty="0" smtClean="0">
                          <a:effectLst/>
                        </a:rPr>
                        <a:t>90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ᴗАК = ∠АОК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ᴗВК = ∠ВОК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39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OF - </a:t>
                      </a:r>
                      <a:r>
                        <a:rPr lang="ru-RU" sz="1800" dirty="0">
                          <a:effectLst/>
                        </a:rPr>
                        <a:t>биссектриса ∠АОК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∠КО</a:t>
                      </a:r>
                      <a:r>
                        <a:rPr lang="en-US" sz="1800" dirty="0">
                          <a:effectLst/>
                        </a:rPr>
                        <a:t>F</a:t>
                      </a:r>
                      <a:r>
                        <a:rPr lang="ru-RU" sz="1800" dirty="0">
                          <a:effectLst/>
                        </a:rPr>
                        <a:t> = ∠</a:t>
                      </a:r>
                      <a:r>
                        <a:rPr lang="en-US" sz="1800" dirty="0">
                          <a:effectLst/>
                        </a:rPr>
                        <a:t>FOK</a:t>
                      </a:r>
                      <a:r>
                        <a:rPr lang="ru-RU" sz="1800" dirty="0">
                          <a:effectLst/>
                        </a:rPr>
                        <a:t> = 45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Вершина – в центре окружности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ᴗ </a:t>
                      </a:r>
                      <a:r>
                        <a:rPr lang="en-US" sz="2800" dirty="0">
                          <a:effectLst/>
                        </a:rPr>
                        <a:t>AF = ᴗFK = </a:t>
                      </a:r>
                      <a:r>
                        <a:rPr lang="en-US" sz="2800" dirty="0" smtClean="0">
                          <a:effectLst/>
                        </a:rPr>
                        <a:t> =</a:t>
                      </a:r>
                      <a:r>
                        <a:rPr lang="en-US" sz="2800" baseline="0" dirty="0" smtClean="0">
                          <a:effectLst/>
                        </a:rPr>
                        <a:t> </a:t>
                      </a:r>
                      <a:r>
                        <a:rPr lang="en-US" sz="2800" dirty="0" smtClean="0">
                          <a:effectLst/>
                        </a:rPr>
                        <a:t>45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ᴗ</a:t>
                      </a:r>
                      <a:r>
                        <a:rPr lang="en-US" sz="2400" dirty="0">
                          <a:effectLst/>
                        </a:rPr>
                        <a:t>AF = ∠AOF</a:t>
                      </a:r>
                      <a:endParaRPr lang="ru-RU" sz="2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ᴗFK = ∠FOK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51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Дана окружность с центром в точке А. Выпишите центральные углы.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4182318" cy="4159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276872"/>
            <a:ext cx="7469088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061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347" y="1407544"/>
            <a:ext cx="4118331" cy="4453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Является ли данный угол центральным?</a:t>
            </a:r>
            <a:br>
              <a:rPr lang="ru-RU" dirty="0" smtClean="0"/>
            </a:br>
            <a:r>
              <a:rPr lang="ru-RU" sz="2700" dirty="0" smtClean="0"/>
              <a:t>( 0 – центр окружности)</a:t>
            </a:r>
            <a:endParaRPr lang="ru-RU" sz="27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05" y="1407545"/>
            <a:ext cx="3856242" cy="4465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5436096" y="1447800"/>
            <a:ext cx="360040" cy="397024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3860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Является ли данный угол центральным?</a:t>
            </a:r>
            <a:br>
              <a:rPr lang="ru-RU" dirty="0"/>
            </a:br>
            <a:r>
              <a:rPr lang="ru-RU" sz="2000" dirty="0"/>
              <a:t>( 0 – центр окружности)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4198152" cy="4890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549" y="1484784"/>
            <a:ext cx="4342264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33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Найти градусную меру </a:t>
            </a:r>
            <a:r>
              <a:rPr lang="en-US" dirty="0" smtClean="0"/>
              <a:t>ᴗ</a:t>
            </a:r>
            <a:r>
              <a:rPr lang="ru-RU" dirty="0" smtClean="0"/>
              <a:t> АВ и </a:t>
            </a:r>
            <a:r>
              <a:rPr lang="en-US" dirty="0" smtClean="0"/>
              <a:t>ᴗ</a:t>
            </a:r>
            <a:r>
              <a:rPr lang="ru-RU" dirty="0" smtClean="0"/>
              <a:t> А</a:t>
            </a:r>
            <a:r>
              <a:rPr lang="en-US" dirty="0" smtClean="0"/>
              <a:t>L</a:t>
            </a:r>
            <a:r>
              <a:rPr lang="ru-RU" dirty="0" smtClean="0"/>
              <a:t>В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268760"/>
            <a:ext cx="4176464" cy="539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489248" cy="469032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891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Найти градусную меру </a:t>
            </a:r>
            <a:r>
              <a:rPr lang="ru-RU" dirty="0" smtClean="0">
                <a:latin typeface="Cambria Math"/>
                <a:ea typeface="Cambria Math"/>
              </a:rPr>
              <a:t>∠ </a:t>
            </a:r>
            <a:r>
              <a:rPr lang="en-US" dirty="0" smtClean="0">
                <a:latin typeface="Cambria Math"/>
                <a:ea typeface="Cambria Math"/>
              </a:rPr>
              <a:t>DOC </a:t>
            </a:r>
            <a:r>
              <a:rPr lang="ru-RU" dirty="0" smtClean="0">
                <a:latin typeface="Cambria Math"/>
                <a:ea typeface="Cambria Math"/>
              </a:rPr>
              <a:t>и </a:t>
            </a:r>
            <a:r>
              <a:rPr lang="en-US" dirty="0" smtClean="0">
                <a:latin typeface="Cambria Math"/>
                <a:ea typeface="Cambria Math"/>
              </a:rPr>
              <a:t>ᴗ</a:t>
            </a:r>
            <a:r>
              <a:rPr lang="ru-RU" dirty="0" smtClean="0">
                <a:latin typeface="Cambria Math"/>
                <a:ea typeface="Cambria Math"/>
              </a:rPr>
              <a:t> </a:t>
            </a:r>
            <a:r>
              <a:rPr lang="en-US" dirty="0" smtClean="0">
                <a:latin typeface="Cambria Math"/>
                <a:ea typeface="Cambria Math"/>
              </a:rPr>
              <a:t>DLC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412775"/>
            <a:ext cx="4896544" cy="5158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33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	ᴗ </a:t>
            </a:r>
            <a:r>
              <a:rPr lang="ru-RU" dirty="0"/>
              <a:t>АВ -  ?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436532"/>
            <a:ext cx="4320480" cy="4979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758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394</TotalTime>
  <Words>207</Words>
  <Application>Microsoft Office PowerPoint</Application>
  <PresentationFormat>Экран (4:3)</PresentationFormat>
  <Paragraphs>46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Справедливость</vt:lpstr>
      <vt:lpstr>«Лучший способ изучить что-либо – это открыть самому» Д. Пойа</vt:lpstr>
      <vt:lpstr>Презентация PowerPoint</vt:lpstr>
      <vt:lpstr>Презентация PowerPoint</vt:lpstr>
      <vt:lpstr>Дана окружность с центром в точке А. Выпишите центральные углы.</vt:lpstr>
      <vt:lpstr>Является ли данный угол центральным? ( 0 – центр окружности)</vt:lpstr>
      <vt:lpstr>Является ли данный угол центральным? ( 0 – центр окружности)</vt:lpstr>
      <vt:lpstr>Найти градусную меру ᴗ АВ и ᴗ АLВ</vt:lpstr>
      <vt:lpstr>Найти градусную меру ∠ DOC и ᴗ DLC</vt:lpstr>
      <vt:lpstr>1. ᴗ АВ -  ?</vt:lpstr>
      <vt:lpstr>2. ∠ АОВ - ?</vt:lpstr>
      <vt:lpstr>3. ᴗ АВ - ?     ᴗ АLB - ?</vt:lpstr>
      <vt:lpstr>4. ᴗ АВ -  ?</vt:lpstr>
      <vt:lpstr>5. ᴗ AСL - ?</vt:lpstr>
      <vt:lpstr>6. ∠ СОА  - ?</vt:lpstr>
      <vt:lpstr>7. ᴗСВА + 1400 = ᴗ СDА          ᴗ СDА - ?</vt:lpstr>
      <vt:lpstr>8. ᴗАВ : ᴗВС : ᴗАС = 2 : 3 : 4 ∠АОВ, ∠ВОС, ∠АОС - ?</vt:lpstr>
      <vt:lpstr>Ответим на вопросы и узнаем, что вам дал сегодняшний урок геометрии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«Лучший способ изучить что-либо – это открыть самому» Д. Пойа</dc:title>
  <dc:creator>АДЕКСАНДРА</dc:creator>
  <cp:lastModifiedBy>АЛЕКСАНДРА</cp:lastModifiedBy>
  <cp:revision>23</cp:revision>
  <dcterms:created xsi:type="dcterms:W3CDTF">2015-04-14T17:53:44Z</dcterms:created>
  <dcterms:modified xsi:type="dcterms:W3CDTF">2015-04-26T18:52:32Z</dcterms:modified>
</cp:coreProperties>
</file>