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B1C68B-D28E-4C22-B0B4-08CDC29BF631}" type="datetimeFigureOut">
              <a:rPr lang="ru-RU" smtClean="0"/>
              <a:pPr/>
              <a:t>30.04.2015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E19677-5681-4F49-8332-A16AA61BBC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( The Past Indefinite Tense)</a:t>
            </a:r>
            <a:endParaRPr lang="ru-RU" dirty="0" smtClean="0"/>
          </a:p>
          <a:p>
            <a:r>
              <a:rPr lang="ru-RU" dirty="0" smtClean="0"/>
              <a:t>Прошедшее неопределенное время</a:t>
            </a:r>
            <a:endParaRPr lang="en-US" dirty="0" smtClean="0"/>
          </a:p>
          <a:p>
            <a:r>
              <a:rPr lang="ru-RU" sz="2800" smtClean="0"/>
              <a:t>Автор </a:t>
            </a:r>
            <a:r>
              <a:rPr lang="ru-RU" sz="2800" dirty="0" smtClean="0"/>
              <a:t>учитель </a:t>
            </a:r>
          </a:p>
          <a:p>
            <a:r>
              <a:rPr lang="ru-RU" sz="2800" dirty="0" smtClean="0"/>
              <a:t>английского языка</a:t>
            </a:r>
            <a:r>
              <a:rPr lang="en-US" sz="2800" dirty="0" smtClean="0"/>
              <a:t>:</a:t>
            </a:r>
            <a:r>
              <a:rPr lang="ru-RU" sz="2800" dirty="0" smtClean="0"/>
              <a:t>Гордеева Е.Н.</a:t>
            </a:r>
          </a:p>
          <a:p>
            <a:r>
              <a:rPr lang="ru-RU" sz="3200" dirty="0" smtClean="0"/>
              <a:t>ГБОУ СОШ 187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Simple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g1syaZwz_Y[1].jpg"/>
          <p:cNvPicPr>
            <a:picLocks noChangeAspect="1"/>
          </p:cNvPicPr>
          <p:nvPr/>
        </p:nvPicPr>
        <p:blipFill>
          <a:blip r:embed="rId2" cstate="print"/>
          <a:srcRect l="5820" t="43333" r="73811" b="30000"/>
          <a:stretch>
            <a:fillRect/>
          </a:stretch>
        </p:blipFill>
        <p:spPr>
          <a:xfrm>
            <a:off x="1705181" y="332656"/>
            <a:ext cx="4667019" cy="1800200"/>
          </a:xfrm>
          <a:prstGeom prst="roundRect">
            <a:avLst>
              <a:gd name="adj" fmla="val 16866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67544" y="2924944"/>
            <a:ext cx="849694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Past Simple- </a:t>
            </a:r>
            <a:r>
              <a:rPr lang="ru-RU" sz="2800" dirty="0" smtClean="0"/>
              <a:t>служит для выражения действия, совершенного или совершавшегося в прошлом. </a:t>
            </a:r>
          </a:p>
          <a:p>
            <a:endParaRPr lang="ru-RU" sz="2800" dirty="0" smtClean="0"/>
          </a:p>
          <a:p>
            <a:r>
              <a:rPr lang="ru-RU" sz="2800" dirty="0" smtClean="0"/>
              <a:t> Это время употребляется при изложении событий, имевших место в прошлом , а также в разговоре о прошедших событиях. </a:t>
            </a:r>
            <a:r>
              <a:rPr lang="en-US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61066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Past Simple- </a:t>
            </a:r>
            <a:r>
              <a:rPr lang="ru-RU" sz="2800" dirty="0" smtClean="0"/>
              <a:t>образуется путем прибавления во всех лицах окончание </a:t>
            </a:r>
            <a:r>
              <a:rPr lang="ru-RU" sz="2800" b="1" dirty="0" smtClean="0"/>
              <a:t>–</a:t>
            </a:r>
            <a:r>
              <a:rPr lang="en-US" sz="2800" b="1" dirty="0" smtClean="0"/>
              <a:t>ed</a:t>
            </a:r>
            <a:r>
              <a:rPr lang="en-US" sz="2800" dirty="0" smtClean="0"/>
              <a:t> </a:t>
            </a:r>
            <a:r>
              <a:rPr lang="ru-RU" sz="2800" dirty="0" smtClean="0"/>
              <a:t>(для правильных глаголов)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to live- I liv</a:t>
            </a:r>
            <a:r>
              <a:rPr lang="en-US" sz="2800" b="1" dirty="0" smtClean="0">
                <a:solidFill>
                  <a:srgbClr val="0070C0"/>
                </a:solidFill>
              </a:rPr>
              <a:t>ed; </a:t>
            </a:r>
            <a:r>
              <a:rPr lang="en-US" sz="2800" dirty="0" smtClean="0">
                <a:solidFill>
                  <a:srgbClr val="0070C0"/>
                </a:solidFill>
              </a:rPr>
              <a:t>to work- You work</a:t>
            </a:r>
            <a:r>
              <a:rPr lang="en-US" sz="2800" b="1" dirty="0" smtClean="0">
                <a:solidFill>
                  <a:srgbClr val="0070C0"/>
                </a:solidFill>
              </a:rPr>
              <a:t>ed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если глагол оканчивается на </a:t>
            </a:r>
            <a:r>
              <a:rPr lang="ru-RU" sz="2800" b="1" dirty="0" smtClean="0">
                <a:solidFill>
                  <a:srgbClr val="FF0000"/>
                </a:solidFill>
              </a:rPr>
              <a:t>–</a:t>
            </a:r>
            <a:r>
              <a:rPr lang="en-US" sz="2800" b="1" dirty="0" smtClean="0">
                <a:solidFill>
                  <a:srgbClr val="FF0000"/>
                </a:solidFill>
              </a:rPr>
              <a:t>y </a:t>
            </a:r>
            <a:r>
              <a:rPr lang="ru-RU" sz="2800" dirty="0" smtClean="0"/>
              <a:t>с предшествующей согласной, </a:t>
            </a:r>
            <a:r>
              <a:rPr lang="en-US" sz="2800" dirty="0" smtClean="0">
                <a:solidFill>
                  <a:srgbClr val="FF0000"/>
                </a:solidFill>
              </a:rPr>
              <a:t>–</a:t>
            </a:r>
            <a:r>
              <a:rPr lang="en-US" sz="2800" b="1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меняем </a:t>
            </a:r>
            <a:r>
              <a:rPr lang="ru-RU" sz="2800" dirty="0" smtClean="0">
                <a:solidFill>
                  <a:srgbClr val="FF0000"/>
                </a:solidFill>
              </a:rPr>
              <a:t>на 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to cr</a:t>
            </a:r>
            <a:r>
              <a:rPr lang="en-US" sz="2800" b="1" dirty="0" smtClean="0">
                <a:solidFill>
                  <a:srgbClr val="0070C0"/>
                </a:solidFill>
              </a:rPr>
              <a:t>y – </a:t>
            </a:r>
            <a:r>
              <a:rPr lang="en-US" sz="2800" dirty="0" smtClean="0">
                <a:solidFill>
                  <a:srgbClr val="0070C0"/>
                </a:solidFill>
              </a:rPr>
              <a:t>cr</a:t>
            </a:r>
            <a:r>
              <a:rPr lang="en-US" sz="2800" b="1" dirty="0" smtClean="0">
                <a:solidFill>
                  <a:srgbClr val="0070C0"/>
                </a:solidFill>
              </a:rPr>
              <a:t>ied,  </a:t>
            </a:r>
            <a:r>
              <a:rPr lang="en-US" sz="2800" dirty="0" smtClean="0">
                <a:solidFill>
                  <a:srgbClr val="0070C0"/>
                </a:solidFill>
              </a:rPr>
              <a:t>to try – tr</a:t>
            </a:r>
            <a:r>
              <a:rPr lang="en-US" sz="2800" b="1" dirty="0" smtClean="0">
                <a:solidFill>
                  <a:srgbClr val="0070C0"/>
                </a:solidFill>
              </a:rPr>
              <a:t>ied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1)</a:t>
            </a:r>
            <a:r>
              <a:rPr lang="ru-RU" sz="2800" dirty="0" smtClean="0">
                <a:solidFill>
                  <a:srgbClr val="FF0000"/>
                </a:solidFill>
              </a:rPr>
              <a:t>Если перед </a:t>
            </a:r>
            <a:r>
              <a:rPr lang="ru-RU" sz="2800" b="1" dirty="0" smtClean="0">
                <a:solidFill>
                  <a:srgbClr val="FF0000"/>
                </a:solidFill>
              </a:rPr>
              <a:t>–</a:t>
            </a:r>
            <a:r>
              <a:rPr lang="en-US" sz="2800" b="1" dirty="0" smtClean="0">
                <a:solidFill>
                  <a:srgbClr val="FF0000"/>
                </a:solidFill>
              </a:rPr>
              <a:t>y </a:t>
            </a:r>
            <a:r>
              <a:rPr lang="ru-RU" sz="2800" dirty="0" smtClean="0">
                <a:solidFill>
                  <a:srgbClr val="FF0000"/>
                </a:solidFill>
              </a:rPr>
              <a:t>стоит</a:t>
            </a:r>
            <a:r>
              <a:rPr lang="ru-RU" sz="2800" b="1" dirty="0" smtClean="0">
                <a:solidFill>
                  <a:srgbClr val="FF0000"/>
                </a:solidFill>
              </a:rPr>
              <a:t> гласная, </a:t>
            </a:r>
            <a:r>
              <a:rPr lang="ru-RU" sz="2800" dirty="0" smtClean="0">
                <a:solidFill>
                  <a:srgbClr val="FF0000"/>
                </a:solidFill>
              </a:rPr>
              <a:t>то</a:t>
            </a:r>
            <a:r>
              <a:rPr lang="ru-RU" sz="2800" b="1" dirty="0" smtClean="0">
                <a:solidFill>
                  <a:srgbClr val="FF0000"/>
                </a:solidFill>
              </a:rPr>
              <a:t> –</a:t>
            </a:r>
            <a:r>
              <a:rPr lang="en-US" sz="2800" b="1" dirty="0" smtClean="0">
                <a:solidFill>
                  <a:srgbClr val="FF0000"/>
                </a:solidFill>
              </a:rPr>
              <a:t>y c</a:t>
            </a:r>
            <a:r>
              <a:rPr lang="ru-RU" sz="2800" b="1" dirty="0" smtClean="0">
                <a:solidFill>
                  <a:srgbClr val="FF0000"/>
                </a:solidFill>
              </a:rPr>
              <a:t>охроняется</a:t>
            </a:r>
            <a:r>
              <a:rPr lang="en-US" sz="2800" b="1" dirty="0" smtClean="0">
                <a:solidFill>
                  <a:srgbClr val="FF0000"/>
                </a:solidFill>
              </a:rPr>
              <a:t> :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to pla</a:t>
            </a:r>
            <a:r>
              <a:rPr lang="en-US" sz="2800" b="1" dirty="0" smtClean="0">
                <a:solidFill>
                  <a:srgbClr val="0070C0"/>
                </a:solidFill>
              </a:rPr>
              <a:t>y</a:t>
            </a:r>
            <a:r>
              <a:rPr lang="en-US" sz="2800" dirty="0" smtClean="0">
                <a:solidFill>
                  <a:srgbClr val="0070C0"/>
                </a:solidFill>
              </a:rPr>
              <a:t> – pla</a:t>
            </a:r>
            <a:r>
              <a:rPr lang="en-US" sz="2800" b="1" dirty="0" smtClean="0">
                <a:solidFill>
                  <a:srgbClr val="0070C0"/>
                </a:solidFill>
              </a:rPr>
              <a:t>yed , </a:t>
            </a:r>
            <a:r>
              <a:rPr lang="en-US" sz="2800" dirty="0" smtClean="0">
                <a:solidFill>
                  <a:srgbClr val="0070C0"/>
                </a:solidFill>
              </a:rPr>
              <a:t>to sta</a:t>
            </a:r>
            <a:r>
              <a:rPr lang="en-US" sz="2800" b="1" dirty="0" smtClean="0">
                <a:solidFill>
                  <a:srgbClr val="0070C0"/>
                </a:solidFill>
              </a:rPr>
              <a:t>y- </a:t>
            </a:r>
            <a:r>
              <a:rPr lang="en-US" sz="2800" dirty="0" smtClean="0">
                <a:solidFill>
                  <a:srgbClr val="0070C0"/>
                </a:solidFill>
              </a:rPr>
              <a:t>stay</a:t>
            </a:r>
            <a:r>
              <a:rPr lang="en-US" sz="2800" b="1" dirty="0" smtClean="0">
                <a:solidFill>
                  <a:srgbClr val="0070C0"/>
                </a:solidFill>
              </a:rPr>
              <a:t>ed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820891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2)</a:t>
            </a:r>
            <a:r>
              <a:rPr lang="ru-RU" sz="2800" dirty="0" smtClean="0"/>
              <a:t>Если глагол оканчивается на одну согласную с предшествующим кратким гласным звуком, </a:t>
            </a:r>
            <a:r>
              <a:rPr lang="ru-RU" sz="2800" dirty="0" smtClean="0">
                <a:solidFill>
                  <a:srgbClr val="FF0000"/>
                </a:solidFill>
              </a:rPr>
              <a:t>то конечная согласная удваивается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to sto</a:t>
            </a:r>
            <a:r>
              <a:rPr lang="en-US" sz="3200" b="1" dirty="0" smtClean="0">
                <a:solidFill>
                  <a:srgbClr val="0070C0"/>
                </a:solidFill>
              </a:rPr>
              <a:t>p</a:t>
            </a:r>
            <a:r>
              <a:rPr lang="en-US" sz="3200" dirty="0" smtClean="0">
                <a:solidFill>
                  <a:srgbClr val="0070C0"/>
                </a:solidFill>
              </a:rPr>
              <a:t> – sto</a:t>
            </a:r>
            <a:r>
              <a:rPr lang="en-US" sz="3200" b="1" dirty="0" smtClean="0">
                <a:solidFill>
                  <a:srgbClr val="0070C0"/>
                </a:solidFill>
              </a:rPr>
              <a:t>pped, </a:t>
            </a:r>
            <a:r>
              <a:rPr lang="en-US" sz="3200" dirty="0" smtClean="0">
                <a:solidFill>
                  <a:srgbClr val="0070C0"/>
                </a:solidFill>
              </a:rPr>
              <a:t>to nod – nodded</a:t>
            </a:r>
            <a:r>
              <a:rPr lang="ru-RU" sz="3200" dirty="0" smtClean="0">
                <a:solidFill>
                  <a:srgbClr val="0070C0"/>
                </a:solidFill>
              </a:rPr>
              <a:t>   </a:t>
            </a:r>
          </a:p>
          <a:p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i="1" dirty="0" smtClean="0"/>
              <a:t>Неправильные глаголы</a:t>
            </a:r>
            <a:r>
              <a:rPr lang="en-US" sz="2800" i="1" dirty="0" smtClean="0"/>
              <a:t>:</a:t>
            </a:r>
          </a:p>
          <a:p>
            <a:r>
              <a:rPr lang="en-US" sz="3200" dirty="0" smtClean="0"/>
              <a:t>  to speak –spoke,  to give –gave, to send -sent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106690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Вопросительные предложения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- образуются при помощи вспомогательного глагола  </a:t>
            </a:r>
            <a:r>
              <a:rPr lang="en-US" sz="3200" b="1" dirty="0" smtClean="0">
                <a:solidFill>
                  <a:srgbClr val="FF0000"/>
                </a:solidFill>
              </a:rPr>
              <a:t>Did (</a:t>
            </a:r>
            <a:r>
              <a:rPr lang="ru-RU" sz="3200" b="1" dirty="0" smtClean="0">
                <a:solidFill>
                  <a:srgbClr val="FF0000"/>
                </a:solidFill>
              </a:rPr>
              <a:t>для правильных и неправильных глаголов)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Did I work?  Did he work? Did she speak?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Did we speak?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i="1" dirty="0" smtClean="0">
                <a:solidFill>
                  <a:schemeClr val="tx1"/>
                </a:solidFill>
              </a:rPr>
              <a:t>Отрицательные предложения</a:t>
            </a:r>
            <a:r>
              <a:rPr lang="ru-RU" sz="3200" dirty="0" smtClean="0">
                <a:solidFill>
                  <a:schemeClr val="tx1"/>
                </a:solidFill>
              </a:rPr>
              <a:t>- образуются при помощи вспомогательного глагола  </a:t>
            </a:r>
            <a:r>
              <a:rPr lang="en-US" sz="3200" b="1" dirty="0" smtClean="0">
                <a:solidFill>
                  <a:srgbClr val="FF0000"/>
                </a:solidFill>
              </a:rPr>
              <a:t>Did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и частицы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not   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ru-RU" sz="3200" dirty="0" smtClean="0">
                <a:solidFill>
                  <a:schemeClr val="tx1"/>
                </a:solidFill>
              </a:rPr>
              <a:t>для правильных и неправильных глаголов)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I did not work. He did not work. We didn`t work.</a:t>
            </a:r>
            <a:r>
              <a:rPr lang="en-US" sz="3200" i="1" dirty="0" smtClean="0">
                <a:solidFill>
                  <a:srgbClr val="0070C0"/>
                </a:solidFill>
              </a:rPr>
              <a:t/>
            </a:r>
            <a:br>
              <a:rPr lang="en-US" sz="3200" i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2271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Past Simple - </a:t>
            </a:r>
            <a:r>
              <a:rPr lang="ru-RU" sz="2800" dirty="0" smtClean="0">
                <a:solidFill>
                  <a:schemeClr val="tx1"/>
                </a:solidFill>
              </a:rPr>
              <a:t>Употребляется с такими обозначениями времени, как  </a:t>
            </a:r>
            <a:r>
              <a:rPr lang="en-US" sz="2800" b="1" dirty="0" smtClean="0">
                <a:solidFill>
                  <a:srgbClr val="FF0000"/>
                </a:solidFill>
              </a:rPr>
              <a:t>yesterday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вчера, </a:t>
            </a:r>
            <a:r>
              <a:rPr lang="en-US" sz="2800" b="1" dirty="0" smtClean="0">
                <a:solidFill>
                  <a:srgbClr val="FF0000"/>
                </a:solidFill>
              </a:rPr>
              <a:t>last week </a:t>
            </a:r>
            <a:r>
              <a:rPr lang="ru-RU" sz="2800" dirty="0" smtClean="0">
                <a:solidFill>
                  <a:schemeClr val="tx1"/>
                </a:solidFill>
              </a:rPr>
              <a:t>на прошлой неделе</a:t>
            </a:r>
            <a:r>
              <a:rPr lang="ru-RU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an hour ago </a:t>
            </a:r>
            <a:r>
              <a:rPr lang="ru-RU" sz="2800" dirty="0" smtClean="0">
                <a:solidFill>
                  <a:schemeClr val="tx1"/>
                </a:solidFill>
              </a:rPr>
              <a:t>час тому назад, </a:t>
            </a:r>
            <a:r>
              <a:rPr lang="en-US" sz="2800" b="1" dirty="0" smtClean="0">
                <a:solidFill>
                  <a:srgbClr val="FF0000"/>
                </a:solidFill>
              </a:rPr>
              <a:t>during in the  war </a:t>
            </a:r>
            <a:r>
              <a:rPr lang="ru-RU" sz="2800" dirty="0" smtClean="0">
                <a:solidFill>
                  <a:schemeClr val="tx1"/>
                </a:solidFill>
              </a:rPr>
              <a:t>во время войны и т.п.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The goods </a:t>
            </a:r>
            <a:r>
              <a:rPr lang="en-US" sz="2800" b="1" dirty="0" smtClean="0">
                <a:solidFill>
                  <a:srgbClr val="002060"/>
                </a:solidFill>
              </a:rPr>
              <a:t>arrived </a:t>
            </a:r>
            <a:r>
              <a:rPr lang="en-US" sz="2800" dirty="0" smtClean="0">
                <a:solidFill>
                  <a:srgbClr val="002060"/>
                </a:solidFill>
              </a:rPr>
              <a:t>yesterday.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Товары прибыли вчера.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He </a:t>
            </a:r>
            <a:r>
              <a:rPr lang="en-US" sz="2800" b="1" dirty="0" smtClean="0">
                <a:solidFill>
                  <a:srgbClr val="002060"/>
                </a:solidFill>
              </a:rPr>
              <a:t>came</a:t>
            </a:r>
            <a:r>
              <a:rPr lang="en-US" sz="2800" dirty="0" smtClean="0">
                <a:solidFill>
                  <a:srgbClr val="002060"/>
                </a:solidFill>
              </a:rPr>
              <a:t> at five o`clock.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Он пришел в пять часов.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I </a:t>
            </a:r>
            <a:r>
              <a:rPr lang="en-US" sz="2800" b="1" dirty="0" smtClean="0">
                <a:solidFill>
                  <a:srgbClr val="002060"/>
                </a:solidFill>
              </a:rPr>
              <a:t>spoke</a:t>
            </a:r>
            <a:r>
              <a:rPr lang="en-US" sz="2800" dirty="0" smtClean="0">
                <a:solidFill>
                  <a:srgbClr val="002060"/>
                </a:solidFill>
              </a:rPr>
              <a:t> to him the other day.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Я говорил с ним на днях.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227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Past Simple-</a:t>
            </a:r>
            <a:r>
              <a:rPr lang="ru-RU" sz="3200" dirty="0" smtClean="0"/>
              <a:t> глагол </a:t>
            </a:r>
            <a:r>
              <a:rPr lang="en-US" sz="3200" dirty="0" smtClean="0"/>
              <a:t>to be</a:t>
            </a:r>
            <a:br>
              <a:rPr lang="en-US" sz="3200" dirty="0" smtClean="0"/>
            </a:br>
            <a:r>
              <a:rPr lang="en-US" sz="3200" dirty="0" smtClean="0"/>
              <a:t>              </a:t>
            </a:r>
            <a:r>
              <a:rPr lang="en-US" sz="3200" b="1" dirty="0" smtClean="0">
                <a:solidFill>
                  <a:srgbClr val="FF0000"/>
                </a:solidFill>
              </a:rPr>
              <a:t>was / were 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+                     --                        ?         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I was …………I wasn`t …………Was I ?          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He was………He wasn`t ……… Was he?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she was…….. She wasn`t ………………….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it was………………………………………………..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we were…………………………………………....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you were……………………………………………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they were……………………………………………</a:t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Thank </a:t>
            </a:r>
            <a:r>
              <a:rPr lang="en-US" sz="3600" b="1" dirty="0" smtClean="0">
                <a:solidFill>
                  <a:srgbClr val="002060"/>
                </a:solidFill>
              </a:rPr>
              <a:t>you for your attention </a:t>
            </a:r>
            <a:r>
              <a:rPr lang="en-US" sz="3600" b="1" dirty="0" smtClean="0">
                <a:solidFill>
                  <a:srgbClr val="002060"/>
                </a:solidFill>
              </a:rPr>
              <a:t>paid</a:t>
            </a:r>
            <a:r>
              <a:rPr lang="ru-RU" sz="3600" b="1" dirty="0" smtClean="0">
                <a:solidFill>
                  <a:srgbClr val="002060"/>
                </a:solidFill>
              </a:rPr>
              <a:t>!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3" name="Содержимое 5" descr="26310813045872672.jpeg"/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06" b="13806"/>
          <a:stretch>
            <a:fillRect/>
          </a:stretch>
        </p:blipFill>
        <p:spPr>
          <a:xfrm>
            <a:off x="2051720" y="3068960"/>
            <a:ext cx="4443158" cy="2412000"/>
          </a:xfrm>
          <a:prstGeom prst="rect">
            <a:avLst/>
          </a:prstGeom>
          <a:ln w="190500" cap="sq">
            <a:solidFill>
              <a:schemeClr val="accent2">
                <a:lumMod val="40000"/>
                <a:lumOff val="60000"/>
              </a:schemeClr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1Righ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17869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Использованные </a:t>
            </a:r>
            <a:r>
              <a:rPr lang="ru-RU" sz="2000" dirty="0" smtClean="0"/>
              <a:t>ресурсы</a:t>
            </a:r>
            <a:r>
              <a:rPr lang="en-US" sz="2000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“</a:t>
            </a:r>
            <a:r>
              <a:rPr lang="ru-RU" sz="2000" dirty="0" smtClean="0"/>
              <a:t>Практическая грамматика английского языка</a:t>
            </a:r>
            <a:r>
              <a:rPr lang="en-US" sz="2000" dirty="0" smtClean="0"/>
              <a:t>”</a:t>
            </a:r>
            <a:r>
              <a:rPr lang="ru-RU" sz="2000" dirty="0" smtClean="0"/>
              <a:t> К.Н. Качалова</a:t>
            </a:r>
            <a:r>
              <a:rPr lang="en-US" sz="2000" dirty="0" smtClean="0"/>
              <a:t> ( C</a:t>
            </a:r>
            <a:r>
              <a:rPr lang="ru-RU" sz="2000" dirty="0" smtClean="0"/>
              <a:t>пб 2008)</a:t>
            </a:r>
            <a:br>
              <a:rPr lang="ru-RU" sz="2000" dirty="0" smtClean="0"/>
            </a:br>
            <a:r>
              <a:rPr lang="en-US" sz="2000" dirty="0" smtClean="0"/>
              <a:t>English grammar</a:t>
            </a:r>
            <a:r>
              <a:rPr lang="ru-RU" sz="2000" dirty="0" smtClean="0"/>
              <a:t> Т.Ю.Дроздова , В.Г. Маилова (Спб 2010)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http://img.xue163.com/art/20091102/NxyvHd7JfhgeyRC.jpg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http://images2.layoutsparks.com/1/194411/rainbow-lips-colours-image.jpg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http://www.commentsyard.com/graphics/good-luck/good-luck33.jpg</a:t>
            </a:r>
            <a:br>
              <a:rPr lang="en-US" sz="2000" dirty="0" smtClean="0"/>
            </a:br>
            <a:r>
              <a:rPr lang="en-US" sz="2000" dirty="0" smtClean="0"/>
              <a:t>http://www.rona.ca/images/2013509_L.jpg</a:t>
            </a:r>
            <a:br>
              <a:rPr lang="en-US" sz="2000" dirty="0" smtClean="0"/>
            </a:br>
            <a:r>
              <a:rPr lang="en-US" sz="2000" dirty="0" smtClean="0"/>
              <a:t>http://images.clipartpanda.com/clouds-png-6847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</TotalTime>
  <Words>145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Past Simple</vt:lpstr>
      <vt:lpstr>Слайд 2</vt:lpstr>
      <vt:lpstr>Past Simple- образуется путем прибавления во всех лицах окончание –ed (для правильных глаголов):  to live- I lived; to work- You worked  если глагол оканчивается на –y с предшествующей согласной, –y меняем на i : to cry – cried,  to try – tried  1)Если перед –y стоит гласная, то –y cохроняется : to play – played , to stay- stayed </vt:lpstr>
      <vt:lpstr>Слайд 4</vt:lpstr>
      <vt:lpstr>Вопросительные предложения - образуются при помощи вспомогательного глагола  Did (для правильных и неправильных глаголов): Did I work?  Did he work? Did she speak? Did we speak?  Отрицательные предложения- образуются при помощи вспомогательного глагола  Did  и частицы not    (для правильных и неправильных глаголов): I did not work. He did not work. We didn`t work.  </vt:lpstr>
      <vt:lpstr>Past Simple - Употребляется с такими обозначениями времени, как  yesterday вчера, last week на прошлой неделе, an hour ago час тому назад, during in the  war во время войны и т.п.:  The goods arrived yesterday. Товары прибыли вчера.  He came at five o`clock. Он пришел в пять часов.  I spoke to him the other day. Я говорил с ним на днях. </vt:lpstr>
      <vt:lpstr>Past Simple- глагол to be               was / were  +                     --                        ?           I was …………I wasn`t …………Was I ?            He was………He wasn`t ……… Was he? she was…….. She wasn`t …………………. it was……………………………………………….. we were………………………………………….... you were…………………………………………… they were…………………………………………… </vt:lpstr>
      <vt:lpstr>Слайд 8</vt:lpstr>
      <vt:lpstr>Использованные ресурсы: “Практическая грамматика английского языка” К.Н. Качалова ( Cпб 2008) English grammar Т.Ю.Дроздова , В.Г. Маилова (Спб 2010) http://img.xue163.com/art/20091102/NxyvHd7JfhgeyRC.jpg http://images2.layoutsparks.com/1/194411/rainbow-lips-colours-image.jpg http://www.commentsyard.com/graphics/good-luck/good-luck33.jpg http://www.rona.ca/images/2013509_L.jpg http://images.clipartpanda.com/clouds-png-6847         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катя</dc:creator>
  <cp:lastModifiedBy>катя</cp:lastModifiedBy>
  <cp:revision>33</cp:revision>
  <dcterms:created xsi:type="dcterms:W3CDTF">2015-03-05T19:09:27Z</dcterms:created>
  <dcterms:modified xsi:type="dcterms:W3CDTF">2015-04-30T20:12:22Z</dcterms:modified>
</cp:coreProperties>
</file>