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75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3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F477A7-9BC1-433D-A3D8-A3B5231C299F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5D1448-901E-42EC-AD5B-D49BBE271AE1}">
      <dgm:prSet phldrT="[Текст]" custT="1"/>
      <dgm:spPr/>
      <dgm:t>
        <a:bodyPr/>
        <a:lstStyle/>
        <a:p>
          <a:r>
            <a:rPr lang="ru-RU" sz="4000" dirty="0" smtClean="0"/>
            <a:t>Виды проектов</a:t>
          </a:r>
          <a:endParaRPr lang="ru-RU" sz="4000" dirty="0"/>
        </a:p>
      </dgm:t>
    </dgm:pt>
    <dgm:pt modelId="{D06B19D2-DD58-4497-9417-78C586C22EEF}" type="parTrans" cxnId="{EC78C3A8-E633-4DC2-A10F-B5F768BC3C0B}">
      <dgm:prSet/>
      <dgm:spPr/>
      <dgm:t>
        <a:bodyPr/>
        <a:lstStyle/>
        <a:p>
          <a:endParaRPr lang="ru-RU"/>
        </a:p>
      </dgm:t>
    </dgm:pt>
    <dgm:pt modelId="{051690D3-956B-4402-9163-661E6C25A1FE}" type="sibTrans" cxnId="{EC78C3A8-E633-4DC2-A10F-B5F768BC3C0B}">
      <dgm:prSet/>
      <dgm:spPr/>
      <dgm:t>
        <a:bodyPr/>
        <a:lstStyle/>
        <a:p>
          <a:endParaRPr lang="ru-RU"/>
        </a:p>
      </dgm:t>
    </dgm:pt>
    <dgm:pt modelId="{280F3D05-6C1F-4CD8-A00A-314FEC18B9B6}">
      <dgm:prSet custT="1"/>
      <dgm:spPr/>
      <dgm:t>
        <a:bodyPr/>
        <a:lstStyle/>
        <a:p>
          <a:r>
            <a:rPr lang="ru-RU" sz="2800" dirty="0" smtClean="0"/>
            <a:t> исследовательские</a:t>
          </a:r>
          <a:endParaRPr lang="ru-RU" sz="1100" dirty="0"/>
        </a:p>
      </dgm:t>
    </dgm:pt>
    <dgm:pt modelId="{449AD2DA-43D3-4D18-AB1F-D1DA7268DAD8}" type="parTrans" cxnId="{745DB528-BBCE-41A4-BA1A-C95F9C20DB1B}">
      <dgm:prSet/>
      <dgm:spPr/>
      <dgm:t>
        <a:bodyPr/>
        <a:lstStyle/>
        <a:p>
          <a:endParaRPr lang="ru-RU"/>
        </a:p>
      </dgm:t>
    </dgm:pt>
    <dgm:pt modelId="{DFDF5A23-B42D-427A-9C7C-3D9E174A659D}" type="sibTrans" cxnId="{745DB528-BBCE-41A4-BA1A-C95F9C20DB1B}">
      <dgm:prSet/>
      <dgm:spPr/>
      <dgm:t>
        <a:bodyPr/>
        <a:lstStyle/>
        <a:p>
          <a:endParaRPr lang="ru-RU"/>
        </a:p>
      </dgm:t>
    </dgm:pt>
    <dgm:pt modelId="{DAA67B3A-41E9-4158-B82D-3EE3F2BA6FBC}">
      <dgm:prSet custT="1"/>
      <dgm:spPr/>
      <dgm:t>
        <a:bodyPr/>
        <a:lstStyle/>
        <a:p>
          <a:endParaRPr lang="ru-RU" sz="2800" dirty="0" smtClean="0"/>
        </a:p>
        <a:p>
          <a:r>
            <a:rPr lang="ru-RU" sz="2800" dirty="0" smtClean="0"/>
            <a:t>информационные</a:t>
          </a:r>
          <a:r>
            <a:rPr lang="ru-RU" sz="5100" dirty="0" smtClean="0"/>
            <a:t> </a:t>
          </a:r>
          <a:endParaRPr lang="ru-RU" sz="5100" dirty="0"/>
        </a:p>
      </dgm:t>
    </dgm:pt>
    <dgm:pt modelId="{F3968EC6-789B-4FA7-B1CD-7B2D31D0948A}" type="parTrans" cxnId="{17294C9A-D1F3-4903-9DAE-1703C7707969}">
      <dgm:prSet/>
      <dgm:spPr/>
      <dgm:t>
        <a:bodyPr/>
        <a:lstStyle/>
        <a:p>
          <a:endParaRPr lang="ru-RU"/>
        </a:p>
      </dgm:t>
    </dgm:pt>
    <dgm:pt modelId="{C87EF41E-D2F5-40A7-AD79-8F490D289C0D}" type="sibTrans" cxnId="{17294C9A-D1F3-4903-9DAE-1703C7707969}">
      <dgm:prSet/>
      <dgm:spPr/>
      <dgm:t>
        <a:bodyPr/>
        <a:lstStyle/>
        <a:p>
          <a:endParaRPr lang="ru-RU"/>
        </a:p>
      </dgm:t>
    </dgm:pt>
    <dgm:pt modelId="{74246565-8216-4D5A-AA2F-6166DECD8DD6}">
      <dgm:prSet custT="1"/>
      <dgm:spPr/>
      <dgm:t>
        <a:bodyPr/>
        <a:lstStyle/>
        <a:p>
          <a:r>
            <a:rPr lang="ru-RU" sz="2800" dirty="0" smtClean="0"/>
            <a:t>творческие</a:t>
          </a:r>
          <a:endParaRPr lang="ru-RU" sz="2800" dirty="0"/>
        </a:p>
      </dgm:t>
    </dgm:pt>
    <dgm:pt modelId="{CA3F359D-5965-4EDC-9837-212DFB69468A}" type="parTrans" cxnId="{B54AB2CF-3957-4C20-8C0C-028DB8D42C8B}">
      <dgm:prSet/>
      <dgm:spPr/>
      <dgm:t>
        <a:bodyPr/>
        <a:lstStyle/>
        <a:p>
          <a:endParaRPr lang="ru-RU"/>
        </a:p>
      </dgm:t>
    </dgm:pt>
    <dgm:pt modelId="{F24279CE-9BB7-484A-AA90-5BE79ED081D6}" type="sibTrans" cxnId="{B54AB2CF-3957-4C20-8C0C-028DB8D42C8B}">
      <dgm:prSet/>
      <dgm:spPr/>
      <dgm:t>
        <a:bodyPr/>
        <a:lstStyle/>
        <a:p>
          <a:endParaRPr lang="ru-RU"/>
        </a:p>
      </dgm:t>
    </dgm:pt>
    <dgm:pt modelId="{F4A719AD-1467-4AAA-A6F3-EE29209104DF}">
      <dgm:prSet custT="1"/>
      <dgm:spPr/>
      <dgm:t>
        <a:bodyPr/>
        <a:lstStyle/>
        <a:p>
          <a:r>
            <a:rPr lang="ru-RU" sz="2800" dirty="0" smtClean="0"/>
            <a:t> ролевые, игровые</a:t>
          </a:r>
          <a:endParaRPr lang="ru-RU" sz="2800" dirty="0"/>
        </a:p>
      </dgm:t>
    </dgm:pt>
    <dgm:pt modelId="{5F8C8B5F-BCFA-4595-9577-10E911B51B18}" type="parTrans" cxnId="{F8796FCA-5825-40F2-A0DE-9F4C75438100}">
      <dgm:prSet/>
      <dgm:spPr/>
      <dgm:t>
        <a:bodyPr/>
        <a:lstStyle/>
        <a:p>
          <a:endParaRPr lang="ru-RU"/>
        </a:p>
      </dgm:t>
    </dgm:pt>
    <dgm:pt modelId="{EEEEB3CA-6557-4637-97B1-5974D670528C}" type="sibTrans" cxnId="{F8796FCA-5825-40F2-A0DE-9F4C75438100}">
      <dgm:prSet/>
      <dgm:spPr/>
      <dgm:t>
        <a:bodyPr/>
        <a:lstStyle/>
        <a:p>
          <a:endParaRPr lang="ru-RU"/>
        </a:p>
      </dgm:t>
    </dgm:pt>
    <dgm:pt modelId="{828AF48F-FD0B-4745-8F46-715C0B0C033C}">
      <dgm:prSet custT="1"/>
      <dgm:spPr/>
      <dgm:t>
        <a:bodyPr/>
        <a:lstStyle/>
        <a:p>
          <a:r>
            <a:rPr lang="ru-RU" sz="2800" dirty="0" smtClean="0"/>
            <a:t>прикладные</a:t>
          </a:r>
          <a:endParaRPr lang="ru-RU" sz="1100" dirty="0"/>
        </a:p>
      </dgm:t>
    </dgm:pt>
    <dgm:pt modelId="{36B3A99B-CC1B-47E1-AEB6-E57CA2B1B7D8}" type="parTrans" cxnId="{2AA7911A-E4EA-4CAE-B07C-E7A83D87A74E}">
      <dgm:prSet/>
      <dgm:spPr/>
      <dgm:t>
        <a:bodyPr/>
        <a:lstStyle/>
        <a:p>
          <a:endParaRPr lang="ru-RU"/>
        </a:p>
      </dgm:t>
    </dgm:pt>
    <dgm:pt modelId="{F1779EC2-00E3-42A2-8E05-CEF71CD05D46}" type="sibTrans" cxnId="{2AA7911A-E4EA-4CAE-B07C-E7A83D87A74E}">
      <dgm:prSet/>
      <dgm:spPr/>
      <dgm:t>
        <a:bodyPr/>
        <a:lstStyle/>
        <a:p>
          <a:endParaRPr lang="ru-RU"/>
        </a:p>
      </dgm:t>
    </dgm:pt>
    <dgm:pt modelId="{D86FB6D9-5FE5-4859-861F-86C973496317}" type="pres">
      <dgm:prSet presAssocID="{5CF477A7-9BC1-433D-A3D8-A3B5231C299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E5C818-44DC-4B7F-A6BF-8622CAAEAF74}" type="pres">
      <dgm:prSet presAssocID="{5B5D1448-901E-42EC-AD5B-D49BBE271AE1}" presName="centerShape" presStyleLbl="node0" presStyleIdx="0" presStyleCnt="1" custScaleX="149814" custLinFactNeighborX="-1359" custLinFactNeighborY="-7012"/>
      <dgm:spPr/>
      <dgm:t>
        <a:bodyPr/>
        <a:lstStyle/>
        <a:p>
          <a:endParaRPr lang="ru-RU"/>
        </a:p>
      </dgm:t>
    </dgm:pt>
    <dgm:pt modelId="{76D01D04-72E9-40FF-91CE-B18017FEB923}" type="pres">
      <dgm:prSet presAssocID="{280F3D05-6C1F-4CD8-A00A-314FEC18B9B6}" presName="node" presStyleLbl="node1" presStyleIdx="0" presStyleCnt="5" custScaleX="244361" custScaleY="72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5C2EC-83B2-478A-9C18-4B390D347002}" type="pres">
      <dgm:prSet presAssocID="{280F3D05-6C1F-4CD8-A00A-314FEC18B9B6}" presName="dummy" presStyleCnt="0"/>
      <dgm:spPr/>
    </dgm:pt>
    <dgm:pt modelId="{F910E099-3F62-4FF9-AE8E-6D0CF41E2610}" type="pres">
      <dgm:prSet presAssocID="{DFDF5A23-B42D-427A-9C7C-3D9E174A659D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0D02CF7-16EC-413A-B2D4-89658D1F4817}" type="pres">
      <dgm:prSet presAssocID="{74246565-8216-4D5A-AA2F-6166DECD8DD6}" presName="node" presStyleLbl="node1" presStyleIdx="1" presStyleCnt="5" custScaleX="140719" custScaleY="78418" custRadScaleRad="122248" custRadScaleInc="41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34427-C139-4771-8847-B4118297CBC3}" type="pres">
      <dgm:prSet presAssocID="{74246565-8216-4D5A-AA2F-6166DECD8DD6}" presName="dummy" presStyleCnt="0"/>
      <dgm:spPr/>
    </dgm:pt>
    <dgm:pt modelId="{E94F643C-B768-456D-A45B-95B41B33C5CF}" type="pres">
      <dgm:prSet presAssocID="{F24279CE-9BB7-484A-AA90-5BE79ED081D6}" presName="sibTrans" presStyleLbl="sibTrans2D1" presStyleIdx="1" presStyleCnt="5"/>
      <dgm:spPr/>
      <dgm:t>
        <a:bodyPr/>
        <a:lstStyle/>
        <a:p>
          <a:endParaRPr lang="ru-RU"/>
        </a:p>
      </dgm:t>
    </dgm:pt>
    <dgm:pt modelId="{A943CD85-8020-4EAB-9D5B-6511EEECBC52}" type="pres">
      <dgm:prSet presAssocID="{DAA67B3A-41E9-4158-B82D-3EE3F2BA6FBC}" presName="node" presStyleLbl="node1" presStyleIdx="2" presStyleCnt="5" custScaleX="221757" custScaleY="78677" custRadScaleRad="116474" custRadScaleInc="-74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E0020A-F96C-4904-B2C8-06A412D6FD94}" type="pres">
      <dgm:prSet presAssocID="{DAA67B3A-41E9-4158-B82D-3EE3F2BA6FBC}" presName="dummy" presStyleCnt="0"/>
      <dgm:spPr/>
    </dgm:pt>
    <dgm:pt modelId="{A15AF67B-DE7F-4D98-B2A1-1BE73B54A369}" type="pres">
      <dgm:prSet presAssocID="{C87EF41E-D2F5-40A7-AD79-8F490D289C0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97BA8065-4F82-4543-995C-74C244C17DFB}" type="pres">
      <dgm:prSet presAssocID="{828AF48F-FD0B-4745-8F46-715C0B0C033C}" presName="node" presStyleLbl="node1" presStyleIdx="3" presStyleCnt="5" custScaleX="241080" custScaleY="76440" custRadScaleRad="107041" custRadScaleInc="38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006F3-A9CE-4100-973D-3E1E8162909D}" type="pres">
      <dgm:prSet presAssocID="{828AF48F-FD0B-4745-8F46-715C0B0C033C}" presName="dummy" presStyleCnt="0"/>
      <dgm:spPr/>
    </dgm:pt>
    <dgm:pt modelId="{91480150-A0C1-4010-85BC-49E0CC0ED876}" type="pres">
      <dgm:prSet presAssocID="{F1779EC2-00E3-42A2-8E05-CEF71CD05D46}" presName="sibTrans" presStyleLbl="sibTrans2D1" presStyleIdx="3" presStyleCnt="5"/>
      <dgm:spPr/>
      <dgm:t>
        <a:bodyPr/>
        <a:lstStyle/>
        <a:p>
          <a:endParaRPr lang="ru-RU"/>
        </a:p>
      </dgm:t>
    </dgm:pt>
    <dgm:pt modelId="{7F0166E4-9C22-48B7-9596-5358192446FD}" type="pres">
      <dgm:prSet presAssocID="{F4A719AD-1467-4AAA-A6F3-EE29209104DF}" presName="node" presStyleLbl="node1" presStyleIdx="4" presStyleCnt="5" custScaleX="125623" custScaleY="86534" custRadScaleRad="124002" custRadScaleInc="-42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677E7-A91A-4817-9D63-A83983CBE0B5}" type="pres">
      <dgm:prSet presAssocID="{F4A719AD-1467-4AAA-A6F3-EE29209104DF}" presName="dummy" presStyleCnt="0"/>
      <dgm:spPr/>
    </dgm:pt>
    <dgm:pt modelId="{4555B38A-FF27-4D14-8AEE-7B2B78CC06B4}" type="pres">
      <dgm:prSet presAssocID="{EEEEB3CA-6557-4637-97B1-5974D670528C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4A9D34B9-2B7F-4FDD-A511-3C769AE29E41}" type="presOf" srcId="{F24279CE-9BB7-484A-AA90-5BE79ED081D6}" destId="{E94F643C-B768-456D-A45B-95B41B33C5CF}" srcOrd="0" destOrd="0" presId="urn:microsoft.com/office/officeart/2005/8/layout/radial6"/>
    <dgm:cxn modelId="{631F8A7F-E605-48FD-9B76-ABC269E78808}" type="presOf" srcId="{280F3D05-6C1F-4CD8-A00A-314FEC18B9B6}" destId="{76D01D04-72E9-40FF-91CE-B18017FEB923}" srcOrd="0" destOrd="0" presId="urn:microsoft.com/office/officeart/2005/8/layout/radial6"/>
    <dgm:cxn modelId="{81966533-9639-46D1-9845-869E84CD39C2}" type="presOf" srcId="{828AF48F-FD0B-4745-8F46-715C0B0C033C}" destId="{97BA8065-4F82-4543-995C-74C244C17DFB}" srcOrd="0" destOrd="0" presId="urn:microsoft.com/office/officeart/2005/8/layout/radial6"/>
    <dgm:cxn modelId="{74DEB722-B96F-4434-9349-B0CCFF32FEEC}" type="presOf" srcId="{EEEEB3CA-6557-4637-97B1-5974D670528C}" destId="{4555B38A-FF27-4D14-8AEE-7B2B78CC06B4}" srcOrd="0" destOrd="0" presId="urn:microsoft.com/office/officeart/2005/8/layout/radial6"/>
    <dgm:cxn modelId="{745DB528-BBCE-41A4-BA1A-C95F9C20DB1B}" srcId="{5B5D1448-901E-42EC-AD5B-D49BBE271AE1}" destId="{280F3D05-6C1F-4CD8-A00A-314FEC18B9B6}" srcOrd="0" destOrd="0" parTransId="{449AD2DA-43D3-4D18-AB1F-D1DA7268DAD8}" sibTransId="{DFDF5A23-B42D-427A-9C7C-3D9E174A659D}"/>
    <dgm:cxn modelId="{A3BD1C22-7CE5-4D19-B915-06BF794F9088}" type="presOf" srcId="{5CF477A7-9BC1-433D-A3D8-A3B5231C299F}" destId="{D86FB6D9-5FE5-4859-861F-86C973496317}" srcOrd="0" destOrd="0" presId="urn:microsoft.com/office/officeart/2005/8/layout/radial6"/>
    <dgm:cxn modelId="{17294C9A-D1F3-4903-9DAE-1703C7707969}" srcId="{5B5D1448-901E-42EC-AD5B-D49BBE271AE1}" destId="{DAA67B3A-41E9-4158-B82D-3EE3F2BA6FBC}" srcOrd="2" destOrd="0" parTransId="{F3968EC6-789B-4FA7-B1CD-7B2D31D0948A}" sibTransId="{C87EF41E-D2F5-40A7-AD79-8F490D289C0D}"/>
    <dgm:cxn modelId="{EC78C3A8-E633-4DC2-A10F-B5F768BC3C0B}" srcId="{5CF477A7-9BC1-433D-A3D8-A3B5231C299F}" destId="{5B5D1448-901E-42EC-AD5B-D49BBE271AE1}" srcOrd="0" destOrd="0" parTransId="{D06B19D2-DD58-4497-9417-78C586C22EEF}" sibTransId="{051690D3-956B-4402-9163-661E6C25A1FE}"/>
    <dgm:cxn modelId="{64849866-0644-4089-8933-A4C4E510D2B3}" type="presOf" srcId="{DFDF5A23-B42D-427A-9C7C-3D9E174A659D}" destId="{F910E099-3F62-4FF9-AE8E-6D0CF41E2610}" srcOrd="0" destOrd="0" presId="urn:microsoft.com/office/officeart/2005/8/layout/radial6"/>
    <dgm:cxn modelId="{9D3029FE-7843-42A3-A4A2-213DE8C7F9C5}" type="presOf" srcId="{5B5D1448-901E-42EC-AD5B-D49BBE271AE1}" destId="{55E5C818-44DC-4B7F-A6BF-8622CAAEAF74}" srcOrd="0" destOrd="0" presId="urn:microsoft.com/office/officeart/2005/8/layout/radial6"/>
    <dgm:cxn modelId="{B54AB2CF-3957-4C20-8C0C-028DB8D42C8B}" srcId="{5B5D1448-901E-42EC-AD5B-D49BBE271AE1}" destId="{74246565-8216-4D5A-AA2F-6166DECD8DD6}" srcOrd="1" destOrd="0" parTransId="{CA3F359D-5965-4EDC-9837-212DFB69468A}" sibTransId="{F24279CE-9BB7-484A-AA90-5BE79ED081D6}"/>
    <dgm:cxn modelId="{2AA7911A-E4EA-4CAE-B07C-E7A83D87A74E}" srcId="{5B5D1448-901E-42EC-AD5B-D49BBE271AE1}" destId="{828AF48F-FD0B-4745-8F46-715C0B0C033C}" srcOrd="3" destOrd="0" parTransId="{36B3A99B-CC1B-47E1-AEB6-E57CA2B1B7D8}" sibTransId="{F1779EC2-00E3-42A2-8E05-CEF71CD05D46}"/>
    <dgm:cxn modelId="{DAF5B8FF-6B72-48F1-A39B-F70E1D110433}" type="presOf" srcId="{DAA67B3A-41E9-4158-B82D-3EE3F2BA6FBC}" destId="{A943CD85-8020-4EAB-9D5B-6511EEECBC52}" srcOrd="0" destOrd="0" presId="urn:microsoft.com/office/officeart/2005/8/layout/radial6"/>
    <dgm:cxn modelId="{7532FA32-9333-43D4-91DC-EB87E4E58294}" type="presOf" srcId="{F1779EC2-00E3-42A2-8E05-CEF71CD05D46}" destId="{91480150-A0C1-4010-85BC-49E0CC0ED876}" srcOrd="0" destOrd="0" presId="urn:microsoft.com/office/officeart/2005/8/layout/radial6"/>
    <dgm:cxn modelId="{F8796FCA-5825-40F2-A0DE-9F4C75438100}" srcId="{5B5D1448-901E-42EC-AD5B-D49BBE271AE1}" destId="{F4A719AD-1467-4AAA-A6F3-EE29209104DF}" srcOrd="4" destOrd="0" parTransId="{5F8C8B5F-BCFA-4595-9577-10E911B51B18}" sibTransId="{EEEEB3CA-6557-4637-97B1-5974D670528C}"/>
    <dgm:cxn modelId="{E75497A8-328A-4B23-9DE0-671BB11F6A62}" type="presOf" srcId="{74246565-8216-4D5A-AA2F-6166DECD8DD6}" destId="{40D02CF7-16EC-413A-B2D4-89658D1F4817}" srcOrd="0" destOrd="0" presId="urn:microsoft.com/office/officeart/2005/8/layout/radial6"/>
    <dgm:cxn modelId="{666834C6-C26A-40D4-BAA7-256C5AA7E443}" type="presOf" srcId="{F4A719AD-1467-4AAA-A6F3-EE29209104DF}" destId="{7F0166E4-9C22-48B7-9596-5358192446FD}" srcOrd="0" destOrd="0" presId="urn:microsoft.com/office/officeart/2005/8/layout/radial6"/>
    <dgm:cxn modelId="{3DB913DA-4922-49F3-894E-6DA89BFF7BCC}" type="presOf" srcId="{C87EF41E-D2F5-40A7-AD79-8F490D289C0D}" destId="{A15AF67B-DE7F-4D98-B2A1-1BE73B54A369}" srcOrd="0" destOrd="0" presId="urn:microsoft.com/office/officeart/2005/8/layout/radial6"/>
    <dgm:cxn modelId="{3F773169-F076-4F26-B541-2E0A3119CB49}" type="presParOf" srcId="{D86FB6D9-5FE5-4859-861F-86C973496317}" destId="{55E5C818-44DC-4B7F-A6BF-8622CAAEAF74}" srcOrd="0" destOrd="0" presId="urn:microsoft.com/office/officeart/2005/8/layout/radial6"/>
    <dgm:cxn modelId="{F5765294-DD13-41F2-846E-24A5A2317D99}" type="presParOf" srcId="{D86FB6D9-5FE5-4859-861F-86C973496317}" destId="{76D01D04-72E9-40FF-91CE-B18017FEB923}" srcOrd="1" destOrd="0" presId="urn:microsoft.com/office/officeart/2005/8/layout/radial6"/>
    <dgm:cxn modelId="{9F297B06-9311-4BCD-99A4-494D62C72932}" type="presParOf" srcId="{D86FB6D9-5FE5-4859-861F-86C973496317}" destId="{28D5C2EC-83B2-478A-9C18-4B390D347002}" srcOrd="2" destOrd="0" presId="urn:microsoft.com/office/officeart/2005/8/layout/radial6"/>
    <dgm:cxn modelId="{2F306D2E-C8F1-4B83-8C96-95DBA08EB26A}" type="presParOf" srcId="{D86FB6D9-5FE5-4859-861F-86C973496317}" destId="{F910E099-3F62-4FF9-AE8E-6D0CF41E2610}" srcOrd="3" destOrd="0" presId="urn:microsoft.com/office/officeart/2005/8/layout/radial6"/>
    <dgm:cxn modelId="{25C5CCA8-1A8C-4871-9A7F-E2A1B6396FDC}" type="presParOf" srcId="{D86FB6D9-5FE5-4859-861F-86C973496317}" destId="{40D02CF7-16EC-413A-B2D4-89658D1F4817}" srcOrd="4" destOrd="0" presId="urn:microsoft.com/office/officeart/2005/8/layout/radial6"/>
    <dgm:cxn modelId="{C10C4DF4-B81B-4E22-8D74-6E6E50D66DC0}" type="presParOf" srcId="{D86FB6D9-5FE5-4859-861F-86C973496317}" destId="{54634427-C139-4771-8847-B4118297CBC3}" srcOrd="5" destOrd="0" presId="urn:microsoft.com/office/officeart/2005/8/layout/radial6"/>
    <dgm:cxn modelId="{8DF69FE1-5EE1-43BE-A3FB-E60676555603}" type="presParOf" srcId="{D86FB6D9-5FE5-4859-861F-86C973496317}" destId="{E94F643C-B768-456D-A45B-95B41B33C5CF}" srcOrd="6" destOrd="0" presId="urn:microsoft.com/office/officeart/2005/8/layout/radial6"/>
    <dgm:cxn modelId="{A764ECED-F3A7-4072-8DB9-9F8EE6E42E73}" type="presParOf" srcId="{D86FB6D9-5FE5-4859-861F-86C973496317}" destId="{A943CD85-8020-4EAB-9D5B-6511EEECBC52}" srcOrd="7" destOrd="0" presId="urn:microsoft.com/office/officeart/2005/8/layout/radial6"/>
    <dgm:cxn modelId="{70C73555-BCDB-4057-BAEF-9EB510BFD039}" type="presParOf" srcId="{D86FB6D9-5FE5-4859-861F-86C973496317}" destId="{8EE0020A-F96C-4904-B2C8-06A412D6FD94}" srcOrd="8" destOrd="0" presId="urn:microsoft.com/office/officeart/2005/8/layout/radial6"/>
    <dgm:cxn modelId="{400B7A4F-9074-49FE-B8E7-353F24C13A32}" type="presParOf" srcId="{D86FB6D9-5FE5-4859-861F-86C973496317}" destId="{A15AF67B-DE7F-4D98-B2A1-1BE73B54A369}" srcOrd="9" destOrd="0" presId="urn:microsoft.com/office/officeart/2005/8/layout/radial6"/>
    <dgm:cxn modelId="{ED693632-D06B-4DC8-9092-74B9EDDB0306}" type="presParOf" srcId="{D86FB6D9-5FE5-4859-861F-86C973496317}" destId="{97BA8065-4F82-4543-995C-74C244C17DFB}" srcOrd="10" destOrd="0" presId="urn:microsoft.com/office/officeart/2005/8/layout/radial6"/>
    <dgm:cxn modelId="{7A2828DC-97A8-495D-A03C-EE4FABF7A6DC}" type="presParOf" srcId="{D86FB6D9-5FE5-4859-861F-86C973496317}" destId="{AEA006F3-A9CE-4100-973D-3E1E8162909D}" srcOrd="11" destOrd="0" presId="urn:microsoft.com/office/officeart/2005/8/layout/radial6"/>
    <dgm:cxn modelId="{FC7228A6-7272-4631-80C8-674344655A24}" type="presParOf" srcId="{D86FB6D9-5FE5-4859-861F-86C973496317}" destId="{91480150-A0C1-4010-85BC-49E0CC0ED876}" srcOrd="12" destOrd="0" presId="urn:microsoft.com/office/officeart/2005/8/layout/radial6"/>
    <dgm:cxn modelId="{5BF690F7-3D97-494E-90AE-B29DE426E68C}" type="presParOf" srcId="{D86FB6D9-5FE5-4859-861F-86C973496317}" destId="{7F0166E4-9C22-48B7-9596-5358192446FD}" srcOrd="13" destOrd="0" presId="urn:microsoft.com/office/officeart/2005/8/layout/radial6"/>
    <dgm:cxn modelId="{6DAEB514-54A7-4C44-B667-F311C1EC1401}" type="presParOf" srcId="{D86FB6D9-5FE5-4859-861F-86C973496317}" destId="{CF1677E7-A91A-4817-9D63-A83983CBE0B5}" srcOrd="14" destOrd="0" presId="urn:microsoft.com/office/officeart/2005/8/layout/radial6"/>
    <dgm:cxn modelId="{D1464B43-E0F4-47FA-A4E7-3C274E7F5BD9}" type="presParOf" srcId="{D86FB6D9-5FE5-4859-861F-86C973496317}" destId="{4555B38A-FF27-4D14-8AEE-7B2B78CC06B4}" srcOrd="15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579756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ПРОЕКТНАЯ ДЕЯТЕЛЬНОСТЬ НА </a:t>
            </a:r>
            <a:r>
              <a:rPr lang="ru-RU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УРОКах </a:t>
            </a:r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ИНФОРМАТИКИ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072066" y="4929198"/>
            <a:ext cx="4071934" cy="1143000"/>
          </a:xfrm>
          <a:prstGeom prst="rect">
            <a:avLst/>
          </a:prstGeom>
        </p:spPr>
        <p:txBody>
          <a:bodyPr vert="horz" anchor="ctr">
            <a:normAutofit fontScale="675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Учитель</a:t>
            </a:r>
            <a:r>
              <a:rPr kumimoji="0" lang="ru-RU" sz="4100" b="1" i="0" u="none" strike="noStrike" kern="1200" cap="none" spc="0" normalizeH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информатики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noProof="0" dirty="0" err="1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Катыр</a:t>
            </a:r>
            <a:r>
              <a:rPr kumimoji="0" lang="ru-RU" sz="4100" b="1" i="0" u="none" strike="noStrike" kern="1200" cap="none" spc="0" normalizeH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100" b="1" i="0" u="none" strike="noStrike" kern="1200" cap="none" spc="0" normalizeH="0" noProof="0" dirty="0" err="1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Оглы</a:t>
            </a:r>
            <a:r>
              <a:rPr kumimoji="0" lang="ru-RU" sz="4100" b="1" i="0" u="none" strike="noStrike" kern="1200" cap="none" spc="0" normalizeH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А.А.</a:t>
            </a:r>
            <a:endParaRPr kumimoji="0" lang="ru-RU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Этап ориентирования: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индивидуальное и коллективное обсуждение. Здесь важно показать, что в отличие от традиционного школьного обучения при работе по методу проектов совмещены приобретение нового опыта, возможность сделать «продукт» и получение новых знаний; </a:t>
            </a:r>
            <a:br>
              <a:rPr lang="ru-RU" dirty="0" smtClean="0"/>
            </a:br>
            <a:r>
              <a:rPr lang="ru-RU" dirty="0" smtClean="0"/>
              <a:t>• создание групп общения, в которых обсуждаются различные темы и могут быть введены новые формы работы. От педагогов требуется проведение интенсивной коллективной работы для создания атмосферы доверия; </a:t>
            </a:r>
            <a:br>
              <a:rPr lang="ru-RU" dirty="0" smtClean="0"/>
            </a:br>
            <a:r>
              <a:rPr lang="ru-RU" dirty="0" smtClean="0"/>
              <a:t>• анализ личного опыта.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Этап разработки проекта: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разработка индивидуальных задач; </a:t>
            </a:r>
            <a:br>
              <a:rPr lang="ru-RU" dirty="0" smtClean="0"/>
            </a:br>
            <a:r>
              <a:rPr lang="ru-RU" dirty="0" smtClean="0"/>
              <a:t>• анализ личного опыта учащегося; </a:t>
            </a:r>
            <a:br>
              <a:rPr lang="ru-RU" dirty="0" smtClean="0"/>
            </a:br>
            <a:r>
              <a:rPr lang="ru-RU" dirty="0" smtClean="0"/>
              <a:t>• разработка коллективных задач; </a:t>
            </a:r>
            <a:br>
              <a:rPr lang="ru-RU" dirty="0" smtClean="0"/>
            </a:br>
            <a:r>
              <a:rPr lang="ru-RU" dirty="0" smtClean="0"/>
              <a:t>• определение целей; </a:t>
            </a:r>
            <a:br>
              <a:rPr lang="ru-RU" dirty="0" smtClean="0"/>
            </a:br>
            <a:r>
              <a:rPr lang="ru-RU" dirty="0" smtClean="0"/>
              <a:t>• определение ресурсов.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Этап реализации проекта: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обсуждение и выбор методов исследования и поиска информации; </a:t>
            </a:r>
            <a:br>
              <a:rPr lang="ru-RU" dirty="0" smtClean="0"/>
            </a:br>
            <a:r>
              <a:rPr lang="ru-RU" dirty="0" smtClean="0"/>
              <a:t>• самостоятельная работа учащихся над задачами; </a:t>
            </a:r>
            <a:br>
              <a:rPr lang="ru-RU" dirty="0" smtClean="0"/>
            </a:br>
            <a:r>
              <a:rPr lang="ru-RU" dirty="0" smtClean="0"/>
              <a:t>• промежуточные обсуждения достигнутых результатов; </a:t>
            </a:r>
            <a:br>
              <a:rPr lang="ru-RU" dirty="0" smtClean="0"/>
            </a:br>
            <a:r>
              <a:rPr lang="ru-RU" dirty="0" smtClean="0"/>
              <a:t>• оформление проекта.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Этап презентации результатов проекта: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подготовка презентации; </a:t>
            </a:r>
            <a:br>
              <a:rPr lang="ru-RU" dirty="0" smtClean="0"/>
            </a:br>
            <a:r>
              <a:rPr lang="ru-RU" dirty="0" smtClean="0"/>
              <a:t>• защита проекта. 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Этап оценивания проекта: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значимость и актуальность выдвинутых проблем, их адекватность изучаемой тематике; </a:t>
            </a:r>
            <a:br>
              <a:rPr lang="ru-RU" dirty="0" smtClean="0"/>
            </a:br>
            <a:r>
              <a:rPr lang="ru-RU" dirty="0" smtClean="0"/>
              <a:t>• корректность используемых методов исследования и получаемых результатов; </a:t>
            </a:r>
            <a:br>
              <a:rPr lang="ru-RU" dirty="0" smtClean="0"/>
            </a:br>
            <a:r>
              <a:rPr lang="ru-RU" dirty="0" smtClean="0"/>
              <a:t>• активность каждого участника проекта в соответствии с его индивидуальными возможностями; </a:t>
            </a:r>
            <a:br>
              <a:rPr lang="ru-RU" dirty="0" smtClean="0"/>
            </a:br>
            <a:r>
              <a:rPr lang="ru-RU" dirty="0" smtClean="0"/>
              <a:t>• коллективный характер принимаемых решений (при групповом проекте); </a:t>
            </a:r>
            <a:br>
              <a:rPr lang="ru-RU" dirty="0" smtClean="0"/>
            </a:br>
            <a:r>
              <a:rPr lang="ru-RU" dirty="0" smtClean="0"/>
              <a:t>• характер общения и взаимопомощи, взаимодополняемости участников проекта; </a:t>
            </a:r>
            <a:br>
              <a:rPr lang="ru-RU" dirty="0" smtClean="0"/>
            </a:br>
            <a:r>
              <a:rPr lang="ru-RU" dirty="0" smtClean="0"/>
              <a:t>• необходимая и достаточная глубина проникновения в проблему; </a:t>
            </a:r>
            <a:br>
              <a:rPr lang="ru-RU" dirty="0" smtClean="0"/>
            </a:br>
            <a:r>
              <a:rPr lang="ru-RU" dirty="0" smtClean="0"/>
              <a:t>• привлечение знаний из других областей; </a:t>
            </a:r>
            <a:br>
              <a:rPr lang="ru-RU" dirty="0" smtClean="0"/>
            </a:br>
            <a:r>
              <a:rPr lang="ru-RU" dirty="0" smtClean="0"/>
              <a:t>• доказательность принимаемых решений, умение аргументировать свои заключения, выводы; </a:t>
            </a:r>
            <a:br>
              <a:rPr lang="ru-RU" dirty="0" smtClean="0"/>
            </a:br>
            <a:r>
              <a:rPr lang="ru-RU" dirty="0" smtClean="0"/>
              <a:t>• эстетика оформления результатов проведенного проекта; </a:t>
            </a:r>
            <a:br>
              <a:rPr lang="ru-RU" dirty="0" smtClean="0"/>
            </a:br>
            <a:r>
              <a:rPr lang="ru-RU" dirty="0" smtClean="0"/>
              <a:t>• умение отвечать на вопросы оппонентов, лаконичность и аргументированность ответов.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Источниками для работы над проектом могут быть: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ресурсы Интернет для школ, подключенных к сети, с помощью которой ученики также учатся правильно формировать запросы по поиску данных, обрабатывать полученную информацию; </a:t>
            </a:r>
          </a:p>
          <a:p>
            <a:pPr lvl="0"/>
            <a:r>
              <a:rPr lang="ru-RU" dirty="0" smtClean="0"/>
              <a:t>вспомогательная литература (статьи из журналов, газет, научно-техническая литература); </a:t>
            </a:r>
          </a:p>
          <a:p>
            <a:pPr lvl="0"/>
            <a:r>
              <a:rPr lang="ru-RU" dirty="0" smtClean="0"/>
              <a:t>лекционный и практический материал уроков.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Проектная деятельность способствует развитию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ru-RU" dirty="0" smtClean="0"/>
              <a:t>навыков решения задач-ситуаций; </a:t>
            </a:r>
          </a:p>
          <a:p>
            <a:pPr>
              <a:buFontTx/>
              <a:buChar char="-"/>
            </a:pPr>
            <a:r>
              <a:rPr lang="ru-RU" dirty="0" smtClean="0"/>
              <a:t>применению своих знаний на практике;</a:t>
            </a:r>
          </a:p>
          <a:p>
            <a:pPr>
              <a:buFontTx/>
              <a:buChar char="-"/>
            </a:pPr>
            <a:r>
              <a:rPr lang="ru-RU" dirty="0" smtClean="0"/>
              <a:t> умению формулировать свои мысли тезисно;</a:t>
            </a:r>
          </a:p>
          <a:p>
            <a:pPr>
              <a:buFontTx/>
              <a:buChar char="-"/>
            </a:pPr>
            <a:r>
              <a:rPr lang="ru-RU" dirty="0" smtClean="0"/>
              <a:t>разностороннему подходу к изучению предметов; </a:t>
            </a:r>
          </a:p>
          <a:p>
            <a:pPr>
              <a:buFontTx/>
              <a:buChar char="-"/>
            </a:pPr>
            <a:r>
              <a:rPr lang="ru-RU" dirty="0" smtClean="0"/>
              <a:t>прививает стремление к получению новых знаний,;</a:t>
            </a:r>
          </a:p>
          <a:p>
            <a:pPr>
              <a:buFontTx/>
              <a:buChar char="-"/>
            </a:pPr>
            <a:r>
              <a:rPr lang="ru-RU" dirty="0" smtClean="0"/>
              <a:t>развивает чувство ответственности за свои действия;</a:t>
            </a:r>
          </a:p>
          <a:p>
            <a:pPr>
              <a:buFontTx/>
              <a:buChar char="-"/>
            </a:pPr>
            <a:r>
              <a:rPr lang="ru-RU" dirty="0" smtClean="0"/>
              <a:t>творческому развитию;</a:t>
            </a:r>
          </a:p>
          <a:p>
            <a:pPr>
              <a:buFontTx/>
              <a:buChar char="-"/>
            </a:pPr>
            <a:r>
              <a:rPr lang="ru-RU" dirty="0" smtClean="0"/>
              <a:t>Самосовершенствованию.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Цели и задачи проектной деятельности: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контроль знаний и умений по пройденному материалу;</a:t>
            </a:r>
          </a:p>
          <a:p>
            <a:pPr lvl="0"/>
            <a:r>
              <a:rPr lang="ru-RU" dirty="0" smtClean="0"/>
              <a:t>формирование в сознании школьника информационной картины мира;</a:t>
            </a:r>
          </a:p>
          <a:p>
            <a:pPr lvl="0"/>
            <a:r>
              <a:rPr lang="ru-RU" dirty="0" smtClean="0"/>
              <a:t>возможность работать с компьютером;</a:t>
            </a:r>
          </a:p>
          <a:p>
            <a:pPr lvl="0"/>
            <a:r>
              <a:rPr lang="ru-RU" dirty="0" smtClean="0"/>
              <a:t>развитие умений поиска и обработки информации;</a:t>
            </a:r>
          </a:p>
          <a:p>
            <a:pPr lvl="0"/>
            <a:r>
              <a:rPr lang="ru-RU" dirty="0" smtClean="0"/>
              <a:t>работа по новым технологиям;</a:t>
            </a:r>
          </a:p>
          <a:p>
            <a:pPr lvl="0"/>
            <a:r>
              <a:rPr lang="ru-RU" dirty="0" smtClean="0"/>
              <a:t>развитие самостоятельности;</a:t>
            </a:r>
          </a:p>
          <a:p>
            <a:pPr lvl="0"/>
            <a:r>
              <a:rPr lang="ru-RU" dirty="0" smtClean="0"/>
              <a:t>умение слушать и уважать мнения учащихся;</a:t>
            </a:r>
          </a:p>
          <a:p>
            <a:pPr lvl="0"/>
            <a:r>
              <a:rPr lang="ru-RU" dirty="0" smtClean="0"/>
              <a:t>способность личной уверенности у каждого участника проектного обучения;</a:t>
            </a:r>
          </a:p>
          <a:p>
            <a:pPr lvl="0"/>
            <a:r>
              <a:rPr lang="ru-RU" dirty="0" smtClean="0"/>
              <a:t>развитие исследовательских умений.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 </a:t>
            </a:r>
            <a:r>
              <a:rPr lang="ru-RU" sz="3600" dirty="0" smtClean="0"/>
              <a:t>Работа над проектом развивает творческую активность учащихся, умения выполнять исследовательские работы, анализировать выполненную работу.</a:t>
            </a:r>
          </a:p>
          <a:p>
            <a:pPr algn="ctr"/>
            <a:endParaRPr lang="ru-RU" sz="36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334626"/>
            <a:ext cx="7215238" cy="309477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dirty="0" smtClean="0"/>
              <a:t>в процессе деятельности между членами коллектива образуются отношения взаимной ответственности;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/>
              <a:t>умение понимать и сознательно использовать различные формы и способы представления данных;</a:t>
            </a:r>
          </a:p>
          <a:p>
            <a:endParaRPr lang="ru-RU" dirty="0"/>
          </a:p>
        </p:txBody>
      </p:sp>
      <p:pic>
        <p:nvPicPr>
          <p:cNvPr id="4" name="Picture 2" descr="C:\Documents and Settings\Учитель\Рабочий стол\проектная деятельность\RZc3U_-GkMY.jpg"/>
          <p:cNvPicPr>
            <a:picLocks noChangeAspect="1" noChangeArrowheads="1"/>
          </p:cNvPicPr>
          <p:nvPr/>
        </p:nvPicPr>
        <p:blipFill>
          <a:blip r:embed="rId2"/>
          <a:srcRect l="16482" t="13674"/>
          <a:stretch>
            <a:fillRect/>
          </a:stretch>
        </p:blipFill>
        <p:spPr bwMode="auto">
          <a:xfrm>
            <a:off x="571472" y="214290"/>
            <a:ext cx="6215106" cy="2990495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Учитель\Рабочий стол\проектная деятельность\TjgGdTXXlac.jpg"/>
          <p:cNvPicPr>
            <a:picLocks noChangeAspect="1" noChangeArrowheads="1"/>
          </p:cNvPicPr>
          <p:nvPr/>
        </p:nvPicPr>
        <p:blipFill>
          <a:blip r:embed="rId2"/>
          <a:srcRect l="20513" b="4985"/>
          <a:stretch>
            <a:fillRect/>
          </a:stretch>
        </p:blipFill>
        <p:spPr bwMode="auto">
          <a:xfrm>
            <a:off x="4714876" y="1357298"/>
            <a:ext cx="4429124" cy="2978073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285720" y="4143380"/>
            <a:ext cx="81439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умение наглядно представлять имеющийся материал, организовать продуктивную содержательную коммуникацию;</a:t>
            </a:r>
          </a:p>
          <a:p>
            <a:pPr lvl="0">
              <a:buFont typeface="Wingdings" pitchFamily="2" charset="2"/>
              <a:buChar char="v"/>
            </a:pPr>
            <a:r>
              <a:rPr lang="ru-RU" sz="2800" dirty="0" smtClean="0"/>
              <a:t>контроль за деятельностью выполнения проекта осуществляется членами самого коллектива.</a:t>
            </a:r>
          </a:p>
        </p:txBody>
      </p:sp>
      <p:pic>
        <p:nvPicPr>
          <p:cNvPr id="6" name="Picture 2" descr="C:\Documents and Settings\Учитель\Рабочий стол\проектная деятельность\v07YDtRM4MI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-6667" b="17777"/>
          <a:stretch>
            <a:fillRect/>
          </a:stretch>
        </p:blipFill>
        <p:spPr bwMode="auto">
          <a:xfrm>
            <a:off x="0" y="0"/>
            <a:ext cx="5714997" cy="285752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над проектами проходит в несколько этапов: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Подготовка к работе над проектом.</a:t>
            </a:r>
          </a:p>
          <a:p>
            <a:pPr lvl="0"/>
            <a:r>
              <a:rPr lang="ru-RU" dirty="0" smtClean="0"/>
              <a:t>Выбор темы.</a:t>
            </a:r>
          </a:p>
          <a:p>
            <a:pPr lvl="0"/>
            <a:r>
              <a:rPr lang="ru-RU" dirty="0" smtClean="0"/>
              <a:t>Постановка цели и задачи проекта.</a:t>
            </a:r>
          </a:p>
          <a:p>
            <a:pPr lvl="0"/>
            <a:r>
              <a:rPr lang="ru-RU" dirty="0" smtClean="0"/>
              <a:t>Поиск информации различными способами.</a:t>
            </a:r>
          </a:p>
          <a:p>
            <a:pPr lvl="0"/>
            <a:r>
              <a:rPr lang="ru-RU" dirty="0" smtClean="0"/>
              <a:t>Поиск иллюстраций.</a:t>
            </a:r>
          </a:p>
          <a:p>
            <a:pPr lvl="0"/>
            <a:r>
              <a:rPr lang="ru-RU" dirty="0" smtClean="0"/>
              <a:t>Разработка структуры презентации.</a:t>
            </a:r>
          </a:p>
          <a:p>
            <a:pPr lvl="0"/>
            <a:r>
              <a:rPr lang="ru-RU" dirty="0" smtClean="0"/>
              <a:t>Разработка дизайна кадров.</a:t>
            </a:r>
          </a:p>
          <a:p>
            <a:pPr lvl="0"/>
            <a:r>
              <a:rPr lang="ru-RU" dirty="0" smtClean="0"/>
              <a:t>Подготовка к защите проекта.</a:t>
            </a:r>
          </a:p>
          <a:p>
            <a:pPr lvl="0"/>
            <a:r>
              <a:rPr lang="ru-RU" dirty="0" smtClean="0"/>
              <a:t>Презентация проектов (защита).</a:t>
            </a:r>
          </a:p>
          <a:p>
            <a:r>
              <a:rPr lang="ru-RU" dirty="0" smtClean="0"/>
              <a:t>Анализ проектной работы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Монопредметные - в рамках одной области знаний (литературно-творческие, естественнонаучные, экологические, языковые (лингвистические), культуроведческие, спортивные, географические, исторические, музыкальные и т.д.); </a:t>
            </a:r>
          </a:p>
          <a:p>
            <a:pPr>
              <a:buNone/>
            </a:pPr>
            <a:r>
              <a:rPr lang="ru-RU" dirty="0" smtClean="0"/>
              <a:t>Межпредметные — на стыке различных предметных областей.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4071966"/>
          </a:xfrm>
        </p:spPr>
        <p:txBody>
          <a:bodyPr>
            <a:normAutofit/>
          </a:bodyPr>
          <a:lstStyle/>
          <a:p>
            <a:r>
              <a:rPr lang="ru-RU" dirty="0" smtClean="0"/>
              <a:t>При выполнении любого проекта ученики проходят следующие этапы: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450</TotalTime>
  <Words>365</Words>
  <PresentationFormat>Экран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ПРОЕКТНАЯ ДЕЯТЕЛЬНОСТЬ НА УРОКах ИНФОРМАТИКИ</vt:lpstr>
      <vt:lpstr>Цели и задачи проектной деятельности: </vt:lpstr>
      <vt:lpstr>Слайд 3</vt:lpstr>
      <vt:lpstr>Слайд 4</vt:lpstr>
      <vt:lpstr>Слайд 5</vt:lpstr>
      <vt:lpstr>Работа над проектами проходит в несколько этапов: </vt:lpstr>
      <vt:lpstr>Слайд 7</vt:lpstr>
      <vt:lpstr>Слайд 8</vt:lpstr>
      <vt:lpstr>При выполнении любого проекта ученики проходят следующие этапы: </vt:lpstr>
      <vt:lpstr>1. Этап ориентирования: </vt:lpstr>
      <vt:lpstr>2. Этап разработки проекта: </vt:lpstr>
      <vt:lpstr>3. Этап реализации проекта: </vt:lpstr>
      <vt:lpstr>4. Этап презентации результатов проекта: </vt:lpstr>
      <vt:lpstr>5. Этап оценивания проекта: </vt:lpstr>
      <vt:lpstr>Источниками для работы над проектом могут быть:  </vt:lpstr>
      <vt:lpstr>Проектная деятельность способствует развитию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Антонина</cp:lastModifiedBy>
  <cp:revision>44</cp:revision>
  <dcterms:modified xsi:type="dcterms:W3CDTF">2015-04-27T10:25:14Z</dcterms:modified>
</cp:coreProperties>
</file>