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97" r:id="rId6"/>
    <p:sldId id="298" r:id="rId7"/>
    <p:sldId id="299" r:id="rId8"/>
    <p:sldId id="262" r:id="rId9"/>
    <p:sldId id="274" r:id="rId10"/>
    <p:sldId id="301" r:id="rId11"/>
    <p:sldId id="304" r:id="rId12"/>
    <p:sldId id="302" r:id="rId13"/>
    <p:sldId id="263" r:id="rId14"/>
    <p:sldId id="264" r:id="rId15"/>
    <p:sldId id="265" r:id="rId16"/>
    <p:sldId id="275" r:id="rId17"/>
    <p:sldId id="292" r:id="rId18"/>
    <p:sldId id="295" r:id="rId19"/>
    <p:sldId id="266" r:id="rId20"/>
    <p:sldId id="276" r:id="rId21"/>
    <p:sldId id="305" r:id="rId22"/>
    <p:sldId id="294" r:id="rId23"/>
    <p:sldId id="280" r:id="rId24"/>
    <p:sldId id="281" r:id="rId25"/>
    <p:sldId id="288" r:id="rId26"/>
    <p:sldId id="289" r:id="rId27"/>
    <p:sldId id="278" r:id="rId28"/>
    <p:sldId id="279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18B0-D362-4475-BD24-92E217BA8C33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8653-62E3-4C87-9B4E-05608317C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3600450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rgbClr val="C00000"/>
                </a:solidFill>
              </a:rPr>
              <a:t>МУНИЦИПАЛЬНОЕ КАЗЁННОЕ ОБЩЕОБРАЗОВАТЕЛЬНОЕ УЧРЕЖДЕНИЕ  </a:t>
            </a:r>
            <a:r>
              <a:rPr lang="ru-RU" sz="2700" b="1" i="1" dirty="0" smtClean="0">
                <a:solidFill>
                  <a:srgbClr val="C00000"/>
                </a:solidFill>
              </a:rPr>
              <a:t>«ПРИУПСКАЯ СРЕДНЯЯ ОБЩЕОБРАЗОВАТЕЛЬНАЯ ШКОЛА»</a:t>
            </a:r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     МУНИЦИПАЛЬНОГО ОБРАЗОВАНИЯ КИРЕЕВСКИЙ РАЙОН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                                       ТУЛЬСКОЙ  ОБЛАСТИ</a:t>
            </a:r>
            <a:r>
              <a:rPr lang="ru-RU" sz="7200" b="1" dirty="0" smtClean="0">
                <a:solidFill>
                  <a:srgbClr val="C00000"/>
                </a:solidFill>
              </a:rPr>
              <a:t/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/>
              <a:t>	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Учитель: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Тюрина Лидия Васильевна, 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			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высшая категория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429000"/>
            <a:ext cx="8929718" cy="31861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5 класс. Тема урока. </a:t>
            </a:r>
          </a:p>
          <a:p>
            <a:r>
              <a:rPr lang="ru-RU" sz="4400" b="1" i="1" u="sng" dirty="0" smtClean="0">
                <a:solidFill>
                  <a:srgbClr val="C00000"/>
                </a:solidFill>
              </a:rPr>
              <a:t>«Финикийские  мореплаватели»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Презентация</a:t>
            </a:r>
            <a:r>
              <a:rPr lang="ru-RU" sz="3600" b="1" i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(29 слайдов).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Ливанский кедр.</a:t>
            </a:r>
            <a:r>
              <a:rPr lang="ru-RU" sz="3600" b="1" dirty="0" smtClean="0"/>
              <a:t>							</a:t>
            </a:r>
            <a:r>
              <a:rPr lang="ru-RU" sz="2400" b="1" dirty="0" smtClean="0"/>
              <a:t>	</a:t>
            </a:r>
            <a:endParaRPr lang="ru-RU" sz="2400" b="1" dirty="0"/>
          </a:p>
        </p:txBody>
      </p:sp>
      <p:pic>
        <p:nvPicPr>
          <p:cNvPr id="44035" name="Picture 3" descr="C:\Users\1\Desktop\кед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537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714744" cy="636907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</a:rPr>
              <a:t>Царской роскошью считались ткани, окрашенные в пурпурный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(лилово-красный цвет)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5072098" cy="621510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урпурный цве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85728"/>
            <a:ext cx="5000659" cy="628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5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Изготовление стекла в Древней  Финикии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изготовление стекла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3929066"/>
            <a:ext cx="8572560" cy="2928934"/>
          </a:xfrm>
          <a:prstGeom prst="rect">
            <a:avLst/>
          </a:prstGeom>
        </p:spPr>
      </p:pic>
      <p:pic>
        <p:nvPicPr>
          <p:cNvPr id="14337" name="Picture 1" descr="C:\Users\1\Desktop\мас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2857488" cy="4214842"/>
          </a:xfrm>
          <a:prstGeom prst="rect">
            <a:avLst/>
          </a:prstGeom>
          <a:noFill/>
        </p:spPr>
      </p:pic>
      <p:pic>
        <p:nvPicPr>
          <p:cNvPr id="14338" name="Picture 2" descr="C:\Users\1\Desktop\мас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642918"/>
            <a:ext cx="2571768" cy="4214842"/>
          </a:xfrm>
          <a:prstGeom prst="rect">
            <a:avLst/>
          </a:prstGeom>
          <a:noFill/>
        </p:spPr>
      </p:pic>
      <p:pic>
        <p:nvPicPr>
          <p:cNvPr id="11" name="Picture 2" descr="C:\Users\1\Desktop\с осу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714357"/>
            <a:ext cx="3571868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занятия жителей Финикии?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Торговля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Мореплавание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Кораблестроение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Рыболовство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Ремесла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Земледелие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Скотоводство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Садоводство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CF03DCA7IVHZVCAMBG90TCAC55O3XCAI4D89LCA0QPK86CAMJIBQXCA2BAX0KCAHOA53JCANNC7LFCA1TC12RCAZY3S72CA7WJX76CAHS6PZQCA0M5FB2CAUCKBHOCA5WJ4VACA0YKRTKCA60W2H9CA4E7XDJ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000108"/>
            <a:ext cx="49482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1\Desktop\занят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5286380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14282" y="285751"/>
            <a:ext cx="8929718" cy="14287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Финикийцы очень успешно занимались торговлей по Средиземному морю. Торговые города приносили в казну большие богатства.</a:t>
            </a:r>
          </a:p>
        </p:txBody>
      </p:sp>
      <p:pic>
        <p:nvPicPr>
          <p:cNvPr id="5" name="Рисунок 4" descr="финикийц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500"/>
            <a:ext cx="8286808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000240"/>
          </a:xfrm>
        </p:spPr>
        <p:txBody>
          <a:bodyPr rtlCol="0"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-  Какие товары они предлагали соседям?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- Что получали в обмен в Междуречье?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znak1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285992"/>
            <a:ext cx="14160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hoen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071678"/>
            <a:ext cx="8286808" cy="478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кедр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5"/>
              </a:clrFrom>
              <a:clrTo>
                <a:srgbClr val="FEFFF5">
                  <a:alpha val="0"/>
                </a:srgbClr>
              </a:clrTo>
            </a:clrChange>
          </a:blip>
          <a:srcRect l="52500"/>
          <a:stretch>
            <a:fillRect/>
          </a:stretch>
        </p:blipFill>
        <p:spPr>
          <a:xfrm>
            <a:off x="7000875" y="3429000"/>
            <a:ext cx="85725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серебро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857496"/>
            <a:ext cx="1643063" cy="131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finiqt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28670"/>
            <a:ext cx="31178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папирус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25" y="4857750"/>
            <a:ext cx="966788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рабы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429125"/>
            <a:ext cx="20716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43570" cy="32146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Считались лучшими мореплавателями и кораблестроителями своего времени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5" name="Содержимое 4" descr="5~2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7" y="0"/>
            <a:ext cx="478631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iniq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7472"/>
            <a:ext cx="428624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6858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Плавали вокруг Африки. Их корабли отплыли из порта в Красном море и лишь на третий год вошли в Средиземное море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*Почему египетский фараон поручил это плавание финикийцам?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* Какие научные открытия совершили финикийцы во время этого плавания?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1\Desktop\финикия 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0057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3600" b="1" u="sng" dirty="0" smtClean="0">
                <a:solidFill>
                  <a:srgbClr val="0070C0"/>
                </a:solidFill>
              </a:rPr>
              <a:t>Плавание вокруг Африки </a:t>
            </a:r>
            <a:r>
              <a:rPr lang="ru-RU" sz="3600" b="1" dirty="0" smtClean="0">
                <a:solidFill>
                  <a:srgbClr val="0070C0"/>
                </a:solidFill>
              </a:rPr>
              <a:t>                           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70C0"/>
                </a:solidFill>
              </a:rPr>
              <a:t> * Какие научные открытия совершили финикийцы во время этого плавания?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*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Что позволило финикийцам добиться более выдающихся успехов в мореплавании, по сравнению с Египтом и Междуречьем?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finiq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286100"/>
            <a:ext cx="600079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Колония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</a:rPr>
              <a:t> поселение жителей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какого-либо государства в другой стране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inik-c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8715436" cy="543085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0125" y="928689"/>
            <a:ext cx="7685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latin typeface="+mn-lt"/>
                <a:cs typeface="+mn-cs"/>
              </a:rPr>
              <a:t>.</a:t>
            </a:r>
            <a:endParaRPr lang="ru-RU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786188" y="4786313"/>
            <a:ext cx="357187" cy="28575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Содержимое 7" descr="romano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63" y="3111500"/>
            <a:ext cx="1700212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План.</a:t>
            </a:r>
            <a:endParaRPr lang="ru-RU" sz="4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60722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1.Географическое положение и природные условия.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2. Занятия финикийцев.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3. Открытия и изобретения.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4. Домашнее задание.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000" b="1" i="1" dirty="0" smtClean="0">
                <a:solidFill>
                  <a:srgbClr val="7030A0"/>
                </a:solidFill>
              </a:rPr>
              <a:t>      </a:t>
            </a:r>
            <a:r>
              <a:rPr lang="ru-RU" sz="4000" b="1" i="1" u="sng" dirty="0" smtClean="0">
                <a:solidFill>
                  <a:srgbClr val="7030A0"/>
                </a:solidFill>
              </a:rPr>
              <a:t>Проблема: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*Какая слава – добрая или дурная – ходила о финикийцах?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u="sng" dirty="0" smtClean="0">
                <a:solidFill>
                  <a:srgbClr val="7030A0"/>
                </a:solidFill>
              </a:rPr>
              <a:t>с. 75, карта</a:t>
            </a:r>
            <a:r>
              <a:rPr lang="ru-RU" sz="3200" b="1" dirty="0" smtClean="0">
                <a:solidFill>
                  <a:srgbClr val="7030A0"/>
                </a:solidFill>
              </a:rPr>
              <a:t>:   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*</a:t>
            </a:r>
            <a:r>
              <a:rPr lang="ru-RU" sz="3600" b="1" i="1" dirty="0" smtClean="0">
                <a:solidFill>
                  <a:srgbClr val="7030A0"/>
                </a:solidFill>
              </a:rPr>
              <a:t>Где финикийцы основывали свои колонии?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5500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*</a:t>
            </a:r>
            <a:r>
              <a:rPr lang="ru-RU" sz="3600" b="1" i="1" dirty="0" smtClean="0">
                <a:solidFill>
                  <a:srgbClr val="7030A0"/>
                </a:solidFill>
              </a:rPr>
              <a:t>Какой город /колония/ в Северной Африке  впоследствии  стал  главным  городом  крупного  государства?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*</a:t>
            </a:r>
            <a:r>
              <a:rPr lang="ru-RU" sz="3600" b="1" i="1" dirty="0" smtClean="0">
                <a:solidFill>
                  <a:srgbClr val="7030A0"/>
                </a:solidFill>
              </a:rPr>
              <a:t>Назовите маршруты финикийских мореплавателей?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*На каких континентах основаны колонии?    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*Кто и  с  какой целью покидал свою родину, основывал колонии и переселялся  в  них?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открытия и изобретения сделали финикийцы?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059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7250" y="1428750"/>
            <a:ext cx="7545388" cy="5143500"/>
          </a:xfrm>
        </p:spPr>
      </p:pic>
      <p:pic>
        <p:nvPicPr>
          <p:cNvPr id="5" name="Рисунок 4" descr="znak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50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4214810" cy="62261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Алфавит </a:t>
            </a:r>
            <a:r>
              <a:rPr lang="ru-RU" sz="3600" b="1" dirty="0" smtClean="0">
                <a:solidFill>
                  <a:srgbClr val="C00000"/>
                </a:solidFill>
              </a:rPr>
              <a:t>– письменность, созданная финикийцами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*</a:t>
            </a:r>
            <a:r>
              <a:rPr lang="ru-RU" sz="3600" b="1" i="1" dirty="0" smtClean="0">
                <a:solidFill>
                  <a:srgbClr val="C00000"/>
                </a:solidFill>
              </a:rPr>
              <a:t>Недостаток древнейшего алфавита?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C:\Users\1\Desktop\буквы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0720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 А.    				Тест        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642939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sz="3800" b="1" dirty="0" smtClean="0">
                <a:solidFill>
                  <a:srgbClr val="C00000"/>
                </a:solidFill>
              </a:rPr>
              <a:t>Дерево, которым славилась Финикия, торговала строительным лесом из него с соседними странами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2. Участь уготованная доверчивым жителям Средиземноморья, которых заманивали на свои корабли финикийские мореплаватели    	</a:t>
            </a:r>
          </a:p>
          <a:p>
            <a:pPr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3. Континент, который первыми в мире обогнули финикийские мореплаватели и рассказывали о нём такое, во что «трудно было поверить»     </a:t>
            </a:r>
            <a:r>
              <a:rPr lang="ru-RU" sz="3300" b="1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4. Занятие, расцвету которого способствовало выгодное географическое положение Финикии и наличие в ней ценного строительного леса, искусных ремесленников и мореплавателей 		</a:t>
            </a:r>
          </a:p>
          <a:p>
            <a:pPr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5. Поселения, основанные финикийцами на берегах Средиземноморья	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30718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Б.   1)    </a:t>
            </a:r>
            <a:r>
              <a:rPr lang="ru-RU" sz="4000" b="1" i="1" dirty="0" smtClean="0">
                <a:solidFill>
                  <a:srgbClr val="C00000"/>
                </a:solidFill>
              </a:rPr>
              <a:t>Из первого слова </a:t>
            </a:r>
            <a:r>
              <a:rPr lang="ru-RU" sz="4000" b="1" dirty="0" smtClean="0">
                <a:solidFill>
                  <a:srgbClr val="C00000"/>
                </a:solidFill>
              </a:rPr>
              <a:t>выпишите первую букву,  </a:t>
            </a:r>
            <a:r>
              <a:rPr lang="ru-RU" sz="4000" b="1" i="1" dirty="0" smtClean="0">
                <a:solidFill>
                  <a:srgbClr val="C00000"/>
                </a:solidFill>
              </a:rPr>
              <a:t>из второго  </a:t>
            </a:r>
            <a:r>
              <a:rPr lang="ru-RU" sz="4000" b="1" dirty="0" smtClean="0">
                <a:solidFill>
                  <a:srgbClr val="C00000"/>
                </a:solidFill>
              </a:rPr>
              <a:t>-  первую,  </a:t>
            </a:r>
            <a:r>
              <a:rPr lang="ru-RU" sz="4000" b="1" i="1" dirty="0" smtClean="0">
                <a:solidFill>
                  <a:srgbClr val="C00000"/>
                </a:solidFill>
              </a:rPr>
              <a:t>из третьего </a:t>
            </a:r>
            <a:r>
              <a:rPr lang="ru-RU" sz="4000" b="1" dirty="0" smtClean="0">
                <a:solidFill>
                  <a:srgbClr val="C00000"/>
                </a:solidFill>
              </a:rPr>
              <a:t>- вторую,  </a:t>
            </a:r>
            <a:r>
              <a:rPr lang="ru-RU" sz="4000" b="1" i="1" dirty="0" smtClean="0">
                <a:solidFill>
                  <a:srgbClr val="C00000"/>
                </a:solidFill>
              </a:rPr>
              <a:t>из четвёртого </a:t>
            </a:r>
            <a:r>
              <a:rPr lang="ru-RU" sz="4000" b="1" dirty="0" smtClean="0">
                <a:solidFill>
                  <a:srgbClr val="C00000"/>
                </a:solidFill>
              </a:rPr>
              <a:t>-  четвёртую,   </a:t>
            </a:r>
            <a:r>
              <a:rPr lang="ru-RU" sz="4000" b="1" i="1" dirty="0" smtClean="0">
                <a:solidFill>
                  <a:srgbClr val="C00000"/>
                </a:solidFill>
              </a:rPr>
              <a:t>из пятого </a:t>
            </a:r>
            <a:r>
              <a:rPr lang="ru-RU" sz="4000" b="1" dirty="0" smtClean="0">
                <a:solidFill>
                  <a:srgbClr val="C00000"/>
                </a:solidFill>
              </a:rPr>
              <a:t>- пятую.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8858280" cy="371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2)   КРФГН.   Почему так записано? Какое отношение это слово имеет к истории Финикии? </a:t>
            </a:r>
          </a:p>
          <a:p>
            <a:pPr marL="742950" indent="-742950">
              <a:buAutoNum type="arabicParenR" startAt="3"/>
            </a:pPr>
            <a:r>
              <a:rPr lang="ru-RU" sz="3600" b="1" dirty="0" smtClean="0">
                <a:solidFill>
                  <a:srgbClr val="C00000"/>
                </a:solidFill>
              </a:rPr>
              <a:t>Определите по карте где находится. </a:t>
            </a:r>
          </a:p>
          <a:p>
            <a:pPr marL="742950" indent="-742950">
              <a:buAutoNum type="arabicParenR" startAt="3"/>
            </a:pPr>
            <a:endParaRPr lang="ru-RU" sz="3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7030A0"/>
                </a:solidFill>
              </a:rPr>
              <a:t>Синквейн   «Финикия»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3000"/>
            <a:ext cx="8372505" cy="5357813"/>
          </a:xfrm>
        </p:spPr>
        <p:txBody>
          <a:bodyPr rtlCol="0">
            <a:normAutofit lnSpcReduction="10000"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существительное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прилагательное    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прилагательное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глагол 	 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глагол</a:t>
            </a:r>
            <a:r>
              <a:rPr lang="ru-RU" sz="3600" b="1" i="1" dirty="0" smtClean="0">
                <a:solidFill>
                  <a:srgbClr val="7030A0"/>
                </a:solidFill>
              </a:rPr>
              <a:t>	 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глагол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фраза из четырёх слов</a:t>
            </a: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существительное (вывод)</a:t>
            </a:r>
          </a:p>
          <a:p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7030A0"/>
                </a:solidFill>
              </a:rPr>
              <a:t>Синквейн   «Финикия»</a:t>
            </a:r>
            <a:endParaRPr lang="ru-RU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57813"/>
          </a:xfrm>
        </p:spPr>
        <p:txBody>
          <a:bodyPr rtlCol="0"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Финикия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древняя 	интересная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открывает	изобретает   продаёт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колонии        краску      «живой товар»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государство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</a:rPr>
              <a:t>Дополнительно.           </a:t>
            </a:r>
            <a:r>
              <a:rPr lang="ru-RU" sz="3600" b="1" u="sng" dirty="0" smtClean="0">
                <a:solidFill>
                  <a:srgbClr val="002060"/>
                </a:solidFill>
              </a:rPr>
              <a:t>Решить кроссворд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6215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По вертикали: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4. Прочный строительный материал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6. Родина алфавита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7. Царская роскошь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По горизонтали: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1. . «Место для рыбной ловли»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2.  На какой «скале» жили финикийцы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3.  «Живой товар»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4.  Поселения на чужой территории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5. Сплав из белого песка с содой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Ответ на кроссворд: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 вертикали:   </a:t>
            </a:r>
            <a:r>
              <a:rPr lang="ru-RU" sz="3600" b="1" dirty="0" smtClean="0">
                <a:solidFill>
                  <a:srgbClr val="0070C0"/>
                </a:solidFill>
              </a:rPr>
              <a:t>4- кедр;     6- Финикия;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                            7-  пурпур</a:t>
            </a:r>
          </a:p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 горизонтали:  </a:t>
            </a:r>
            <a:r>
              <a:rPr lang="ru-RU" sz="3600" b="1" dirty="0" smtClean="0">
                <a:solidFill>
                  <a:srgbClr val="0070C0"/>
                </a:solidFill>
              </a:rPr>
              <a:t>1- </a:t>
            </a:r>
            <a:r>
              <a:rPr lang="ru-RU" sz="3600" b="1" dirty="0" err="1" smtClean="0">
                <a:solidFill>
                  <a:srgbClr val="0070C0"/>
                </a:solidFill>
              </a:rPr>
              <a:t>Сидон</a:t>
            </a:r>
            <a:r>
              <a:rPr lang="ru-RU" sz="3600" b="1" dirty="0" smtClean="0">
                <a:solidFill>
                  <a:srgbClr val="0070C0"/>
                </a:solidFill>
              </a:rPr>
              <a:t>;      2- Тир;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                  3- рабы;  4- колония;  5- стекло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 п.16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282" y="1071562"/>
            <a:ext cx="8929718" cy="5786437"/>
          </a:xfr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Подготовить сообщение «Путешествия финикийских мореплавателей»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Составить кроссворд по теме  «Финикийские мореплаватели»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Написать 10 самых важных слов по теме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214313"/>
            <a:ext cx="5757862" cy="36433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Финикия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– </a:t>
            </a:r>
            <a:r>
              <a:rPr lang="ru-RU" sz="2800" b="1" u="sng" dirty="0" smtClean="0">
                <a:solidFill>
                  <a:srgbClr val="C00000"/>
                </a:solidFill>
              </a:rPr>
              <a:t>страна на восточном побережье Средиземного моря вдоль Ливанских гор.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*</a:t>
            </a:r>
            <a:r>
              <a:rPr lang="ru-RU" sz="3200" b="1" dirty="0" smtClean="0">
                <a:solidFill>
                  <a:srgbClr val="C00000"/>
                </a:solidFill>
              </a:rPr>
              <a:t>Чем географическое положение и природа городов-государств отличалась от Египта и Междуречья?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500px-Brockhaus_and_Efron_Encyclopedic_Dictionary_b70_892-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49" t="1239" r="1639" b="886"/>
          <a:stretch>
            <a:fillRect/>
          </a:stretch>
        </p:blipFill>
        <p:spPr>
          <a:xfrm>
            <a:off x="500063" y="285750"/>
            <a:ext cx="2786062" cy="628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олилиния 11"/>
          <p:cNvSpPr/>
          <p:nvPr/>
        </p:nvSpPr>
        <p:spPr>
          <a:xfrm>
            <a:off x="914400" y="663575"/>
            <a:ext cx="1585913" cy="5399088"/>
          </a:xfrm>
          <a:custGeom>
            <a:avLst/>
            <a:gdLst>
              <a:gd name="connsiteX0" fmla="*/ 0 w 2677886"/>
              <a:gd name="connsiteY0" fmla="*/ 5399314 h 5399314"/>
              <a:gd name="connsiteX1" fmla="*/ 108857 w 2677886"/>
              <a:gd name="connsiteY1" fmla="*/ 5388428 h 5399314"/>
              <a:gd name="connsiteX2" fmla="*/ 250371 w 2677886"/>
              <a:gd name="connsiteY2" fmla="*/ 5344885 h 5399314"/>
              <a:gd name="connsiteX3" fmla="*/ 402771 w 2677886"/>
              <a:gd name="connsiteY3" fmla="*/ 5334000 h 5399314"/>
              <a:gd name="connsiteX4" fmla="*/ 457200 w 2677886"/>
              <a:gd name="connsiteY4" fmla="*/ 5323114 h 5399314"/>
              <a:gd name="connsiteX5" fmla="*/ 555171 w 2677886"/>
              <a:gd name="connsiteY5" fmla="*/ 5301342 h 5399314"/>
              <a:gd name="connsiteX6" fmla="*/ 587829 w 2677886"/>
              <a:gd name="connsiteY6" fmla="*/ 5279571 h 5399314"/>
              <a:gd name="connsiteX7" fmla="*/ 653143 w 2677886"/>
              <a:gd name="connsiteY7" fmla="*/ 5257800 h 5399314"/>
              <a:gd name="connsiteX8" fmla="*/ 674914 w 2677886"/>
              <a:gd name="connsiteY8" fmla="*/ 5236028 h 5399314"/>
              <a:gd name="connsiteX9" fmla="*/ 718457 w 2677886"/>
              <a:gd name="connsiteY9" fmla="*/ 5214257 h 5399314"/>
              <a:gd name="connsiteX10" fmla="*/ 751114 w 2677886"/>
              <a:gd name="connsiteY10" fmla="*/ 5192485 h 5399314"/>
              <a:gd name="connsiteX11" fmla="*/ 794657 w 2677886"/>
              <a:gd name="connsiteY11" fmla="*/ 5159828 h 5399314"/>
              <a:gd name="connsiteX12" fmla="*/ 838200 w 2677886"/>
              <a:gd name="connsiteY12" fmla="*/ 5116285 h 5399314"/>
              <a:gd name="connsiteX13" fmla="*/ 903514 w 2677886"/>
              <a:gd name="connsiteY13" fmla="*/ 5072742 h 5399314"/>
              <a:gd name="connsiteX14" fmla="*/ 936171 w 2677886"/>
              <a:gd name="connsiteY14" fmla="*/ 5050971 h 5399314"/>
              <a:gd name="connsiteX15" fmla="*/ 957943 w 2677886"/>
              <a:gd name="connsiteY15" fmla="*/ 5018314 h 5399314"/>
              <a:gd name="connsiteX16" fmla="*/ 1001486 w 2677886"/>
              <a:gd name="connsiteY16" fmla="*/ 4985657 h 5399314"/>
              <a:gd name="connsiteX17" fmla="*/ 1066800 w 2677886"/>
              <a:gd name="connsiteY17" fmla="*/ 4942114 h 5399314"/>
              <a:gd name="connsiteX18" fmla="*/ 1121229 w 2677886"/>
              <a:gd name="connsiteY18" fmla="*/ 4909457 h 5399314"/>
              <a:gd name="connsiteX19" fmla="*/ 1153886 w 2677886"/>
              <a:gd name="connsiteY19" fmla="*/ 4876800 h 5399314"/>
              <a:gd name="connsiteX20" fmla="*/ 1186543 w 2677886"/>
              <a:gd name="connsiteY20" fmla="*/ 4855028 h 5399314"/>
              <a:gd name="connsiteX21" fmla="*/ 1208314 w 2677886"/>
              <a:gd name="connsiteY21" fmla="*/ 4822371 h 5399314"/>
              <a:gd name="connsiteX22" fmla="*/ 1251857 w 2677886"/>
              <a:gd name="connsiteY22" fmla="*/ 4800600 h 5399314"/>
              <a:gd name="connsiteX23" fmla="*/ 1306286 w 2677886"/>
              <a:gd name="connsiteY23" fmla="*/ 4757057 h 5399314"/>
              <a:gd name="connsiteX24" fmla="*/ 1349829 w 2677886"/>
              <a:gd name="connsiteY24" fmla="*/ 4713514 h 5399314"/>
              <a:gd name="connsiteX25" fmla="*/ 1415143 w 2677886"/>
              <a:gd name="connsiteY25" fmla="*/ 4669971 h 5399314"/>
              <a:gd name="connsiteX26" fmla="*/ 1491343 w 2677886"/>
              <a:gd name="connsiteY26" fmla="*/ 4593771 h 5399314"/>
              <a:gd name="connsiteX27" fmla="*/ 1524000 w 2677886"/>
              <a:gd name="connsiteY27" fmla="*/ 4572000 h 5399314"/>
              <a:gd name="connsiteX28" fmla="*/ 1567543 w 2677886"/>
              <a:gd name="connsiteY28" fmla="*/ 4550228 h 5399314"/>
              <a:gd name="connsiteX29" fmla="*/ 1600200 w 2677886"/>
              <a:gd name="connsiteY29" fmla="*/ 4517571 h 5399314"/>
              <a:gd name="connsiteX30" fmla="*/ 1632857 w 2677886"/>
              <a:gd name="connsiteY30" fmla="*/ 4495800 h 5399314"/>
              <a:gd name="connsiteX31" fmla="*/ 1654629 w 2677886"/>
              <a:gd name="connsiteY31" fmla="*/ 4474028 h 5399314"/>
              <a:gd name="connsiteX32" fmla="*/ 1698171 w 2677886"/>
              <a:gd name="connsiteY32" fmla="*/ 4441371 h 5399314"/>
              <a:gd name="connsiteX33" fmla="*/ 1763486 w 2677886"/>
              <a:gd name="connsiteY33" fmla="*/ 4386942 h 5399314"/>
              <a:gd name="connsiteX34" fmla="*/ 1807029 w 2677886"/>
              <a:gd name="connsiteY34" fmla="*/ 4321628 h 5399314"/>
              <a:gd name="connsiteX35" fmla="*/ 1850571 w 2677886"/>
              <a:gd name="connsiteY35" fmla="*/ 4256314 h 5399314"/>
              <a:gd name="connsiteX36" fmla="*/ 1905000 w 2677886"/>
              <a:gd name="connsiteY36" fmla="*/ 4191000 h 5399314"/>
              <a:gd name="connsiteX37" fmla="*/ 1937657 w 2677886"/>
              <a:gd name="connsiteY37" fmla="*/ 4114800 h 5399314"/>
              <a:gd name="connsiteX38" fmla="*/ 1981200 w 2677886"/>
              <a:gd name="connsiteY38" fmla="*/ 4049485 h 5399314"/>
              <a:gd name="connsiteX39" fmla="*/ 2024743 w 2677886"/>
              <a:gd name="connsiteY39" fmla="*/ 3984171 h 5399314"/>
              <a:gd name="connsiteX40" fmla="*/ 2035629 w 2677886"/>
              <a:gd name="connsiteY40" fmla="*/ 3951514 h 5399314"/>
              <a:gd name="connsiteX41" fmla="*/ 2079171 w 2677886"/>
              <a:gd name="connsiteY41" fmla="*/ 3875314 h 5399314"/>
              <a:gd name="connsiteX42" fmla="*/ 2100943 w 2677886"/>
              <a:gd name="connsiteY42" fmla="*/ 3853542 h 5399314"/>
              <a:gd name="connsiteX43" fmla="*/ 2111829 w 2677886"/>
              <a:gd name="connsiteY43" fmla="*/ 3820885 h 5399314"/>
              <a:gd name="connsiteX44" fmla="*/ 2155371 w 2677886"/>
              <a:gd name="connsiteY44" fmla="*/ 3744685 h 5399314"/>
              <a:gd name="connsiteX45" fmla="*/ 2188029 w 2677886"/>
              <a:gd name="connsiteY45" fmla="*/ 3690257 h 5399314"/>
              <a:gd name="connsiteX46" fmla="*/ 2209800 w 2677886"/>
              <a:gd name="connsiteY46" fmla="*/ 3614057 h 5399314"/>
              <a:gd name="connsiteX47" fmla="*/ 2253343 w 2677886"/>
              <a:gd name="connsiteY47" fmla="*/ 3548742 h 5399314"/>
              <a:gd name="connsiteX48" fmla="*/ 2275114 w 2677886"/>
              <a:gd name="connsiteY48" fmla="*/ 3472542 h 5399314"/>
              <a:gd name="connsiteX49" fmla="*/ 2296886 w 2677886"/>
              <a:gd name="connsiteY49" fmla="*/ 3385457 h 5399314"/>
              <a:gd name="connsiteX50" fmla="*/ 2318657 w 2677886"/>
              <a:gd name="connsiteY50" fmla="*/ 3276600 h 5399314"/>
              <a:gd name="connsiteX51" fmla="*/ 2340429 w 2677886"/>
              <a:gd name="connsiteY51" fmla="*/ 3254828 h 5399314"/>
              <a:gd name="connsiteX52" fmla="*/ 2362200 w 2677886"/>
              <a:gd name="connsiteY52" fmla="*/ 3156857 h 5399314"/>
              <a:gd name="connsiteX53" fmla="*/ 2383971 w 2677886"/>
              <a:gd name="connsiteY53" fmla="*/ 3091542 h 5399314"/>
              <a:gd name="connsiteX54" fmla="*/ 2405743 w 2677886"/>
              <a:gd name="connsiteY54" fmla="*/ 2764971 h 5399314"/>
              <a:gd name="connsiteX55" fmla="*/ 2416629 w 2677886"/>
              <a:gd name="connsiteY55" fmla="*/ 2732314 h 5399314"/>
              <a:gd name="connsiteX56" fmla="*/ 2438400 w 2677886"/>
              <a:gd name="connsiteY56" fmla="*/ 2699657 h 5399314"/>
              <a:gd name="connsiteX57" fmla="*/ 2492829 w 2677886"/>
              <a:gd name="connsiteY57" fmla="*/ 2623457 h 5399314"/>
              <a:gd name="connsiteX58" fmla="*/ 2536371 w 2677886"/>
              <a:gd name="connsiteY58" fmla="*/ 2514600 h 5399314"/>
              <a:gd name="connsiteX59" fmla="*/ 2547257 w 2677886"/>
              <a:gd name="connsiteY59" fmla="*/ 2460171 h 5399314"/>
              <a:gd name="connsiteX60" fmla="*/ 2569029 w 2677886"/>
              <a:gd name="connsiteY60" fmla="*/ 2394857 h 5399314"/>
              <a:gd name="connsiteX61" fmla="*/ 2601686 w 2677886"/>
              <a:gd name="connsiteY61" fmla="*/ 2046514 h 5399314"/>
              <a:gd name="connsiteX62" fmla="*/ 2623457 w 2677886"/>
              <a:gd name="connsiteY62" fmla="*/ 1948542 h 5399314"/>
              <a:gd name="connsiteX63" fmla="*/ 2645229 w 2677886"/>
              <a:gd name="connsiteY63" fmla="*/ 1883228 h 5399314"/>
              <a:gd name="connsiteX64" fmla="*/ 2677886 w 2677886"/>
              <a:gd name="connsiteY64" fmla="*/ 1774371 h 5399314"/>
              <a:gd name="connsiteX65" fmla="*/ 2667000 w 2677886"/>
              <a:gd name="connsiteY65" fmla="*/ 968828 h 5399314"/>
              <a:gd name="connsiteX66" fmla="*/ 2645229 w 2677886"/>
              <a:gd name="connsiteY66" fmla="*/ 936171 h 5399314"/>
              <a:gd name="connsiteX67" fmla="*/ 2623457 w 2677886"/>
              <a:gd name="connsiteY67" fmla="*/ 914400 h 5399314"/>
              <a:gd name="connsiteX68" fmla="*/ 2601686 w 2677886"/>
              <a:gd name="connsiteY68" fmla="*/ 881742 h 5399314"/>
              <a:gd name="connsiteX69" fmla="*/ 2569029 w 2677886"/>
              <a:gd name="connsiteY69" fmla="*/ 849085 h 5399314"/>
              <a:gd name="connsiteX70" fmla="*/ 2503714 w 2677886"/>
              <a:gd name="connsiteY70" fmla="*/ 762000 h 5399314"/>
              <a:gd name="connsiteX71" fmla="*/ 2460171 w 2677886"/>
              <a:gd name="connsiteY71" fmla="*/ 729342 h 5399314"/>
              <a:gd name="connsiteX72" fmla="*/ 2362200 w 2677886"/>
              <a:gd name="connsiteY72" fmla="*/ 642257 h 5399314"/>
              <a:gd name="connsiteX73" fmla="*/ 2307771 w 2677886"/>
              <a:gd name="connsiteY73" fmla="*/ 587828 h 5399314"/>
              <a:gd name="connsiteX74" fmla="*/ 2209800 w 2677886"/>
              <a:gd name="connsiteY74" fmla="*/ 500742 h 5399314"/>
              <a:gd name="connsiteX75" fmla="*/ 2188029 w 2677886"/>
              <a:gd name="connsiteY75" fmla="*/ 457200 h 5399314"/>
              <a:gd name="connsiteX76" fmla="*/ 2166257 w 2677886"/>
              <a:gd name="connsiteY76" fmla="*/ 435428 h 5399314"/>
              <a:gd name="connsiteX77" fmla="*/ 2155371 w 2677886"/>
              <a:gd name="connsiteY77" fmla="*/ 402771 h 5399314"/>
              <a:gd name="connsiteX78" fmla="*/ 2079171 w 2677886"/>
              <a:gd name="connsiteY78" fmla="*/ 326571 h 5399314"/>
              <a:gd name="connsiteX79" fmla="*/ 2046514 w 2677886"/>
              <a:gd name="connsiteY79" fmla="*/ 293914 h 5399314"/>
              <a:gd name="connsiteX80" fmla="*/ 1992086 w 2677886"/>
              <a:gd name="connsiteY80" fmla="*/ 250371 h 5399314"/>
              <a:gd name="connsiteX81" fmla="*/ 1839686 w 2677886"/>
              <a:gd name="connsiteY81" fmla="*/ 195942 h 5399314"/>
              <a:gd name="connsiteX82" fmla="*/ 1807029 w 2677886"/>
              <a:gd name="connsiteY82" fmla="*/ 163285 h 5399314"/>
              <a:gd name="connsiteX83" fmla="*/ 1774371 w 2677886"/>
              <a:gd name="connsiteY83" fmla="*/ 152400 h 5399314"/>
              <a:gd name="connsiteX84" fmla="*/ 1741714 w 2677886"/>
              <a:gd name="connsiteY84" fmla="*/ 130628 h 5399314"/>
              <a:gd name="connsiteX85" fmla="*/ 1643743 w 2677886"/>
              <a:gd name="connsiteY85" fmla="*/ 65314 h 5399314"/>
              <a:gd name="connsiteX86" fmla="*/ 1632857 w 2677886"/>
              <a:gd name="connsiteY86" fmla="*/ 32657 h 5399314"/>
              <a:gd name="connsiteX87" fmla="*/ 1578429 w 2677886"/>
              <a:gd name="connsiteY87" fmla="*/ 0 h 5399314"/>
              <a:gd name="connsiteX88" fmla="*/ 1567543 w 2677886"/>
              <a:gd name="connsiteY88" fmla="*/ 10885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677886" h="5399314">
                <a:moveTo>
                  <a:pt x="0" y="5399314"/>
                </a:moveTo>
                <a:cubicBezTo>
                  <a:pt x="36286" y="5395685"/>
                  <a:pt x="73173" y="5395941"/>
                  <a:pt x="108857" y="5388428"/>
                </a:cubicBezTo>
                <a:cubicBezTo>
                  <a:pt x="112232" y="5387717"/>
                  <a:pt x="220714" y="5348180"/>
                  <a:pt x="250371" y="5344885"/>
                </a:cubicBezTo>
                <a:cubicBezTo>
                  <a:pt x="300989" y="5339261"/>
                  <a:pt x="351971" y="5337628"/>
                  <a:pt x="402771" y="5334000"/>
                </a:cubicBezTo>
                <a:lnTo>
                  <a:pt x="457200" y="5323114"/>
                </a:lnTo>
                <a:cubicBezTo>
                  <a:pt x="483484" y="5318335"/>
                  <a:pt x="527750" y="5315052"/>
                  <a:pt x="555171" y="5301342"/>
                </a:cubicBezTo>
                <a:cubicBezTo>
                  <a:pt x="566873" y="5295491"/>
                  <a:pt x="575873" y="5284884"/>
                  <a:pt x="587829" y="5279571"/>
                </a:cubicBezTo>
                <a:cubicBezTo>
                  <a:pt x="608800" y="5270251"/>
                  <a:pt x="653143" y="5257800"/>
                  <a:pt x="653143" y="5257800"/>
                </a:cubicBezTo>
                <a:cubicBezTo>
                  <a:pt x="660400" y="5250543"/>
                  <a:pt x="666375" y="5241721"/>
                  <a:pt x="674914" y="5236028"/>
                </a:cubicBezTo>
                <a:cubicBezTo>
                  <a:pt x="688416" y="5227027"/>
                  <a:pt x="704368" y="5222308"/>
                  <a:pt x="718457" y="5214257"/>
                </a:cubicBezTo>
                <a:cubicBezTo>
                  <a:pt x="729816" y="5207766"/>
                  <a:pt x="740468" y="5200089"/>
                  <a:pt x="751114" y="5192485"/>
                </a:cubicBezTo>
                <a:cubicBezTo>
                  <a:pt x="765877" y="5181940"/>
                  <a:pt x="781003" y="5171775"/>
                  <a:pt x="794657" y="5159828"/>
                </a:cubicBezTo>
                <a:cubicBezTo>
                  <a:pt x="810105" y="5146311"/>
                  <a:pt x="821121" y="5127671"/>
                  <a:pt x="838200" y="5116285"/>
                </a:cubicBezTo>
                <a:lnTo>
                  <a:pt x="903514" y="5072742"/>
                </a:lnTo>
                <a:lnTo>
                  <a:pt x="936171" y="5050971"/>
                </a:lnTo>
                <a:cubicBezTo>
                  <a:pt x="943428" y="5040085"/>
                  <a:pt x="948692" y="5027565"/>
                  <a:pt x="957943" y="5018314"/>
                </a:cubicBezTo>
                <a:cubicBezTo>
                  <a:pt x="970772" y="5005485"/>
                  <a:pt x="986623" y="4996061"/>
                  <a:pt x="1001486" y="4985657"/>
                </a:cubicBezTo>
                <a:cubicBezTo>
                  <a:pt x="1022922" y="4970652"/>
                  <a:pt x="1048298" y="4960617"/>
                  <a:pt x="1066800" y="4942114"/>
                </a:cubicBezTo>
                <a:cubicBezTo>
                  <a:pt x="1096685" y="4912228"/>
                  <a:pt x="1078834" y="4923587"/>
                  <a:pt x="1121229" y="4909457"/>
                </a:cubicBezTo>
                <a:cubicBezTo>
                  <a:pt x="1132115" y="4898571"/>
                  <a:pt x="1142060" y="4886655"/>
                  <a:pt x="1153886" y="4876800"/>
                </a:cubicBezTo>
                <a:cubicBezTo>
                  <a:pt x="1163937" y="4868424"/>
                  <a:pt x="1177292" y="4864279"/>
                  <a:pt x="1186543" y="4855028"/>
                </a:cubicBezTo>
                <a:cubicBezTo>
                  <a:pt x="1195794" y="4845777"/>
                  <a:pt x="1198263" y="4830746"/>
                  <a:pt x="1208314" y="4822371"/>
                </a:cubicBezTo>
                <a:cubicBezTo>
                  <a:pt x="1220780" y="4811982"/>
                  <a:pt x="1238355" y="4809601"/>
                  <a:pt x="1251857" y="4800600"/>
                </a:cubicBezTo>
                <a:cubicBezTo>
                  <a:pt x="1271189" y="4787712"/>
                  <a:pt x="1288920" y="4772493"/>
                  <a:pt x="1306286" y="4757057"/>
                </a:cubicBezTo>
                <a:cubicBezTo>
                  <a:pt x="1321628" y="4743420"/>
                  <a:pt x="1332750" y="4724900"/>
                  <a:pt x="1349829" y="4713514"/>
                </a:cubicBezTo>
                <a:cubicBezTo>
                  <a:pt x="1371600" y="4699000"/>
                  <a:pt x="1396641" y="4688473"/>
                  <a:pt x="1415143" y="4669971"/>
                </a:cubicBezTo>
                <a:cubicBezTo>
                  <a:pt x="1440543" y="4644571"/>
                  <a:pt x="1461455" y="4613696"/>
                  <a:pt x="1491343" y="4593771"/>
                </a:cubicBezTo>
                <a:cubicBezTo>
                  <a:pt x="1502229" y="4586514"/>
                  <a:pt x="1512641" y="4578491"/>
                  <a:pt x="1524000" y="4572000"/>
                </a:cubicBezTo>
                <a:cubicBezTo>
                  <a:pt x="1538089" y="4563949"/>
                  <a:pt x="1554338" y="4559660"/>
                  <a:pt x="1567543" y="4550228"/>
                </a:cubicBezTo>
                <a:cubicBezTo>
                  <a:pt x="1580070" y="4541280"/>
                  <a:pt x="1588373" y="4527426"/>
                  <a:pt x="1600200" y="4517571"/>
                </a:cubicBezTo>
                <a:cubicBezTo>
                  <a:pt x="1610251" y="4509196"/>
                  <a:pt x="1622641" y="4503973"/>
                  <a:pt x="1632857" y="4495800"/>
                </a:cubicBezTo>
                <a:cubicBezTo>
                  <a:pt x="1640871" y="4489389"/>
                  <a:pt x="1646744" y="4480599"/>
                  <a:pt x="1654629" y="4474028"/>
                </a:cubicBezTo>
                <a:cubicBezTo>
                  <a:pt x="1668566" y="4462413"/>
                  <a:pt x="1684396" y="4453178"/>
                  <a:pt x="1698171" y="4441371"/>
                </a:cubicBezTo>
                <a:cubicBezTo>
                  <a:pt x="1771510" y="4378509"/>
                  <a:pt x="1691310" y="4435061"/>
                  <a:pt x="1763486" y="4386942"/>
                </a:cubicBezTo>
                <a:cubicBezTo>
                  <a:pt x="1816130" y="4281653"/>
                  <a:pt x="1757159" y="4388122"/>
                  <a:pt x="1807029" y="4321628"/>
                </a:cubicBezTo>
                <a:cubicBezTo>
                  <a:pt x="1822728" y="4300695"/>
                  <a:pt x="1832069" y="4274816"/>
                  <a:pt x="1850571" y="4256314"/>
                </a:cubicBezTo>
                <a:cubicBezTo>
                  <a:pt x="1875412" y="4231473"/>
                  <a:pt x="1883438" y="4225500"/>
                  <a:pt x="1905000" y="4191000"/>
                </a:cubicBezTo>
                <a:cubicBezTo>
                  <a:pt x="1937820" y="4138489"/>
                  <a:pt x="1917455" y="4161936"/>
                  <a:pt x="1937657" y="4114800"/>
                </a:cubicBezTo>
                <a:cubicBezTo>
                  <a:pt x="1985017" y="4004297"/>
                  <a:pt x="1934674" y="4119275"/>
                  <a:pt x="1981200" y="4049485"/>
                </a:cubicBezTo>
                <a:cubicBezTo>
                  <a:pt x="2033917" y="3970408"/>
                  <a:pt x="1974827" y="4034085"/>
                  <a:pt x="2024743" y="3984171"/>
                </a:cubicBezTo>
                <a:cubicBezTo>
                  <a:pt x="2028372" y="3973285"/>
                  <a:pt x="2031109" y="3962061"/>
                  <a:pt x="2035629" y="3951514"/>
                </a:cubicBezTo>
                <a:cubicBezTo>
                  <a:pt x="2045944" y="3927446"/>
                  <a:pt x="2062352" y="3896338"/>
                  <a:pt x="2079171" y="3875314"/>
                </a:cubicBezTo>
                <a:cubicBezTo>
                  <a:pt x="2085582" y="3867300"/>
                  <a:pt x="2093686" y="3860799"/>
                  <a:pt x="2100943" y="3853542"/>
                </a:cubicBezTo>
                <a:cubicBezTo>
                  <a:pt x="2104572" y="3842656"/>
                  <a:pt x="2107309" y="3831432"/>
                  <a:pt x="2111829" y="3820885"/>
                </a:cubicBezTo>
                <a:cubicBezTo>
                  <a:pt x="2132099" y="3773587"/>
                  <a:pt x="2130526" y="3784437"/>
                  <a:pt x="2155371" y="3744685"/>
                </a:cubicBezTo>
                <a:cubicBezTo>
                  <a:pt x="2166585" y="3726743"/>
                  <a:pt x="2177143" y="3708400"/>
                  <a:pt x="2188029" y="3690257"/>
                </a:cubicBezTo>
                <a:cubicBezTo>
                  <a:pt x="2190592" y="3680003"/>
                  <a:pt x="2202700" y="3626838"/>
                  <a:pt x="2209800" y="3614057"/>
                </a:cubicBezTo>
                <a:cubicBezTo>
                  <a:pt x="2222507" y="3591184"/>
                  <a:pt x="2245068" y="3573565"/>
                  <a:pt x="2253343" y="3548742"/>
                </a:cubicBezTo>
                <a:cubicBezTo>
                  <a:pt x="2265468" y="3512369"/>
                  <a:pt x="2266000" y="3513557"/>
                  <a:pt x="2275114" y="3472542"/>
                </a:cubicBezTo>
                <a:cubicBezTo>
                  <a:pt x="2292627" y="3393734"/>
                  <a:pt x="2277435" y="3443808"/>
                  <a:pt x="2296886" y="3385457"/>
                </a:cubicBezTo>
                <a:cubicBezTo>
                  <a:pt x="2298253" y="3377252"/>
                  <a:pt x="2310536" y="3292842"/>
                  <a:pt x="2318657" y="3276600"/>
                </a:cubicBezTo>
                <a:cubicBezTo>
                  <a:pt x="2323247" y="3267420"/>
                  <a:pt x="2333172" y="3262085"/>
                  <a:pt x="2340429" y="3254828"/>
                </a:cubicBezTo>
                <a:cubicBezTo>
                  <a:pt x="2346646" y="3223743"/>
                  <a:pt x="2352974" y="3187611"/>
                  <a:pt x="2362200" y="3156857"/>
                </a:cubicBezTo>
                <a:cubicBezTo>
                  <a:pt x="2368794" y="3134876"/>
                  <a:pt x="2383971" y="3091542"/>
                  <a:pt x="2383971" y="3091542"/>
                </a:cubicBezTo>
                <a:cubicBezTo>
                  <a:pt x="2387760" y="3004404"/>
                  <a:pt x="2385565" y="2865857"/>
                  <a:pt x="2405743" y="2764971"/>
                </a:cubicBezTo>
                <a:cubicBezTo>
                  <a:pt x="2407993" y="2753719"/>
                  <a:pt x="2411497" y="2742577"/>
                  <a:pt x="2416629" y="2732314"/>
                </a:cubicBezTo>
                <a:cubicBezTo>
                  <a:pt x="2422480" y="2720612"/>
                  <a:pt x="2430796" y="2710303"/>
                  <a:pt x="2438400" y="2699657"/>
                </a:cubicBezTo>
                <a:cubicBezTo>
                  <a:pt x="2455082" y="2676302"/>
                  <a:pt x="2478173" y="2649104"/>
                  <a:pt x="2492829" y="2623457"/>
                </a:cubicBezTo>
                <a:cubicBezTo>
                  <a:pt x="2510692" y="2592197"/>
                  <a:pt x="2529509" y="2548910"/>
                  <a:pt x="2536371" y="2514600"/>
                </a:cubicBezTo>
                <a:cubicBezTo>
                  <a:pt x="2540000" y="2496457"/>
                  <a:pt x="2542389" y="2478021"/>
                  <a:pt x="2547257" y="2460171"/>
                </a:cubicBezTo>
                <a:cubicBezTo>
                  <a:pt x="2553295" y="2438031"/>
                  <a:pt x="2569029" y="2394857"/>
                  <a:pt x="2569029" y="2394857"/>
                </a:cubicBezTo>
                <a:cubicBezTo>
                  <a:pt x="2611920" y="2137503"/>
                  <a:pt x="2573493" y="2398934"/>
                  <a:pt x="2601686" y="2046514"/>
                </a:cubicBezTo>
                <a:cubicBezTo>
                  <a:pt x="2602816" y="2032383"/>
                  <a:pt x="2618343" y="1965587"/>
                  <a:pt x="2623457" y="1948542"/>
                </a:cubicBezTo>
                <a:cubicBezTo>
                  <a:pt x="2630052" y="1926561"/>
                  <a:pt x="2639663" y="1905492"/>
                  <a:pt x="2645229" y="1883228"/>
                </a:cubicBezTo>
                <a:cubicBezTo>
                  <a:pt x="2661680" y="1817421"/>
                  <a:pt x="2651383" y="1853878"/>
                  <a:pt x="2677886" y="1774371"/>
                </a:cubicBezTo>
                <a:cubicBezTo>
                  <a:pt x="2674257" y="1505857"/>
                  <a:pt x="2677455" y="1237163"/>
                  <a:pt x="2667000" y="968828"/>
                </a:cubicBezTo>
                <a:cubicBezTo>
                  <a:pt x="2666491" y="955755"/>
                  <a:pt x="2653402" y="946387"/>
                  <a:pt x="2645229" y="936171"/>
                </a:cubicBezTo>
                <a:cubicBezTo>
                  <a:pt x="2638818" y="928157"/>
                  <a:pt x="2629868" y="922414"/>
                  <a:pt x="2623457" y="914400"/>
                </a:cubicBezTo>
                <a:cubicBezTo>
                  <a:pt x="2615284" y="904184"/>
                  <a:pt x="2610062" y="891793"/>
                  <a:pt x="2601686" y="881742"/>
                </a:cubicBezTo>
                <a:cubicBezTo>
                  <a:pt x="2591831" y="869915"/>
                  <a:pt x="2578778" y="861000"/>
                  <a:pt x="2569029" y="849085"/>
                </a:cubicBezTo>
                <a:cubicBezTo>
                  <a:pt x="2546051" y="821002"/>
                  <a:pt x="2532742" y="783772"/>
                  <a:pt x="2503714" y="762000"/>
                </a:cubicBezTo>
                <a:cubicBezTo>
                  <a:pt x="2489200" y="751114"/>
                  <a:pt x="2473657" y="741479"/>
                  <a:pt x="2460171" y="729342"/>
                </a:cubicBezTo>
                <a:cubicBezTo>
                  <a:pt x="2353654" y="633476"/>
                  <a:pt x="2434052" y="690158"/>
                  <a:pt x="2362200" y="642257"/>
                </a:cubicBezTo>
                <a:cubicBezTo>
                  <a:pt x="2317339" y="574965"/>
                  <a:pt x="2367148" y="640607"/>
                  <a:pt x="2307771" y="587828"/>
                </a:cubicBezTo>
                <a:cubicBezTo>
                  <a:pt x="2195919" y="488404"/>
                  <a:pt x="2283919" y="550156"/>
                  <a:pt x="2209800" y="500742"/>
                </a:cubicBezTo>
                <a:cubicBezTo>
                  <a:pt x="2202543" y="486228"/>
                  <a:pt x="2197030" y="470702"/>
                  <a:pt x="2188029" y="457200"/>
                </a:cubicBezTo>
                <a:cubicBezTo>
                  <a:pt x="2182336" y="448660"/>
                  <a:pt x="2171538" y="444229"/>
                  <a:pt x="2166257" y="435428"/>
                </a:cubicBezTo>
                <a:cubicBezTo>
                  <a:pt x="2160353" y="425589"/>
                  <a:pt x="2162256" y="411951"/>
                  <a:pt x="2155371" y="402771"/>
                </a:cubicBezTo>
                <a:cubicBezTo>
                  <a:pt x="2155356" y="402751"/>
                  <a:pt x="2094418" y="341818"/>
                  <a:pt x="2079171" y="326571"/>
                </a:cubicBezTo>
                <a:lnTo>
                  <a:pt x="2046514" y="293914"/>
                </a:lnTo>
                <a:cubicBezTo>
                  <a:pt x="2027801" y="275201"/>
                  <a:pt x="2017592" y="262143"/>
                  <a:pt x="1992086" y="250371"/>
                </a:cubicBezTo>
                <a:cubicBezTo>
                  <a:pt x="1905046" y="210199"/>
                  <a:pt x="1907473" y="212889"/>
                  <a:pt x="1839686" y="195942"/>
                </a:cubicBezTo>
                <a:cubicBezTo>
                  <a:pt x="1828800" y="185056"/>
                  <a:pt x="1819838" y="171824"/>
                  <a:pt x="1807029" y="163285"/>
                </a:cubicBezTo>
                <a:cubicBezTo>
                  <a:pt x="1797481" y="156920"/>
                  <a:pt x="1784634" y="157532"/>
                  <a:pt x="1774371" y="152400"/>
                </a:cubicBezTo>
                <a:cubicBezTo>
                  <a:pt x="1762669" y="146549"/>
                  <a:pt x="1753151" y="136982"/>
                  <a:pt x="1741714" y="130628"/>
                </a:cubicBezTo>
                <a:cubicBezTo>
                  <a:pt x="1652744" y="81200"/>
                  <a:pt x="1699865" y="121436"/>
                  <a:pt x="1643743" y="65314"/>
                </a:cubicBezTo>
                <a:cubicBezTo>
                  <a:pt x="1640114" y="54428"/>
                  <a:pt x="1638761" y="42496"/>
                  <a:pt x="1632857" y="32657"/>
                </a:cubicBezTo>
                <a:cubicBezTo>
                  <a:pt x="1622509" y="15410"/>
                  <a:pt x="1598981" y="0"/>
                  <a:pt x="1578429" y="0"/>
                </a:cubicBezTo>
                <a:cubicBezTo>
                  <a:pt x="1573298" y="0"/>
                  <a:pt x="1571172" y="7257"/>
                  <a:pt x="1567543" y="10885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071563" y="5143500"/>
            <a:ext cx="214312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428750" y="4429125"/>
            <a:ext cx="214313" cy="2143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928813" y="3071813"/>
            <a:ext cx="214312" cy="2143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st51_0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3786190"/>
            <a:ext cx="419590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пурпурный цвет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2916238"/>
            <a:ext cx="3970338" cy="365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урпурные раковины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3"/>
            <a:ext cx="4919663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пурпурная раковина2.bmp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428625"/>
            <a:ext cx="2571750" cy="2168525"/>
          </a:xfrm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00625" y="0"/>
            <a:ext cx="3857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alibri" pitchFamily="34" charset="0"/>
              </a:rPr>
              <a:t>1)</a:t>
            </a:r>
            <a:r>
              <a:rPr lang="ru-RU" sz="3600" b="1" dirty="0" err="1">
                <a:solidFill>
                  <a:srgbClr val="C00000"/>
                </a:solidFill>
                <a:latin typeface="Calibri" pitchFamily="34" charset="0"/>
              </a:rPr>
              <a:t>Финики́я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 (от греч.</a:t>
            </a:r>
            <a:r>
              <a:rPr lang="ru-RU" sz="2800" dirty="0" err="1">
                <a:solidFill>
                  <a:srgbClr val="C00000"/>
                </a:solidFill>
                <a:latin typeface="Calibri" pitchFamily="34" charset="0"/>
              </a:rPr>
              <a:t>Φοίνικες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Calibri" pitchFamily="34" charset="0"/>
              </a:rPr>
              <a:t>фойникес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, буквально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«страна пурпура»</a:t>
            </a: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) 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2)»</a:t>
            </a:r>
            <a:r>
              <a:rPr lang="ru-RU" sz="2800" dirty="0" err="1">
                <a:solidFill>
                  <a:srgbClr val="C00000"/>
                </a:solidFill>
              </a:rPr>
              <a:t>фенеху</a:t>
            </a:r>
            <a:r>
              <a:rPr lang="ru-RU" sz="2800" dirty="0">
                <a:solidFill>
                  <a:srgbClr val="C00000"/>
                </a:solidFill>
              </a:rPr>
              <a:t>» - </a:t>
            </a:r>
            <a:r>
              <a:rPr lang="ru-RU" sz="2800" b="1" dirty="0">
                <a:solidFill>
                  <a:srgbClr val="C00000"/>
                </a:solidFill>
              </a:rPr>
              <a:t>кораблестроители</a:t>
            </a: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Рисунок 5" descr="s320x24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AF5F1"/>
              </a:clrFrom>
              <a:clrTo>
                <a:srgbClr val="FAF5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3" y="4071938"/>
            <a:ext cx="314325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3600" b="1" dirty="0" smtClean="0">
                <a:solidFill>
                  <a:srgbClr val="C00000"/>
                </a:solidFill>
              </a:rPr>
              <a:t>Оливковое дерево.                  Ливанский кедр.</a:t>
            </a:r>
            <a:r>
              <a:rPr lang="ru-RU" sz="3600" b="1" dirty="0" smtClean="0"/>
              <a:t>							</a:t>
            </a:r>
            <a:r>
              <a:rPr lang="ru-RU" sz="2400" b="1" dirty="0" smtClean="0"/>
              <a:t>	</a:t>
            </a:r>
            <a:endParaRPr lang="ru-RU" sz="2400" b="1" dirty="0"/>
          </a:p>
        </p:txBody>
      </p:sp>
      <p:pic>
        <p:nvPicPr>
          <p:cNvPr id="44034" name="Picture 2" descr="C:\Users\1\Desktop\олив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714876" cy="4857784"/>
          </a:xfrm>
          <a:prstGeom prst="rect">
            <a:avLst/>
          </a:prstGeom>
          <a:noFill/>
        </p:spPr>
      </p:pic>
      <p:pic>
        <p:nvPicPr>
          <p:cNvPr id="44035" name="Picture 3" descr="C:\Users\1\Desktop\кед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929687" cy="15001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Вдоль побережья Средиземного моря была полоска плодородной земли для земледелия, садоводства, виноградарства, оливковых деревьев.                     </a:t>
            </a:r>
          </a:p>
        </p:txBody>
      </p:sp>
      <p:pic>
        <p:nvPicPr>
          <p:cNvPr id="5" name="Рисунок 4" descr="Belek-urman.jpg"/>
          <p:cNvPicPr>
            <a:picLocks noChangeAspect="1"/>
          </p:cNvPicPr>
          <p:nvPr/>
        </p:nvPicPr>
        <p:blipFill>
          <a:blip r:embed="rId2"/>
          <a:srcRect l="1367" t="1367" r="1549" b="2112"/>
          <a:stretch>
            <a:fillRect/>
          </a:stretch>
        </p:blipFill>
        <p:spPr>
          <a:xfrm>
            <a:off x="4071938" y="1785926"/>
            <a:ext cx="5072062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1\Desktop\виноград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40004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442913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-  Назовите города финикийцев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- На какие особенности указывает название страны?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- У финикийцев были города </a:t>
            </a:r>
            <a:r>
              <a:rPr lang="ru-RU" sz="3600" b="1" u="sng" dirty="0" smtClean="0">
                <a:solidFill>
                  <a:srgbClr val="0070C0"/>
                </a:solidFill>
              </a:rPr>
              <a:t>Библ</a:t>
            </a:r>
            <a:r>
              <a:rPr lang="ru-RU" sz="3600" b="1" dirty="0" smtClean="0">
                <a:solidFill>
                  <a:srgbClr val="0070C0"/>
                </a:solidFill>
              </a:rPr>
              <a:t> (в переводе «гора»), </a:t>
            </a:r>
            <a:r>
              <a:rPr lang="ru-RU" sz="3600" b="1" u="sng" dirty="0" err="1" smtClean="0">
                <a:solidFill>
                  <a:srgbClr val="0070C0"/>
                </a:solidFill>
              </a:rPr>
              <a:t>Сидон</a:t>
            </a:r>
            <a:r>
              <a:rPr lang="ru-RU" sz="3600" b="1" u="sng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(«место для рыбной ловли»), </a:t>
            </a:r>
            <a:r>
              <a:rPr lang="ru-RU" sz="3600" b="1" u="sng" dirty="0" smtClean="0">
                <a:solidFill>
                  <a:srgbClr val="0070C0"/>
                </a:solidFill>
              </a:rPr>
              <a:t>Тир</a:t>
            </a:r>
            <a:r>
              <a:rPr lang="ru-RU" sz="3600" b="1" dirty="0" smtClean="0">
                <a:solidFill>
                  <a:srgbClr val="0070C0"/>
                </a:solidFill>
              </a:rPr>
              <a:t> («скала»). 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Какой вывод можно сделать из этого?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14313" y="4357694"/>
            <a:ext cx="8715375" cy="2500306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Судя по письменности общались финикийцы на греческом, хеттском, египетском языках. </a:t>
            </a:r>
          </a:p>
          <a:p>
            <a:pPr eaLnBrk="1" hangingPunct="1">
              <a:buFontTx/>
              <a:buChar char="-"/>
            </a:pPr>
            <a:r>
              <a:rPr lang="ru-RU" sz="3600" b="1" dirty="0" smtClean="0">
                <a:solidFill>
                  <a:srgbClr val="0070C0"/>
                </a:solidFill>
              </a:rPr>
              <a:t>Почему финикийцы были полиглотами?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929687" cy="20431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На побережье заканчивались караванные дороги и начинались морские торговые пути. </a:t>
            </a:r>
            <a:r>
              <a:rPr lang="ru-RU" b="1" smtClean="0">
                <a:solidFill>
                  <a:srgbClr val="C00000"/>
                </a:solidFill>
              </a:rPr>
              <a:t>Море и все, что оно давало, было главным богатством финикийцев</a:t>
            </a:r>
            <a:r>
              <a:rPr lang="ru-RU" sz="280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 descr="chia-il-peisaggi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14563"/>
            <a:ext cx="7000875" cy="43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3286124"/>
          </a:xfrm>
        </p:spPr>
        <p:txBody>
          <a:bodyPr>
            <a:normAutofit/>
          </a:bodyPr>
          <a:lstStyle/>
          <a:p>
            <a:pPr algn="l"/>
            <a:r>
              <a:rPr lang="ru-RU" sz="4000" b="1" u="sng" dirty="0" smtClean="0">
                <a:solidFill>
                  <a:srgbClr val="0070C0"/>
                </a:solidFill>
              </a:rPr>
              <a:t>с. 76 учебника, документ. </a:t>
            </a:r>
            <a:br>
              <a:rPr lang="ru-RU" sz="4000" b="1" u="sng" dirty="0" smtClean="0">
                <a:solidFill>
                  <a:srgbClr val="0070C0"/>
                </a:solidFill>
              </a:rPr>
            </a:br>
            <a:r>
              <a:rPr lang="ru-RU" sz="4000" b="1" u="sng" dirty="0" smtClean="0">
                <a:solidFill>
                  <a:srgbClr val="0070C0"/>
                </a:solidFill>
              </a:rPr>
              <a:t>Как финикийцы похитили женщин?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endParaRPr lang="ru-RU" sz="4000" b="1" u="sng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071678"/>
            <a:ext cx="885828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Цель похищения?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Почему финикийцами пугали детей в странах Средиземноморья?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endParaRPr lang="ru-RU" sz="40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497</Words>
  <Application>Microsoft Office PowerPoint</Application>
  <PresentationFormat>Экран (4:3)</PresentationFormat>
  <Paragraphs>99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МУНИЦИПАЛЬНОЕ КАЗЁННОЕ ОБЩЕОБРАЗОВАТЕЛЬНОЕ УЧРЕЖДЕНИЕ  «ПРИУПСКАЯ СРЕДНЯЯ ОБЩЕОБРАЗОВАТЕЛЬНАЯ ШКОЛА»       МУНИЦИПАЛЬНОГО ОБРАЗОВАНИЯ КИРЕЕВСКИЙ РАЙОН                                         ТУЛЬСКОЙ  ОБЛАСТИ  Учитель: Тюрина Лидия Васильевна,                      высшая категория</vt:lpstr>
      <vt:lpstr>План.</vt:lpstr>
      <vt:lpstr>Финикия – страна на восточном побережье Средиземного моря вдоль Ливанских гор. *Чем географическое положение и природа городов-государств отличалась от Египта и Междуречья?</vt:lpstr>
      <vt:lpstr>Презентация PowerPoint</vt:lpstr>
      <vt:lpstr>         Оливковое дерево.                  Ливанский кедр.        </vt:lpstr>
      <vt:lpstr>Презентация PowerPoint</vt:lpstr>
      <vt:lpstr>-  Назовите города финикийцев - На какие особенности указывает название страны? - У финикийцев были города Библ (в переводе «гора»), Сидон («место для рыбной ловли»), Тир («скала»).   Какой вывод можно сделать из этого?</vt:lpstr>
      <vt:lpstr>Презентация PowerPoint</vt:lpstr>
      <vt:lpstr>с. 76 учебника, документ.  Как финикийцы похитили женщин?  </vt:lpstr>
      <vt:lpstr>                                                        Ливанский кедр.        </vt:lpstr>
      <vt:lpstr>Царской роскошью считались ткани, окрашенные в пурпурный (лилово-красный цвет)</vt:lpstr>
      <vt:lpstr>Изготовление стекла в Древней  Финикии</vt:lpstr>
      <vt:lpstr>Назовите занятия жителей Финикии?</vt:lpstr>
      <vt:lpstr>Презентация PowerPoint</vt:lpstr>
      <vt:lpstr> -  Какие товары они предлагали соседям?       - Что получали в обмен в Междуречье? </vt:lpstr>
      <vt:lpstr>Считались лучшими мореплавателями и кораблестроителями своего времени.  </vt:lpstr>
      <vt:lpstr>Плавали вокруг Африки. Их корабли отплыли из порта в Красном море и лишь на третий год вошли в Средиземное море *Почему египетский фараон поручил это плавание финикийцам?  * Какие научные открытия совершили финикийцы во время этого плавания?</vt:lpstr>
      <vt:lpstr>Плавание вокруг Африки                               * Какие научные открытия совершили финикийцы во время этого плавания?  * Что позволило финикийцам добиться более выдающихся успехов в мореплавании, по сравнению с Египтом и Междуречьем? </vt:lpstr>
      <vt:lpstr>Колония - поселение жителей  какого-либо государства в другой стране</vt:lpstr>
      <vt:lpstr> с. 75, карта:     *Где финикийцы основывали свои колонии? </vt:lpstr>
      <vt:lpstr>Какие открытия и изобретения сделали финикийцы?</vt:lpstr>
      <vt:lpstr>Алфавит – письменность, созданная финикийцами *Недостаток древнейшего алфавита?</vt:lpstr>
      <vt:lpstr>  А.        Тест               </vt:lpstr>
      <vt:lpstr>  Б.   1)    Из первого слова выпишите первую букву,  из второго  -  первую,  из третьего - вторую,  из четвёртого -  четвёртую,   из пятого - пятую. </vt:lpstr>
      <vt:lpstr>Синквейн   «Финикия»</vt:lpstr>
      <vt:lpstr>Синквейн   «Финикия»</vt:lpstr>
      <vt:lpstr> Дополнительно.           Решить кроссворд:</vt:lpstr>
      <vt:lpstr>Ответ на кроссворд:</vt:lpstr>
      <vt:lpstr>Домашнее задание:  п.16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Финикийские мореплаватели</dc:title>
  <dc:creator>1</dc:creator>
  <cp:lastModifiedBy>Тюрина Лидия</cp:lastModifiedBy>
  <cp:revision>46</cp:revision>
  <dcterms:created xsi:type="dcterms:W3CDTF">2014-11-18T17:06:49Z</dcterms:created>
  <dcterms:modified xsi:type="dcterms:W3CDTF">2015-04-20T07:32:59Z</dcterms:modified>
</cp:coreProperties>
</file>