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58" r:id="rId4"/>
    <p:sldId id="263" r:id="rId5"/>
    <p:sldId id="265" r:id="rId6"/>
    <p:sldId id="264" r:id="rId7"/>
    <p:sldId id="266" r:id="rId8"/>
    <p:sldId id="269" r:id="rId9"/>
    <p:sldId id="280" r:id="rId1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FF0000"/>
    <a:srgbClr val="CC0099"/>
    <a:srgbClr val="035920"/>
    <a:srgbClr val="5585BF"/>
    <a:srgbClr val="7FA3CF"/>
    <a:srgbClr val="CB3405"/>
    <a:srgbClr val="F94A13"/>
    <a:srgbClr val="716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331F0-E9E3-4179-A785-D1723D3E71D8}" type="datetimeFigureOut">
              <a:rPr lang="ru-RU" smtClean="0"/>
              <a:t>22.04.2015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59B3A-1C3E-4E71-AD7E-38E7CA955C09}" type="slidenum">
              <a:rPr lang="ru-RU" smtClean="0"/>
              <a:t>‹#›</a:t>
            </a:fld>
            <a:endParaRPr lang="ru-RU"/>
          </a:p>
        </p:txBody>
      </p:sp>
    </p:spTree>
    <p:extLst>
      <p:ext uri="{BB962C8B-B14F-4D97-AF65-F5344CB8AC3E}">
        <p14:creationId xmlns:p14="http://schemas.microsoft.com/office/powerpoint/2010/main" val="344683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ltLang="zh-CN" smtClean="0"/>
              <a:t>Образец заголовка</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ltLang="zh-CN" smtClean="0"/>
              <a:t>Образец подзаголовка</a:t>
            </a:r>
            <a:endParaRPr lang="zh-CN" altLang="en-US"/>
          </a:p>
        </p:txBody>
      </p:sp>
      <p:sp>
        <p:nvSpPr>
          <p:cNvPr id="4" name="Date Placeholder 3"/>
          <p:cNvSpPr>
            <a:spLocks noGrp="1"/>
          </p:cNvSpPr>
          <p:nvPr>
            <p:ph type="dt" sz="half" idx="10"/>
          </p:nvPr>
        </p:nvSpPr>
        <p:spPr/>
        <p:txBody>
          <a:bodyPr/>
          <a:lstStyle>
            <a:lvl1pPr>
              <a:defRPr/>
            </a:lvl1pPr>
          </a:lstStyle>
          <a:p>
            <a:fld id="{07EE351B-826F-4F62-BB38-63441003DE8F}" type="datetimeFigureOut">
              <a:rPr lang="zh-CN" altLang="en-US"/>
              <a:pPr/>
              <a:t>2015/4/22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3114D5A-6154-47D2-A266-0444AC24FD42}" type="slidenum">
              <a:rPr lang="zh-CN" altLang="en-US"/>
              <a:pPr/>
              <a:t>‹#›</a:t>
            </a:fld>
            <a:endParaRPr lang="zh-CN" altLang="en-US"/>
          </a:p>
        </p:txBody>
      </p:sp>
    </p:spTree>
    <p:extLst>
      <p:ext uri="{BB962C8B-B14F-4D97-AF65-F5344CB8AC3E}">
        <p14:creationId xmlns:p14="http://schemas.microsoft.com/office/powerpoint/2010/main" val="3142742397"/>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Vertical Text Placeholder 2"/>
          <p:cNvSpPr>
            <a:spLocks noGrp="1"/>
          </p:cNvSpPr>
          <p:nvPr>
            <p:ph type="body" orient="vert" idx="1"/>
          </p:nvPr>
        </p:nvSpPr>
        <p:spPr/>
        <p:txBody>
          <a:bodyPr vert="eaVert"/>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10"/>
          </p:nvPr>
        </p:nvSpPr>
        <p:spPr/>
        <p:txBody>
          <a:bodyPr/>
          <a:lstStyle>
            <a:lvl1pPr>
              <a:defRPr/>
            </a:lvl1pPr>
          </a:lstStyle>
          <a:p>
            <a:fld id="{5C38826B-F196-4225-81B0-462633ECE9FA}" type="datetimeFigureOut">
              <a:rPr lang="zh-CN" altLang="en-US"/>
              <a:pPr/>
              <a:t>2015/4/22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030247C-A227-4DA5-915A-66910DFB7227}" type="slidenum">
              <a:rPr lang="zh-CN" altLang="en-US"/>
              <a:pPr/>
              <a:t>‹#›</a:t>
            </a:fld>
            <a:endParaRPr lang="zh-CN" altLang="en-US"/>
          </a:p>
        </p:txBody>
      </p:sp>
    </p:spTree>
    <p:extLst>
      <p:ext uri="{BB962C8B-B14F-4D97-AF65-F5344CB8AC3E}">
        <p14:creationId xmlns:p14="http://schemas.microsoft.com/office/powerpoint/2010/main" val="1847036178"/>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ltLang="zh-CN" smtClean="0"/>
              <a:t>Образец заголовка</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10"/>
          </p:nvPr>
        </p:nvSpPr>
        <p:spPr/>
        <p:txBody>
          <a:bodyPr/>
          <a:lstStyle>
            <a:lvl1pPr>
              <a:defRPr/>
            </a:lvl1pPr>
          </a:lstStyle>
          <a:p>
            <a:fld id="{5FED7F61-3462-474D-9015-130989447D1E}" type="datetimeFigureOut">
              <a:rPr lang="zh-CN" altLang="en-US"/>
              <a:pPr/>
              <a:t>2015/4/22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8868AE4F-0641-4CCB-B617-773EFB8A9B34}" type="slidenum">
              <a:rPr lang="zh-CN" altLang="en-US"/>
              <a:pPr/>
              <a:t>‹#›</a:t>
            </a:fld>
            <a:endParaRPr lang="zh-CN" altLang="en-US"/>
          </a:p>
        </p:txBody>
      </p:sp>
    </p:spTree>
    <p:extLst>
      <p:ext uri="{BB962C8B-B14F-4D97-AF65-F5344CB8AC3E}">
        <p14:creationId xmlns:p14="http://schemas.microsoft.com/office/powerpoint/2010/main" val="3935265478"/>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Content Placeholder 2"/>
          <p:cNvSpPr>
            <a:spLocks noGrp="1"/>
          </p:cNvSpPr>
          <p:nvPr>
            <p:ph idx="1"/>
          </p:nvPr>
        </p:nvSpPr>
        <p:spPr/>
        <p:txBody>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10"/>
          </p:nvPr>
        </p:nvSpPr>
        <p:spPr/>
        <p:txBody>
          <a:bodyPr/>
          <a:lstStyle>
            <a:lvl1pPr>
              <a:defRPr/>
            </a:lvl1pPr>
          </a:lstStyle>
          <a:p>
            <a:fld id="{BD7EF7CC-D6E2-4DE2-967C-269EA40B8548}" type="datetimeFigureOut">
              <a:rPr lang="zh-CN" altLang="en-US"/>
              <a:pPr/>
              <a:t>2015/4/22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A6B0678-FD94-448B-B6ED-B1D5A84F74CA}" type="slidenum">
              <a:rPr lang="zh-CN" altLang="en-US"/>
              <a:pPr/>
              <a:t>‹#›</a:t>
            </a:fld>
            <a:endParaRPr lang="zh-CN" altLang="en-US"/>
          </a:p>
        </p:txBody>
      </p:sp>
    </p:spTree>
    <p:extLst>
      <p:ext uri="{BB962C8B-B14F-4D97-AF65-F5344CB8AC3E}">
        <p14:creationId xmlns:p14="http://schemas.microsoft.com/office/powerpoint/2010/main" val="4050650643"/>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ltLang="zh-CN" smtClean="0"/>
              <a:t>Образец заголовка</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ltLang="zh-CN" smtClean="0"/>
              <a:t>Образец текста</a:t>
            </a:r>
          </a:p>
        </p:txBody>
      </p:sp>
      <p:sp>
        <p:nvSpPr>
          <p:cNvPr id="4" name="Date Placeholder 3"/>
          <p:cNvSpPr>
            <a:spLocks noGrp="1"/>
          </p:cNvSpPr>
          <p:nvPr>
            <p:ph type="dt" sz="half" idx="10"/>
          </p:nvPr>
        </p:nvSpPr>
        <p:spPr/>
        <p:txBody>
          <a:bodyPr/>
          <a:lstStyle>
            <a:lvl1pPr>
              <a:defRPr/>
            </a:lvl1pPr>
          </a:lstStyle>
          <a:p>
            <a:fld id="{4C96FA30-6881-443D-9B48-79AC70372A13}" type="datetimeFigureOut">
              <a:rPr lang="zh-CN" altLang="en-US"/>
              <a:pPr/>
              <a:t>2015/4/22</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8457E69-FBAB-43FA-A954-7513231B2110}" type="slidenum">
              <a:rPr lang="zh-CN" altLang="en-US"/>
              <a:pPr/>
              <a:t>‹#›</a:t>
            </a:fld>
            <a:endParaRPr lang="zh-CN" altLang="en-US"/>
          </a:p>
        </p:txBody>
      </p:sp>
    </p:spTree>
    <p:extLst>
      <p:ext uri="{BB962C8B-B14F-4D97-AF65-F5344CB8AC3E}">
        <p14:creationId xmlns:p14="http://schemas.microsoft.com/office/powerpoint/2010/main" val="274915361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5" name="Date Placeholder 3"/>
          <p:cNvSpPr>
            <a:spLocks noGrp="1"/>
          </p:cNvSpPr>
          <p:nvPr>
            <p:ph type="dt" sz="half" idx="10"/>
          </p:nvPr>
        </p:nvSpPr>
        <p:spPr/>
        <p:txBody>
          <a:bodyPr/>
          <a:lstStyle>
            <a:lvl1pPr>
              <a:defRPr/>
            </a:lvl1pPr>
          </a:lstStyle>
          <a:p>
            <a:fld id="{67FD9EF6-F9FA-4B0D-A29C-CB1DE16562C3}" type="datetimeFigureOut">
              <a:rPr lang="zh-CN" altLang="en-US"/>
              <a:pPr/>
              <a:t>2015/4/22</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15AA850E-7568-4006-89AF-7CF95FD0DBD0}" type="slidenum">
              <a:rPr lang="zh-CN" altLang="en-US"/>
              <a:pPr/>
              <a:t>‹#›</a:t>
            </a:fld>
            <a:endParaRPr lang="zh-CN" altLang="en-US"/>
          </a:p>
        </p:txBody>
      </p:sp>
    </p:spTree>
    <p:extLst>
      <p:ext uri="{BB962C8B-B14F-4D97-AF65-F5344CB8AC3E}">
        <p14:creationId xmlns:p14="http://schemas.microsoft.com/office/powerpoint/2010/main" val="2849703508"/>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ltLang="zh-CN" smtClean="0"/>
              <a:t>Образец заголовка</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zh-CN"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zh-CN"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7" name="Date Placeholder 3"/>
          <p:cNvSpPr>
            <a:spLocks noGrp="1"/>
          </p:cNvSpPr>
          <p:nvPr>
            <p:ph type="dt" sz="half" idx="10"/>
          </p:nvPr>
        </p:nvSpPr>
        <p:spPr/>
        <p:txBody>
          <a:bodyPr/>
          <a:lstStyle>
            <a:lvl1pPr>
              <a:defRPr/>
            </a:lvl1pPr>
          </a:lstStyle>
          <a:p>
            <a:fld id="{C5C17487-1717-43C1-B430-16C2A8701EAF}" type="datetimeFigureOut">
              <a:rPr lang="zh-CN" altLang="en-US"/>
              <a:pPr/>
              <a:t>2015/4/22</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4D6EB3FC-FCBD-48C1-BBEF-059B87984C46}" type="slidenum">
              <a:rPr lang="zh-CN" altLang="en-US"/>
              <a:pPr/>
              <a:t>‹#›</a:t>
            </a:fld>
            <a:endParaRPr lang="zh-CN" altLang="en-US"/>
          </a:p>
        </p:txBody>
      </p:sp>
    </p:spTree>
    <p:extLst>
      <p:ext uri="{BB962C8B-B14F-4D97-AF65-F5344CB8AC3E}">
        <p14:creationId xmlns:p14="http://schemas.microsoft.com/office/powerpoint/2010/main" val="1485759741"/>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Date Placeholder 3"/>
          <p:cNvSpPr>
            <a:spLocks noGrp="1"/>
          </p:cNvSpPr>
          <p:nvPr>
            <p:ph type="dt" sz="half" idx="10"/>
          </p:nvPr>
        </p:nvSpPr>
        <p:spPr/>
        <p:txBody>
          <a:bodyPr/>
          <a:lstStyle>
            <a:lvl1pPr>
              <a:defRPr/>
            </a:lvl1pPr>
          </a:lstStyle>
          <a:p>
            <a:fld id="{1A9D2E43-CF73-442C-B65D-B25DC3EA6C80}" type="datetimeFigureOut">
              <a:rPr lang="zh-CN" altLang="en-US"/>
              <a:pPr/>
              <a:t>2015/4/22</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DAA5D71C-2090-4518-9906-298193DD85D6}" type="slidenum">
              <a:rPr lang="zh-CN" altLang="en-US"/>
              <a:pPr/>
              <a:t>‹#›</a:t>
            </a:fld>
            <a:endParaRPr lang="zh-CN" altLang="en-US"/>
          </a:p>
        </p:txBody>
      </p:sp>
    </p:spTree>
    <p:extLst>
      <p:ext uri="{BB962C8B-B14F-4D97-AF65-F5344CB8AC3E}">
        <p14:creationId xmlns:p14="http://schemas.microsoft.com/office/powerpoint/2010/main" val="3340082720"/>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C278E1-03F3-4D2A-A3F3-BDB6FC091A57}" type="datetimeFigureOut">
              <a:rPr lang="zh-CN" altLang="en-US"/>
              <a:pPr/>
              <a:t>2015/4/22</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28C8FA77-8AB0-4671-853C-AA53C51AE0AE}" type="slidenum">
              <a:rPr lang="zh-CN" altLang="en-US"/>
              <a:pPr/>
              <a:t>‹#›</a:t>
            </a:fld>
            <a:endParaRPr lang="zh-CN" altLang="en-US"/>
          </a:p>
        </p:txBody>
      </p:sp>
    </p:spTree>
    <p:extLst>
      <p:ext uri="{BB962C8B-B14F-4D97-AF65-F5344CB8AC3E}">
        <p14:creationId xmlns:p14="http://schemas.microsoft.com/office/powerpoint/2010/main" val="2828347057"/>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ltLang="zh-CN" smtClean="0"/>
              <a:t>Образец заголовка</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zh-CN" smtClean="0"/>
              <a:t>Образец текста</a:t>
            </a:r>
          </a:p>
        </p:txBody>
      </p:sp>
      <p:sp>
        <p:nvSpPr>
          <p:cNvPr id="5" name="Date Placeholder 3"/>
          <p:cNvSpPr>
            <a:spLocks noGrp="1"/>
          </p:cNvSpPr>
          <p:nvPr>
            <p:ph type="dt" sz="half" idx="10"/>
          </p:nvPr>
        </p:nvSpPr>
        <p:spPr/>
        <p:txBody>
          <a:bodyPr/>
          <a:lstStyle>
            <a:lvl1pPr>
              <a:defRPr/>
            </a:lvl1pPr>
          </a:lstStyle>
          <a:p>
            <a:fld id="{8D9BBA66-9580-42E3-8756-A00CC630C891}" type="datetimeFigureOut">
              <a:rPr lang="zh-CN" altLang="en-US"/>
              <a:pPr/>
              <a:t>2015/4/22</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EC5CF2D-60A0-4777-B7AD-B46CB02BB36C}" type="slidenum">
              <a:rPr lang="zh-CN" altLang="en-US"/>
              <a:pPr/>
              <a:t>‹#›</a:t>
            </a:fld>
            <a:endParaRPr lang="zh-CN" altLang="en-US"/>
          </a:p>
        </p:txBody>
      </p:sp>
    </p:spTree>
    <p:extLst>
      <p:ext uri="{BB962C8B-B14F-4D97-AF65-F5344CB8AC3E}">
        <p14:creationId xmlns:p14="http://schemas.microsoft.com/office/powerpoint/2010/main" val="125857174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ltLang="zh-CN" smtClean="0"/>
              <a:t>Образец заголовка</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altLang="zh-CN" noProof="0" smtClean="0"/>
              <a:t>Вставка рисунка</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zh-CN" smtClean="0"/>
              <a:t>Образец текста</a:t>
            </a:r>
          </a:p>
        </p:txBody>
      </p:sp>
      <p:sp>
        <p:nvSpPr>
          <p:cNvPr id="5" name="Date Placeholder 3"/>
          <p:cNvSpPr>
            <a:spLocks noGrp="1"/>
          </p:cNvSpPr>
          <p:nvPr>
            <p:ph type="dt" sz="half" idx="10"/>
          </p:nvPr>
        </p:nvSpPr>
        <p:spPr/>
        <p:txBody>
          <a:bodyPr/>
          <a:lstStyle>
            <a:lvl1pPr>
              <a:defRPr/>
            </a:lvl1pPr>
          </a:lstStyle>
          <a:p>
            <a:fld id="{AEED52B6-EA28-40DC-B095-8D500CECCCA4}" type="datetimeFigureOut">
              <a:rPr lang="zh-CN" altLang="en-US"/>
              <a:pPr/>
              <a:t>2015/4/22</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D45BF55-9213-4F94-B710-2414EE778CD3}" type="slidenum">
              <a:rPr lang="zh-CN" altLang="en-US"/>
              <a:pPr/>
              <a:t>‹#›</a:t>
            </a:fld>
            <a:endParaRPr lang="zh-CN" altLang="en-US"/>
          </a:p>
        </p:txBody>
      </p:sp>
    </p:spTree>
    <p:extLst>
      <p:ext uri="{BB962C8B-B14F-4D97-AF65-F5344CB8AC3E}">
        <p14:creationId xmlns:p14="http://schemas.microsoft.com/office/powerpoint/2010/main" val="297381018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zh-CN" smtClean="0"/>
              <a:t>Образец заголовка</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E60EC75-20E5-46CA-B7A1-E0915E97D4C5}" type="datetimeFigureOut">
              <a:rPr lang="zh-CN" altLang="en-US"/>
              <a:pPr/>
              <a:t>2015/4/22</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A658FFE-B265-4F8D-B47F-72E2DA2D87A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wheel spokes="1"/>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32657"/>
            <a:ext cx="7772400" cy="3267794"/>
          </a:xfrm>
        </p:spPr>
        <p:txBody>
          <a:bodyPr/>
          <a:lstStyle/>
          <a:p>
            <a:r>
              <a:rPr lang="ru-RU" altLang="zh-CN" sz="4000" b="1" cap="all" dirty="0" smtClean="0">
                <a:ln w="9000" cmpd="sng">
                  <a:solidFill>
                    <a:schemeClr val="accent4">
                      <a:shade val="50000"/>
                      <a:satMod val="120000"/>
                    </a:schemeClr>
                  </a:solidFill>
                  <a:prstDash val="solid"/>
                </a:ln>
                <a:solidFill>
                  <a:srgbClr val="660066"/>
                </a:solidFill>
                <a:effectLst>
                  <a:reflection blurRad="12700" stA="28000" endPos="45000" dist="1000" dir="5400000" sy="-100000" algn="bl" rotWithShape="0"/>
                </a:effectLst>
              </a:rPr>
              <a:t>Использование инновационных методов и приёмов работы  по развитию связной речи детей</a:t>
            </a:r>
            <a:endParaRPr lang="zh-CN" altLang="en-US" sz="4000" b="1" cap="all" dirty="0" smtClean="0">
              <a:ln w="9000" cmpd="sng">
                <a:solidFill>
                  <a:schemeClr val="accent4">
                    <a:shade val="50000"/>
                    <a:satMod val="120000"/>
                  </a:schemeClr>
                </a:solidFill>
                <a:prstDash val="solid"/>
              </a:ln>
              <a:solidFill>
                <a:srgbClr val="660066"/>
              </a:soli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1371600" y="4437112"/>
            <a:ext cx="6400800" cy="1201688"/>
          </a:xfrm>
        </p:spPr>
        <p:txBody>
          <a:bodyPr>
            <a:normAutofit/>
          </a:bodyPr>
          <a:lstStyle/>
          <a:p>
            <a:r>
              <a:rPr lang="ru-RU" altLang="zh-CN"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Выполнила воспитатель 1 квалификационной категории Пахомова Н.В.</a:t>
            </a:r>
            <a:endParaRPr lang="zh-CN" alt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cap="all" dirty="0" smtClean="0">
                <a:ln w="9000" cmpd="sng">
                  <a:solidFill>
                    <a:srgbClr val="FF0000"/>
                  </a:solidFill>
                  <a:prstDash val="solid"/>
                </a:ln>
                <a:solidFill>
                  <a:srgbClr val="FF0000"/>
                </a:solidFill>
                <a:effectLst>
                  <a:reflection blurRad="12700" stA="28000" endPos="45000" dist="1000" dir="5400000" sy="-100000" algn="bl" rotWithShape="0"/>
                </a:effectLst>
              </a:rPr>
              <a:t>Составление графического плана для рассказа-описания «Мой любимый фрукт» в форме </a:t>
            </a:r>
            <a:r>
              <a:rPr lang="ru-RU" sz="2400" b="1" cap="all" dirty="0" err="1" smtClean="0">
                <a:ln w="9000" cmpd="sng">
                  <a:solidFill>
                    <a:srgbClr val="FF0000"/>
                  </a:solidFill>
                  <a:prstDash val="solid"/>
                </a:ln>
                <a:solidFill>
                  <a:srgbClr val="FF0000"/>
                </a:solidFill>
                <a:effectLst>
                  <a:reflection blurRad="12700" stA="28000" endPos="45000" dist="1000" dir="5400000" sy="-100000" algn="bl" rotWithShape="0"/>
                </a:effectLst>
              </a:rPr>
              <a:t>мнемотаблицы</a:t>
            </a:r>
            <a:endParaRPr lang="ru-RU" sz="24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pic>
        <p:nvPicPr>
          <p:cNvPr id="8194" name="Picture 2" descr="C:\Users\Марина\Desktop\фото №7\IMG_6886.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971600" y="1700808"/>
            <a:ext cx="288032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5" name="Picture 3" descr="C:\Users\Марина\Desktop\фото №7\IMG_689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600" y="4319139"/>
            <a:ext cx="288032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C:\Users\Марина\Desktop\фото №7\IMG_689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9992" y="2208700"/>
            <a:ext cx="4259193" cy="3194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06347890"/>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57200" y="476672"/>
            <a:ext cx="8229600" cy="792088"/>
          </a:xfrm>
        </p:spPr>
        <p:txBody>
          <a:bodyPr/>
          <a:lstStyle/>
          <a:p>
            <a:r>
              <a:rPr lang="ru-RU" altLang="zh-CN" sz="2800" b="1" cap="all" dirty="0" smtClean="0">
                <a:ln w="9000" cmpd="sng">
                  <a:solidFill>
                    <a:srgbClr val="FF0000"/>
                  </a:solidFill>
                  <a:prstDash val="solid"/>
                </a:ln>
                <a:solidFill>
                  <a:srgbClr val="FF0000"/>
                </a:solidFill>
                <a:effectLst>
                  <a:reflection blurRad="12700" stA="28000" endPos="45000" dist="1000" dir="5400000" sy="-100000" algn="bl" rotWithShape="0"/>
                </a:effectLst>
              </a:rPr>
              <a:t>Загадки для рисования </a:t>
            </a:r>
            <a:r>
              <a:rPr lang="ru-RU" altLang="zh-CN" sz="2800" b="1" cap="all" dirty="0" err="1" smtClean="0">
                <a:ln w="9000" cmpd="sng">
                  <a:solidFill>
                    <a:srgbClr val="FF0000"/>
                  </a:solidFill>
                  <a:prstDash val="solid"/>
                </a:ln>
                <a:solidFill>
                  <a:srgbClr val="FF0000"/>
                </a:solidFill>
                <a:effectLst>
                  <a:reflection blurRad="12700" stA="28000" endPos="45000" dist="1000" dir="5400000" sy="-100000" algn="bl" rotWithShape="0"/>
                </a:effectLst>
              </a:rPr>
              <a:t>мнемодорожки</a:t>
            </a:r>
            <a:endParaRPr lang="zh-CN" altLang="en-US" sz="2800" dirty="0" smtClean="0">
              <a:ln w="9000" cmpd="sng">
                <a:solidFill>
                  <a:srgbClr val="FF0000"/>
                </a:solidFill>
                <a:prstDash val="solid"/>
              </a:ln>
              <a:solidFill>
                <a:srgbClr val="FF0000"/>
              </a:solidFill>
            </a:endParaRPr>
          </a:p>
        </p:txBody>
      </p:sp>
      <p:sp>
        <p:nvSpPr>
          <p:cNvPr id="5123" name="Content Placeholder 4"/>
          <p:cNvSpPr>
            <a:spLocks noGrp="1"/>
          </p:cNvSpPr>
          <p:nvPr>
            <p:ph sz="half" idx="1"/>
          </p:nvPr>
        </p:nvSpPr>
        <p:spPr/>
        <p:txBody>
          <a:bodyPr/>
          <a:lstStyle/>
          <a:p>
            <a:pPr>
              <a:lnSpc>
                <a:spcPct val="80000"/>
              </a:lnSpc>
            </a:pPr>
            <a:r>
              <a:rPr lang="ru-RU" altLang="ru-RU" sz="2000" b="1" dirty="0">
                <a:solidFill>
                  <a:srgbClr val="FF0000"/>
                </a:solidFill>
              </a:rPr>
              <a:t>Голубой платок,</a:t>
            </a:r>
          </a:p>
          <a:p>
            <a:pPr>
              <a:lnSpc>
                <a:spcPct val="80000"/>
              </a:lnSpc>
              <a:buFont typeface="Wingdings" pitchFamily="2" charset="2"/>
              <a:buNone/>
            </a:pPr>
            <a:r>
              <a:rPr lang="ru-RU" altLang="ru-RU" sz="2000" b="1" dirty="0">
                <a:solidFill>
                  <a:srgbClr val="FF0000"/>
                </a:solidFill>
              </a:rPr>
              <a:t>	Красный колобок,</a:t>
            </a:r>
          </a:p>
          <a:p>
            <a:pPr>
              <a:lnSpc>
                <a:spcPct val="80000"/>
              </a:lnSpc>
              <a:buFont typeface="Wingdings" pitchFamily="2" charset="2"/>
              <a:buNone/>
            </a:pPr>
            <a:r>
              <a:rPr lang="ru-RU" altLang="ru-RU" sz="2000" b="1" dirty="0">
                <a:solidFill>
                  <a:srgbClr val="FF0000"/>
                </a:solidFill>
              </a:rPr>
              <a:t>	По платку катается, </a:t>
            </a:r>
          </a:p>
          <a:p>
            <a:pPr>
              <a:lnSpc>
                <a:spcPct val="80000"/>
              </a:lnSpc>
              <a:buFont typeface="Wingdings" pitchFamily="2" charset="2"/>
              <a:buNone/>
            </a:pPr>
            <a:r>
              <a:rPr lang="ru-RU" altLang="ru-RU" sz="2000" b="1" dirty="0">
                <a:solidFill>
                  <a:srgbClr val="FF0000"/>
                </a:solidFill>
              </a:rPr>
              <a:t>	Людям улыбается.</a:t>
            </a:r>
          </a:p>
          <a:p>
            <a:pPr>
              <a:lnSpc>
                <a:spcPct val="80000"/>
              </a:lnSpc>
              <a:buFont typeface="Wingdings" pitchFamily="2" charset="2"/>
              <a:buNone/>
            </a:pPr>
            <a:r>
              <a:rPr lang="ru-RU" altLang="ru-RU" sz="2000" b="1" dirty="0">
                <a:solidFill>
                  <a:srgbClr val="FF0000"/>
                </a:solidFill>
              </a:rPr>
              <a:t>	(Небо и солнце)</a:t>
            </a:r>
          </a:p>
          <a:p>
            <a:pPr>
              <a:lnSpc>
                <a:spcPct val="80000"/>
              </a:lnSpc>
            </a:pPr>
            <a:r>
              <a:rPr lang="ru-RU" altLang="ru-RU" sz="2000" b="1" dirty="0">
                <a:solidFill>
                  <a:srgbClr val="FF0000"/>
                </a:solidFill>
              </a:rPr>
              <a:t>В густом лесу под ёлками, </a:t>
            </a:r>
          </a:p>
          <a:p>
            <a:pPr>
              <a:lnSpc>
                <a:spcPct val="80000"/>
              </a:lnSpc>
              <a:buFont typeface="Wingdings" pitchFamily="2" charset="2"/>
              <a:buNone/>
            </a:pPr>
            <a:r>
              <a:rPr lang="ru-RU" altLang="ru-RU" sz="2000" b="1" dirty="0">
                <a:solidFill>
                  <a:srgbClr val="FF0000"/>
                </a:solidFill>
              </a:rPr>
              <a:t>	Осыпанный листвой,</a:t>
            </a:r>
          </a:p>
          <a:p>
            <a:pPr>
              <a:lnSpc>
                <a:spcPct val="80000"/>
              </a:lnSpc>
              <a:buFont typeface="Wingdings" pitchFamily="2" charset="2"/>
              <a:buNone/>
            </a:pPr>
            <a:r>
              <a:rPr lang="ru-RU" altLang="ru-RU" sz="2000" b="1" dirty="0">
                <a:solidFill>
                  <a:srgbClr val="FF0000"/>
                </a:solidFill>
              </a:rPr>
              <a:t>	Лежит клубок с иголками,</a:t>
            </a:r>
          </a:p>
          <a:p>
            <a:pPr>
              <a:lnSpc>
                <a:spcPct val="80000"/>
              </a:lnSpc>
              <a:buFont typeface="Wingdings" pitchFamily="2" charset="2"/>
              <a:buNone/>
            </a:pPr>
            <a:r>
              <a:rPr lang="ru-RU" altLang="ru-RU" sz="2000" b="1" dirty="0">
                <a:solidFill>
                  <a:srgbClr val="FF0000"/>
                </a:solidFill>
              </a:rPr>
              <a:t>	Колючий и живой. 	(Ёж</a:t>
            </a:r>
            <a:r>
              <a:rPr lang="ru-RU" altLang="ru-RU" sz="2000" b="1" dirty="0" smtClean="0">
                <a:solidFill>
                  <a:srgbClr val="FF0000"/>
                </a:solidFill>
              </a:rPr>
              <a:t>)</a:t>
            </a:r>
          </a:p>
          <a:p>
            <a:pPr>
              <a:lnSpc>
                <a:spcPct val="80000"/>
              </a:lnSpc>
            </a:pPr>
            <a:r>
              <a:rPr lang="ru-RU" altLang="ru-RU" sz="2000" b="1" dirty="0" smtClean="0">
                <a:solidFill>
                  <a:srgbClr val="FF0000"/>
                </a:solidFill>
              </a:rPr>
              <a:t>Посадили зёрнышко-</a:t>
            </a:r>
          </a:p>
          <a:p>
            <a:pPr marL="0" indent="0">
              <a:lnSpc>
                <a:spcPct val="80000"/>
              </a:lnSpc>
              <a:buNone/>
            </a:pPr>
            <a:r>
              <a:rPr lang="ru-RU" altLang="ru-RU" sz="2000" b="1" dirty="0" smtClean="0">
                <a:solidFill>
                  <a:srgbClr val="FF0000"/>
                </a:solidFill>
              </a:rPr>
              <a:t>      Вырастили солнышко.</a:t>
            </a:r>
          </a:p>
          <a:p>
            <a:pPr marL="0" indent="0">
              <a:lnSpc>
                <a:spcPct val="80000"/>
              </a:lnSpc>
              <a:buNone/>
            </a:pPr>
            <a:r>
              <a:rPr lang="ru-RU" altLang="ru-RU" sz="2000" b="1" dirty="0">
                <a:solidFill>
                  <a:srgbClr val="FF0000"/>
                </a:solidFill>
              </a:rPr>
              <a:t> </a:t>
            </a:r>
            <a:r>
              <a:rPr lang="ru-RU" altLang="ru-RU" sz="2000" b="1" dirty="0" smtClean="0">
                <a:solidFill>
                  <a:srgbClr val="FF0000"/>
                </a:solidFill>
              </a:rPr>
              <a:t>      Это солнышко сорвём-</a:t>
            </a:r>
          </a:p>
          <a:p>
            <a:pPr marL="0" indent="0">
              <a:lnSpc>
                <a:spcPct val="80000"/>
              </a:lnSpc>
              <a:buNone/>
            </a:pPr>
            <a:r>
              <a:rPr lang="ru-RU" altLang="ru-RU" sz="2000" b="1" dirty="0">
                <a:solidFill>
                  <a:srgbClr val="FF0000"/>
                </a:solidFill>
              </a:rPr>
              <a:t> </a:t>
            </a:r>
            <a:r>
              <a:rPr lang="ru-RU" altLang="ru-RU" sz="2000" b="1" dirty="0" smtClean="0">
                <a:solidFill>
                  <a:srgbClr val="FF0000"/>
                </a:solidFill>
              </a:rPr>
              <a:t>      Много зёрен соберём.</a:t>
            </a:r>
          </a:p>
          <a:p>
            <a:pPr marL="0" indent="0">
              <a:lnSpc>
                <a:spcPct val="80000"/>
              </a:lnSpc>
              <a:buNone/>
            </a:pPr>
            <a:r>
              <a:rPr lang="ru-RU" altLang="ru-RU" sz="2000" b="1" dirty="0">
                <a:solidFill>
                  <a:srgbClr val="FF0000"/>
                </a:solidFill>
              </a:rPr>
              <a:t>	</a:t>
            </a:r>
            <a:r>
              <a:rPr lang="ru-RU" altLang="ru-RU" sz="2000" b="1" dirty="0" smtClean="0">
                <a:solidFill>
                  <a:srgbClr val="FF0000"/>
                </a:solidFill>
              </a:rPr>
              <a:t>(Подсолнух)</a:t>
            </a:r>
            <a:endParaRPr lang="ru-RU" altLang="ru-RU" sz="2000" b="1" dirty="0">
              <a:solidFill>
                <a:srgbClr val="FF0000"/>
              </a:solidFill>
            </a:endParaRPr>
          </a:p>
          <a:p>
            <a:endParaRPr lang="zh-CN" altLang="en-US" dirty="0" smtClean="0"/>
          </a:p>
        </p:txBody>
      </p:sp>
      <p:pic>
        <p:nvPicPr>
          <p:cNvPr id="5125" name="Picture 5" descr="C:\Users\Марина\Desktop\фото №7\DSCF0008.JPG"/>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3995936" y="1700808"/>
            <a:ext cx="4710675" cy="3533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Марина\Desktop\фото №7\IMG_6894.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54691" y="1412776"/>
            <a:ext cx="603461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Заголовок 1"/>
          <p:cNvSpPr>
            <a:spLocks noGrp="1"/>
          </p:cNvSpPr>
          <p:nvPr>
            <p:ph type="title"/>
          </p:nvPr>
        </p:nvSpPr>
        <p:spPr/>
        <p:txBody>
          <a:bodyPr/>
          <a:lstStyle/>
          <a:p>
            <a:r>
              <a:rPr lang="ru-RU" sz="3200" b="1" cap="all" dirty="0" smtClean="0">
                <a:ln w="9000" cmpd="sng">
                  <a:solidFill>
                    <a:srgbClr val="008000"/>
                  </a:solidFill>
                  <a:prstDash val="solid"/>
                </a:ln>
                <a:solidFill>
                  <a:srgbClr val="008000"/>
                </a:solidFill>
                <a:effectLst>
                  <a:reflection blurRad="12700" stA="28000" endPos="45000" dist="1000" dir="5400000" sy="-100000" algn="bl" rotWithShape="0"/>
                </a:effectLst>
              </a:rPr>
              <a:t>Описательный рассказ по цветовым символам</a:t>
            </a:r>
            <a:endParaRPr lang="ru-RU" sz="3200" dirty="0">
              <a:ln w="9000" cmpd="sng">
                <a:solidFill>
                  <a:srgbClr val="008000"/>
                </a:solidFill>
                <a:prstDash val="solid"/>
              </a:ln>
              <a:solidFill>
                <a:srgbClr val="008000"/>
              </a:solidFill>
            </a:endParaRPr>
          </a:p>
        </p:txBody>
      </p:sp>
      <p:sp>
        <p:nvSpPr>
          <p:cNvPr id="5" name="Овал 4"/>
          <p:cNvSpPr/>
          <p:nvPr/>
        </p:nvSpPr>
        <p:spPr>
          <a:xfrm>
            <a:off x="2831232" y="1819672"/>
            <a:ext cx="457200" cy="457200"/>
          </a:xfrm>
          <a:prstGeom prst="ellipse">
            <a:avLst/>
          </a:prstGeom>
          <a:solidFill>
            <a:srgbClr val="B7B755"/>
          </a:solidFill>
          <a:ln>
            <a:solidFill>
              <a:srgbClr val="716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5274180" y="1819672"/>
            <a:ext cx="457200" cy="457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995936" y="1819672"/>
            <a:ext cx="457200" cy="457200"/>
          </a:xfrm>
          <a:prstGeom prst="ellipse">
            <a:avLst/>
          </a:prstGeom>
          <a:solidFill>
            <a:srgbClr val="F94A13"/>
          </a:solidFill>
          <a:ln>
            <a:solidFill>
              <a:srgbClr val="CB3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572000" y="1810544"/>
            <a:ext cx="457200" cy="457200"/>
          </a:xfrm>
          <a:prstGeom prst="ellipse">
            <a:avLst/>
          </a:prstGeom>
          <a:solidFill>
            <a:srgbClr val="7FA3CF"/>
          </a:solidFill>
          <a:ln>
            <a:solidFill>
              <a:srgbClr val="558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400903" y="1832248"/>
            <a:ext cx="432048" cy="432048"/>
          </a:xfrm>
          <a:prstGeom prst="ellipse">
            <a:avLst/>
          </a:prstGeom>
          <a:solidFill>
            <a:srgbClr val="035920"/>
          </a:solidFill>
          <a:ln>
            <a:solidFill>
              <a:srgbClr val="035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975856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lstStyle/>
          <a:p>
            <a:r>
              <a:rPr lang="ru-RU" sz="2800" b="1" cap="all" dirty="0" smtClean="0">
                <a:ln w="9000" cmpd="sng">
                  <a:solidFill>
                    <a:srgbClr val="008000"/>
                  </a:solidFill>
                  <a:prstDash val="solid"/>
                </a:ln>
                <a:solidFill>
                  <a:srgbClr val="008000"/>
                </a:solidFill>
                <a:effectLst>
                  <a:reflection blurRad="12700" stA="28000" endPos="45000" dist="1000" dir="5400000" sy="-100000" algn="bl" rotWithShape="0"/>
                </a:effectLst>
              </a:rPr>
              <a:t>Использование мнемотехники при составлении предложений по сюжетным картинкам</a:t>
            </a:r>
            <a:endParaRPr lang="ru-RU" sz="2800" b="1" cap="all" dirty="0">
              <a:ln w="9000" cmpd="sng">
                <a:solidFill>
                  <a:srgbClr val="008000"/>
                </a:solidFill>
                <a:prstDash val="solid"/>
              </a:ln>
              <a:solidFill>
                <a:srgbClr val="008000"/>
              </a:solidFill>
              <a:effectLst>
                <a:reflection blurRad="12700" stA="28000" endPos="45000" dist="1000" dir="5400000" sy="-100000" algn="bl" rotWithShape="0"/>
              </a:effectLst>
            </a:endParaRPr>
          </a:p>
        </p:txBody>
      </p:sp>
      <p:pic>
        <p:nvPicPr>
          <p:cNvPr id="11266" name="Picture 2" descr="C:\Users\Марина\Desktop\фото №5\фото №5\100JLCAM\DSCF005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660983" y="1628800"/>
            <a:ext cx="4224469"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7" name="Picture 3" descr="C:\Users\Марина\Desktop\фото №5\фото №5\100JLCAM\DSCF005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2261739"/>
            <a:ext cx="4176463" cy="313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160588"/>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cap="all" dirty="0" smtClean="0">
                <a:ln w="9000" cmpd="sng">
                  <a:solidFill>
                    <a:srgbClr val="008000"/>
                  </a:solidFill>
                  <a:prstDash val="solid"/>
                </a:ln>
                <a:solidFill>
                  <a:srgbClr val="008000"/>
                </a:solidFill>
                <a:effectLst>
                  <a:reflection blurRad="12700" stA="28000" endPos="45000" dist="1000" dir="5400000" sy="-100000" algn="bl" rotWithShape="0"/>
                </a:effectLst>
              </a:rPr>
              <a:t>Использование мнемотехники при пересказе большого по объёму текста</a:t>
            </a:r>
            <a:endParaRPr lang="ru-RU" sz="2400" b="1" cap="all" dirty="0">
              <a:ln w="9000" cmpd="sng">
                <a:solidFill>
                  <a:srgbClr val="008000"/>
                </a:solidFill>
                <a:prstDash val="solid"/>
              </a:ln>
              <a:solidFill>
                <a:srgbClr val="008000"/>
              </a:solidFill>
              <a:effectLst>
                <a:reflection blurRad="12700" stA="28000" endPos="45000" dist="1000" dir="5400000" sy="-100000" algn="bl" rotWithShape="0"/>
              </a:effectLst>
            </a:endParaRPr>
          </a:p>
        </p:txBody>
      </p:sp>
      <p:pic>
        <p:nvPicPr>
          <p:cNvPr id="10242" name="Picture 2" descr="C:\Users\Марина\Desktop\фото №5\фото №5\100JLCAM\DSCF006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11560" y="1628800"/>
            <a:ext cx="3744416" cy="28083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43" name="Picture 3" descr="C:\Users\Марина\Desktop\фото №5\фото №5\100JLCAM\DSCF006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4" y="3500974"/>
            <a:ext cx="3943246" cy="29576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01048"/>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cap="all" dirty="0" smtClean="0">
                <a:ln w="9000" cmpd="sng">
                  <a:solidFill>
                    <a:srgbClr val="CC0099"/>
                  </a:solidFill>
                  <a:prstDash val="solid"/>
                </a:ln>
                <a:solidFill>
                  <a:srgbClr val="CC0099"/>
                </a:solidFill>
                <a:effectLst>
                  <a:reflection blurRad="12700" stA="28000" endPos="45000" dist="1000" dir="5400000" sy="-100000" algn="bl" rotWithShape="0"/>
                </a:effectLst>
              </a:rPr>
              <a:t>Использование </a:t>
            </a:r>
            <a:r>
              <a:rPr lang="ru-RU" sz="2400" b="1" cap="all" dirty="0" err="1" smtClean="0">
                <a:ln w="9000" cmpd="sng">
                  <a:solidFill>
                    <a:srgbClr val="CC0099"/>
                  </a:solidFill>
                  <a:prstDash val="solid"/>
                </a:ln>
                <a:solidFill>
                  <a:srgbClr val="CC0099"/>
                </a:solidFill>
                <a:effectLst>
                  <a:reflection blurRad="12700" stA="28000" endPos="45000" dist="1000" dir="5400000" sy="-100000" algn="bl" rotWithShape="0"/>
                </a:effectLst>
              </a:rPr>
              <a:t>мнемоквадратов</a:t>
            </a:r>
            <a:r>
              <a:rPr lang="ru-RU" sz="2400" b="1" cap="all" dirty="0" smtClean="0">
                <a:ln w="9000" cmpd="sng">
                  <a:solidFill>
                    <a:srgbClr val="CC0099"/>
                  </a:solidFill>
                  <a:prstDash val="solid"/>
                </a:ln>
                <a:solidFill>
                  <a:srgbClr val="CC0099"/>
                </a:solidFill>
                <a:effectLst>
                  <a:reflection blurRad="12700" stA="28000" endPos="45000" dist="1000" dir="5400000" sy="-100000" algn="bl" rotWithShape="0"/>
                </a:effectLst>
              </a:rPr>
              <a:t> в качестве плана для составления рассказов по одной сюжетной картине</a:t>
            </a:r>
            <a:endParaRPr lang="ru-RU" sz="2400" b="1" cap="all" dirty="0">
              <a:ln w="9000" cmpd="sng">
                <a:solidFill>
                  <a:srgbClr val="CC0099"/>
                </a:solidFill>
                <a:prstDash val="solid"/>
              </a:ln>
              <a:solidFill>
                <a:srgbClr val="CC0099"/>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628800"/>
            <a:ext cx="40640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84035" y="2765549"/>
            <a:ext cx="3860932" cy="28956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71961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Использование в работе с детьми </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картин-</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трансформеров</a:t>
            </a:r>
            <a:endParaRPr lang="ru-RU" sz="2800" dirty="0"/>
          </a:p>
        </p:txBody>
      </p:sp>
      <p:sp>
        <p:nvSpPr>
          <p:cNvPr id="3" name="Текст 2"/>
          <p:cNvSpPr>
            <a:spLocks noGrp="1"/>
          </p:cNvSpPr>
          <p:nvPr>
            <p:ph type="body" idx="1"/>
          </p:nvPr>
        </p:nvSpPr>
        <p:spPr>
          <a:xfrm>
            <a:off x="467544" y="1340768"/>
            <a:ext cx="4040188" cy="360040"/>
          </a:xfrm>
        </p:spPr>
        <p:txBody>
          <a:bodyPr/>
          <a:lstStyle/>
          <a:p>
            <a:pPr algn="ctr"/>
            <a:r>
              <a:rPr lang="ru-RU" cap="all" dirty="0" smtClean="0">
                <a:ln w="9000" cmpd="sng">
                  <a:solidFill>
                    <a:srgbClr val="FF0000"/>
                  </a:solidFill>
                  <a:prstDash val="solid"/>
                </a:ln>
                <a:solidFill>
                  <a:srgbClr val="FF0000"/>
                </a:solidFill>
                <a:effectLst>
                  <a:reflection blurRad="12700" stA="28000" endPos="45000" dist="1000" dir="5400000" sy="-100000" algn="bl" rotWithShape="0"/>
                </a:effectLst>
              </a:rPr>
              <a:t>«Зима в лесу»</a:t>
            </a:r>
            <a:endParaRPr lang="ru-RU"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5" name="Текст 4"/>
          <p:cNvSpPr>
            <a:spLocks noGrp="1"/>
          </p:cNvSpPr>
          <p:nvPr>
            <p:ph type="body" sz="quarter" idx="3"/>
          </p:nvPr>
        </p:nvSpPr>
        <p:spPr>
          <a:xfrm>
            <a:off x="4572000" y="1340768"/>
            <a:ext cx="4041775" cy="432048"/>
          </a:xfrm>
        </p:spPr>
        <p:txBody>
          <a:bodyPr/>
          <a:lstStyle/>
          <a:p>
            <a:pPr algn="ctr"/>
            <a:r>
              <a:rPr lang="ru-RU" cap="all" dirty="0" smtClean="0">
                <a:ln w="9000" cmpd="sng">
                  <a:solidFill>
                    <a:srgbClr val="008000"/>
                  </a:solidFill>
                  <a:prstDash val="solid"/>
                </a:ln>
                <a:solidFill>
                  <a:srgbClr val="008000"/>
                </a:solidFill>
                <a:effectLst>
                  <a:reflection blurRad="12700" stA="28000" endPos="45000" dist="1000" dir="5400000" sy="-100000" algn="bl" rotWithShape="0"/>
                </a:effectLst>
              </a:rPr>
              <a:t>«У бабушки в деревне»</a:t>
            </a:r>
            <a:endParaRPr lang="ru-RU" cap="all" dirty="0">
              <a:ln w="9000" cmpd="sng">
                <a:solidFill>
                  <a:srgbClr val="008000"/>
                </a:solidFill>
                <a:prstDash val="solid"/>
              </a:ln>
              <a:solidFill>
                <a:srgbClr val="008000"/>
              </a:solidFill>
              <a:effectLst>
                <a:reflection blurRad="12700" stA="28000" endPos="45000" dist="1000" dir="5400000" sy="-100000" algn="bl" rotWithShape="0"/>
              </a:effectLst>
            </a:endParaRPr>
          </a:p>
        </p:txBody>
      </p:sp>
      <p:pic>
        <p:nvPicPr>
          <p:cNvPr id="12290" name="Picture 2" descr="C:\Users\Марина\Desktop\фото №7\IMG_6903.JPG"/>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179512" y="1844824"/>
            <a:ext cx="4320480" cy="3240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291" name="Picture 3" descr="C:\Users\Марина\Desktop\фото №7\IMG_6904.JPG"/>
          <p:cNvPicPr>
            <a:picLocks noGrp="1" noChangeAspect="1" noChangeArrowheads="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bwMode="auto">
          <a:xfrm>
            <a:off x="4653335" y="1844824"/>
            <a:ext cx="4320481" cy="3240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10041465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954" b="100000" l="53799" r="99179"/>
                    </a14:imgEffect>
                  </a14:imgLayer>
                </a14:imgProps>
              </a:ext>
              <a:ext uri="{28A0092B-C50C-407E-A947-70E740481C1C}">
                <a14:useLocalDpi xmlns:a14="http://schemas.microsoft.com/office/drawing/2010/main" val="0"/>
              </a:ext>
            </a:extLst>
          </a:blip>
          <a:srcRect/>
          <a:stretch>
            <a:fillRect/>
          </a:stretch>
        </p:blipFill>
        <p:spPr bwMode="auto">
          <a:xfrm>
            <a:off x="4505325" y="-4131840"/>
            <a:ext cx="4638675" cy="6657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1979712" y="476672"/>
            <a:ext cx="5328592" cy="1512168"/>
          </a:xfrm>
        </p:spPr>
        <p:txBody>
          <a:bodyPr>
            <a:prstTxWarp prst="textPlain">
              <a:avLst/>
            </a:prstTxWarp>
            <a:normAutofit fontScale="92500" lnSpcReduction="20000"/>
            <a:scene3d>
              <a:camera prst="orthographicFront"/>
              <a:lightRig rig="flat" dir="tl">
                <a:rot lat="0" lon="0" rev="6600000"/>
              </a:lightRig>
            </a:scene3d>
            <a:sp3d extrusionH="25400" contourW="8890">
              <a:bevelT w="38100" h="31750" prst="riblet"/>
              <a:contourClr>
                <a:schemeClr val="accent2">
                  <a:shade val="75000"/>
                </a:schemeClr>
              </a:contourClr>
            </a:sp3d>
          </a:bodyPr>
          <a:lstStyle/>
          <a:p>
            <a:pPr marL="137160" indent="0" algn="ctr">
              <a:buNone/>
            </a:pPr>
            <a:r>
              <a:rPr lang="ru-RU" sz="6000" b="1" dirty="0" smtClean="0">
                <a:ln w="11430">
                  <a:solidFill>
                    <a:srgbClr val="C00000"/>
                  </a:solidFill>
                </a:ln>
                <a:solidFill>
                  <a:srgbClr val="C00000"/>
                </a:solidFill>
                <a:effectLst>
                  <a:outerShdw blurRad="50800" dist="38100" dir="18900000" algn="bl" rotWithShape="0">
                    <a:prstClr val="black">
                      <a:alpha val="40000"/>
                    </a:prstClr>
                  </a:outerShdw>
                </a:effectLst>
              </a:rPr>
              <a:t>Спасибо за внимание</a:t>
            </a:r>
            <a:endParaRPr lang="ru-RU" sz="6000" b="1" dirty="0">
              <a:ln w="11430">
                <a:solidFill>
                  <a:srgbClr val="C00000"/>
                </a:solidFill>
              </a:ln>
              <a:solidFill>
                <a:srgbClr val="C00000"/>
              </a:solidFill>
              <a:effectLst>
                <a:outerShdw blurRad="50800" dist="38100" dir="18900000" algn="bl" rotWithShape="0">
                  <a:prstClr val="black">
                    <a:alpha val="40000"/>
                  </a:prstClr>
                </a:outerShdw>
              </a:effectLst>
            </a:endParaRPr>
          </a:p>
        </p:txBody>
      </p:sp>
      <p:pic>
        <p:nvPicPr>
          <p:cNvPr id="5" name="Рисунок 4" descr="C:\Users\Марина\Pictures\фото\IMG_6575.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33675" y="2350871"/>
            <a:ext cx="5760640" cy="41764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00"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66806" l="0" r="89122">
                        <a14:foregroundMark x1="8573" y1="50014" x2="8573" y2="50014"/>
                      </a14:backgroundRemoval>
                    </a14:imgEffect>
                  </a14:imgLayer>
                </a14:imgProps>
              </a:ext>
              <a:ext uri="{28A0092B-C50C-407E-A947-70E740481C1C}">
                <a14:useLocalDpi xmlns:a14="http://schemas.microsoft.com/office/drawing/2010/main" val="0"/>
              </a:ext>
            </a:extLst>
          </a:blip>
          <a:srcRect/>
          <a:stretch>
            <a:fillRect/>
          </a:stretch>
        </p:blipFill>
        <p:spPr bwMode="auto">
          <a:xfrm rot="7051469">
            <a:off x="5174178" y="4238113"/>
            <a:ext cx="4353948" cy="49732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75000"/>
                    </a14:imgEffect>
                  </a14:imgLayer>
                </a14:imgProps>
              </a:ext>
              <a:ext uri="{28A0092B-C50C-407E-A947-70E740481C1C}">
                <a14:useLocalDpi xmlns:a14="http://schemas.microsoft.com/office/drawing/2010/main" val="0"/>
              </a:ext>
            </a:extLst>
          </a:blip>
          <a:srcRect/>
          <a:stretch>
            <a:fillRect/>
          </a:stretch>
        </p:blipFill>
        <p:spPr bwMode="auto">
          <a:xfrm rot="17629006">
            <a:off x="-595137" y="-1242623"/>
            <a:ext cx="3751008" cy="50013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760753"/>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к педсовету">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 педсовету</Template>
  <TotalTime>141</TotalTime>
  <Words>91</Words>
  <Application>Microsoft Office PowerPoint</Application>
  <PresentationFormat>Экран (4:3)</PresentationFormat>
  <Paragraphs>26</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宋体</vt:lpstr>
      <vt:lpstr>Arial</vt:lpstr>
      <vt:lpstr>Calibri</vt:lpstr>
      <vt:lpstr>Wingdings</vt:lpstr>
      <vt:lpstr>к педсовету</vt:lpstr>
      <vt:lpstr>Использование инновационных методов и приёмов работы  по развитию связной речи детей</vt:lpstr>
      <vt:lpstr>Составление графического плана для рассказа-описания «Мой любимый фрукт» в форме мнемотаблицы</vt:lpstr>
      <vt:lpstr>Загадки для рисования мнемодорожки</vt:lpstr>
      <vt:lpstr>Описательный рассказ по цветовым символам</vt:lpstr>
      <vt:lpstr>Использование мнемотехники при составлении предложений по сюжетным картинкам</vt:lpstr>
      <vt:lpstr>Использование мнемотехники при пересказе большого по объёму текста</vt:lpstr>
      <vt:lpstr>Использование мнемоквадратов в качестве плана для составления рассказов по одной сюжетной картине</vt:lpstr>
      <vt:lpstr>Использование в работе с детьми  картин-трансформеров</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инновационных методов и приёмов работы с детьми в группе компенсирующей направленности «Малинка»</dc:title>
  <dc:subject>teachers, education</dc:subject>
  <dc:creator>Марина</dc:creator>
  <cp:keywords>powerpoint templates for teachers, free powerpoint templates for teachers, powerpoint templates teachers, powerpoints for teachers, powerpoint presentations for teachers, free, PowerPoint template, download, PPT template, PowerPoint templates, slideshow template, POT, POTX, Power Point template, slide show template</cp:keywords>
  <dc:description>Made by Moyea Software. To find more free PowerPoint templates, please visit http://www.dvd-ppt-slideshow.com/powerpoint-knowledge/powerpoint-templates.html</dc:description>
  <cp:lastModifiedBy>Дима</cp:lastModifiedBy>
  <cp:revision>16</cp:revision>
  <dcterms:created xsi:type="dcterms:W3CDTF">2014-02-13T09:24:10Z</dcterms:created>
  <dcterms:modified xsi:type="dcterms:W3CDTF">2015-04-22T15:44:22Z</dcterms:modified>
  <cp:category>PowerPoint Templates, education</cp:category>
</cp:coreProperties>
</file>