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sldIdLst>
    <p:sldId id="256" r:id="rId2"/>
    <p:sldId id="257" r:id="rId3"/>
    <p:sldId id="258" r:id="rId4"/>
    <p:sldId id="259" r:id="rId5"/>
    <p:sldId id="260" r:id="rId6"/>
    <p:sldId id="261" r:id="rId7"/>
    <p:sldId id="262" r:id="rId8"/>
    <p:sldId id="264" r:id="rId9"/>
    <p:sldId id="263" r:id="rId10"/>
    <p:sldId id="265" r:id="rId11"/>
    <p:sldId id="266" r:id="rId12"/>
    <p:sldId id="267" r:id="rId13"/>
    <p:sldId id="268" r:id="rId14"/>
    <p:sldId id="269" r:id="rId15"/>
    <p:sldId id="273" r:id="rId16"/>
    <p:sldId id="274" r:id="rId17"/>
    <p:sldId id="275" r:id="rId18"/>
    <p:sldId id="272" r:id="rId19"/>
    <p:sldId id="271"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3" d="100"/>
          <a:sy n="73" d="100"/>
        </p:scale>
        <p:origin x="-128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03E152-B174-4FDF-928F-FF4390951405}" type="datetimeFigureOut">
              <a:rPr lang="ru-RU" smtClean="0"/>
              <a:pPr/>
              <a:t>22.04.2015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6D6FDB-E411-4325-ADC6-5E9674EB95A9}"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D57EB51F-7F34-4A4E-A70F-FB0ED201F9C9}" type="datetime1">
              <a:rPr lang="ru-RU" smtClean="0"/>
              <a:pPr/>
              <a:t>22.04.2015</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00609F9E-2E87-4C46-B7B0-5A0262CC3A1C}"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18ECA2B3-76D7-4A36-A57B-C0A5F94F81D7}" type="datetime1">
              <a:rPr lang="ru-RU" smtClean="0"/>
              <a:pPr/>
              <a:t>22.04.2015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00609F9E-2E87-4C46-B7B0-5A0262CC3A1C}" type="slidenum">
              <a:rPr lang="ru-RU" smtClean="0"/>
              <a:pPr/>
              <a:t>‹#›</a:t>
            </a:fld>
            <a:endParaRPr lang="ru-RU"/>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87F96D9B-8ABE-4081-B730-C6BDE6ECE6EF}" type="datetime1">
              <a:rPr lang="ru-RU" smtClean="0"/>
              <a:pPr/>
              <a:t>22.04.2015</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00609F9E-2E87-4C46-B7B0-5A0262CC3A1C}" type="slidenum">
              <a:rPr lang="ru-RU" smtClean="0"/>
              <a:pPr/>
              <a:t>‹#›</a:t>
            </a:fld>
            <a:endParaRPr lang="ru-RU"/>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85D9180F-379D-4D99-A3EA-403261C768CA}" type="datetime1">
              <a:rPr lang="ru-RU" smtClean="0"/>
              <a:pPr/>
              <a:t>22.04.2015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00609F9E-2E87-4C46-B7B0-5A0262CC3A1C}" type="slidenum">
              <a:rPr lang="ru-RU" smtClean="0"/>
              <a:pPr/>
              <a:t>‹#›</a:t>
            </a:fld>
            <a:endParaRPr lang="ru-RU"/>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3083C17E-38EC-4B74-B05F-052F2BC02839}" type="datetime1">
              <a:rPr lang="ru-RU" smtClean="0"/>
              <a:pPr/>
              <a:t>22.04.2015</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00609F9E-2E87-4C46-B7B0-5A0262CC3A1C}"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FE52CDB9-9BBE-40B8-ABDC-D91C877F3EA6}" type="datetime1">
              <a:rPr lang="ru-RU" smtClean="0"/>
              <a:pPr/>
              <a:t>22.04.2015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00609F9E-2E87-4C46-B7B0-5A0262CC3A1C}" type="slidenum">
              <a:rPr lang="ru-RU" smtClean="0"/>
              <a:pPr/>
              <a:t>‹#›</a:t>
            </a:fld>
            <a:endParaRPr lang="ru-RU"/>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314B75DD-12D4-4F2B-84D5-B03B34BBBA2D}" type="datetime1">
              <a:rPr lang="ru-RU" smtClean="0"/>
              <a:pPr/>
              <a:t>22.04.2015</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00609F9E-2E87-4C46-B7B0-5A0262CC3A1C}" type="slidenum">
              <a:rPr lang="ru-RU" smtClean="0"/>
              <a:pPr/>
              <a:t>‹#›</a:t>
            </a:fld>
            <a:endParaRPr lang="ru-RU"/>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E61D915A-F824-4D3E-9230-CF5AD9DA4591}" type="datetime1">
              <a:rPr lang="ru-RU" smtClean="0"/>
              <a:pPr/>
              <a:t>22.04.2015</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00609F9E-2E87-4C46-B7B0-5A0262CC3A1C}" type="slidenum">
              <a:rPr lang="ru-RU" smtClean="0"/>
              <a:pPr/>
              <a:t>‹#›</a:t>
            </a:fld>
            <a:endParaRPr lang="ru-RU"/>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5FD6109C-6B31-458C-AEB7-5F3792FEA715}" type="datetime1">
              <a:rPr lang="ru-RU" smtClean="0"/>
              <a:pPr/>
              <a:t>22.04.2015</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00609F9E-2E87-4C46-B7B0-5A0262CC3A1C}" type="slidenum">
              <a:rPr lang="ru-RU" smtClean="0"/>
              <a:pPr/>
              <a:t>‹#›</a:t>
            </a:fld>
            <a:endParaRPr lang="ru-RU"/>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69622A1-C536-413C-AE5A-3A0EE58FE426}" type="datetime1">
              <a:rPr lang="ru-RU" smtClean="0"/>
              <a:pPr/>
              <a:t>22.04.2015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00609F9E-2E87-4C46-B7B0-5A0262CC3A1C}" type="slidenum">
              <a:rPr lang="ru-RU" smtClean="0"/>
              <a:pPr/>
              <a:t>‹#›</a:t>
            </a:fld>
            <a:endParaRPr lang="ru-RU"/>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97392F45-912B-4BB8-99C2-87C8A6C28605}" type="datetime1">
              <a:rPr lang="ru-RU" smtClean="0"/>
              <a:pPr/>
              <a:t>22.04.2015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00609F9E-2E87-4C46-B7B0-5A0262CC3A1C}" type="slidenum">
              <a:rPr lang="ru-RU" smtClean="0"/>
              <a:pPr/>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073567DE-D112-4FEA-B589-DF017E1F7EC5}" type="datetime1">
              <a:rPr lang="ru-RU" smtClean="0"/>
              <a:pPr/>
              <a:t>22.04.2015</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00609F9E-2E87-4C46-B7B0-5A0262CC3A1C}"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dissolve/>
  </p:transition>
  <p:hf sldNum="0" hdr="0" ftr="0" dt="0"/>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idx="4294967295"/>
          </p:nvPr>
        </p:nvSpPr>
        <p:spPr>
          <a:xfrm>
            <a:off x="214282" y="1000108"/>
            <a:ext cx="7772400" cy="4000500"/>
          </a:xfrm>
        </p:spPr>
        <p:txBody>
          <a:bodyPr>
            <a:noAutofit/>
          </a:bodyPr>
          <a:lstStyle/>
          <a:p>
            <a:pPr algn="ctr"/>
            <a:r>
              <a:rPr lang="ru-RU" sz="6000" dirty="0" smtClean="0"/>
              <a:t>Использование </a:t>
            </a:r>
            <a:br>
              <a:rPr lang="ru-RU" sz="6000" dirty="0" smtClean="0"/>
            </a:br>
            <a:r>
              <a:rPr lang="ru-RU" sz="6000" dirty="0" smtClean="0"/>
              <a:t>опорных схем  </a:t>
            </a:r>
            <a:br>
              <a:rPr lang="ru-RU" sz="6000" dirty="0" smtClean="0"/>
            </a:br>
            <a:r>
              <a:rPr lang="ru-RU" sz="6000" dirty="0" smtClean="0"/>
              <a:t>в работе с детьми</a:t>
            </a:r>
            <a:endParaRPr lang="ru-RU" sz="6000"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571472" y="357166"/>
            <a:ext cx="7239000" cy="6215106"/>
          </a:xfrm>
        </p:spPr>
        <p:txBody>
          <a:bodyPr/>
          <a:lstStyle/>
          <a:p>
            <a:pPr>
              <a:buNone/>
            </a:pPr>
            <a:r>
              <a:rPr lang="ru-RU" dirty="0" smtClean="0">
                <a:solidFill>
                  <a:schemeClr val="tx2">
                    <a:lumMod val="75000"/>
                  </a:schemeClr>
                </a:solidFill>
              </a:rPr>
              <a:t>6. </a:t>
            </a:r>
            <a:r>
              <a:rPr lang="ru-RU" b="1" dirty="0" smtClean="0"/>
              <a:t>Творческое создание детьми опорных схем. (По рассказу воспитателя или товарища, индивидуальная зарисовка планов, схем, загадок)</a:t>
            </a:r>
          </a:p>
          <a:p>
            <a:pPr>
              <a:buNone/>
            </a:pPr>
            <a:r>
              <a:rPr lang="ru-RU" dirty="0" smtClean="0"/>
              <a:t>  Такие зарисовки вызывают заметное оживление, радость. Например: </a:t>
            </a:r>
          </a:p>
          <a:p>
            <a:pPr>
              <a:buNone/>
            </a:pPr>
            <a:endParaRPr lang="ru-RU" dirty="0" smtClean="0"/>
          </a:p>
          <a:p>
            <a:pPr>
              <a:buNone/>
            </a:pPr>
            <a:endParaRPr lang="ru-RU" dirty="0" smtClean="0"/>
          </a:p>
          <a:p>
            <a:pPr>
              <a:buNone/>
            </a:pPr>
            <a:endParaRPr lang="ru-RU" dirty="0" smtClean="0"/>
          </a:p>
          <a:p>
            <a:pPr>
              <a:buNone/>
            </a:pPr>
            <a:endParaRPr lang="ru-RU" dirty="0" smtClean="0"/>
          </a:p>
          <a:p>
            <a:pPr>
              <a:buNone/>
            </a:pPr>
            <a:endParaRPr lang="ru-RU" dirty="0" smtClean="0"/>
          </a:p>
          <a:p>
            <a:pPr>
              <a:buNone/>
            </a:pPr>
            <a:r>
              <a:rPr lang="ru-RU" dirty="0" smtClean="0"/>
              <a:t>Без окон, без дверей</a:t>
            </a:r>
          </a:p>
          <a:p>
            <a:pPr>
              <a:buNone/>
            </a:pPr>
            <a:r>
              <a:rPr lang="ru-RU" dirty="0" smtClean="0"/>
              <a:t>Полна горница людей (Огурец)</a:t>
            </a:r>
          </a:p>
          <a:p>
            <a:pPr>
              <a:buNone/>
            </a:pPr>
            <a:endParaRPr lang="ru-RU" dirty="0" smtClean="0"/>
          </a:p>
          <a:p>
            <a:pPr>
              <a:buNone/>
            </a:pPr>
            <a:endParaRPr lang="ru-RU" dirty="0"/>
          </a:p>
        </p:txBody>
      </p:sp>
      <p:sp>
        <p:nvSpPr>
          <p:cNvPr id="4" name="Скругленный прямоугольник 3"/>
          <p:cNvSpPr/>
          <p:nvPr/>
        </p:nvSpPr>
        <p:spPr>
          <a:xfrm>
            <a:off x="714348" y="3214686"/>
            <a:ext cx="1214446" cy="1214446"/>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рямоугольник 4"/>
          <p:cNvSpPr/>
          <p:nvPr/>
        </p:nvSpPr>
        <p:spPr>
          <a:xfrm>
            <a:off x="2428860" y="3000372"/>
            <a:ext cx="928694" cy="178595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рямоугольник 5"/>
          <p:cNvSpPr/>
          <p:nvPr/>
        </p:nvSpPr>
        <p:spPr>
          <a:xfrm>
            <a:off x="4214810" y="3786190"/>
            <a:ext cx="1928826"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Равнобедренный треугольник 6"/>
          <p:cNvSpPr/>
          <p:nvPr/>
        </p:nvSpPr>
        <p:spPr>
          <a:xfrm>
            <a:off x="4214810" y="3000372"/>
            <a:ext cx="1928826" cy="785818"/>
          </a:xfrm>
          <a:prstGeom prs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9" name="Прямая соединительная линия 8"/>
          <p:cNvCxnSpPr>
            <a:stCxn id="4" idx="0"/>
            <a:endCxn id="4" idx="2"/>
          </p:cNvCxnSpPr>
          <p:nvPr/>
        </p:nvCxnSpPr>
        <p:spPr>
          <a:xfrm rot="16200000" flipH="1">
            <a:off x="714348" y="3821909"/>
            <a:ext cx="1214446" cy="1588"/>
          </a:xfrm>
          <a:prstGeom prst="line">
            <a:avLst/>
          </a:prstGeom>
        </p:spPr>
        <p:style>
          <a:lnRef idx="2">
            <a:schemeClr val="dk1"/>
          </a:lnRef>
          <a:fillRef idx="0">
            <a:schemeClr val="dk1"/>
          </a:fillRef>
          <a:effectRef idx="1">
            <a:schemeClr val="dk1"/>
          </a:effectRef>
          <a:fontRef idx="minor">
            <a:schemeClr val="tx1"/>
          </a:fontRef>
        </p:style>
      </p:cxnSp>
      <p:cxnSp>
        <p:nvCxnSpPr>
          <p:cNvPr id="11" name="Прямая соединительная линия 10"/>
          <p:cNvCxnSpPr/>
          <p:nvPr/>
        </p:nvCxnSpPr>
        <p:spPr>
          <a:xfrm>
            <a:off x="1285852" y="3786190"/>
            <a:ext cx="571504" cy="1588"/>
          </a:xfrm>
          <a:prstGeom prst="line">
            <a:avLst/>
          </a:prstGeom>
        </p:spPr>
        <p:style>
          <a:lnRef idx="2">
            <a:schemeClr val="dk1"/>
          </a:lnRef>
          <a:fillRef idx="0">
            <a:schemeClr val="dk1"/>
          </a:fillRef>
          <a:effectRef idx="1">
            <a:schemeClr val="dk1"/>
          </a:effectRef>
          <a:fontRef idx="minor">
            <a:schemeClr val="tx1"/>
          </a:fontRef>
        </p:style>
      </p:cxnSp>
      <p:sp>
        <p:nvSpPr>
          <p:cNvPr id="12" name="Равнобедренный треугольник 11"/>
          <p:cNvSpPr/>
          <p:nvPr/>
        </p:nvSpPr>
        <p:spPr>
          <a:xfrm>
            <a:off x="3071802" y="3714752"/>
            <a:ext cx="142876" cy="285752"/>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ru-RU"/>
          </a:p>
        </p:txBody>
      </p:sp>
      <p:sp>
        <p:nvSpPr>
          <p:cNvPr id="13" name="Овал 12"/>
          <p:cNvSpPr/>
          <p:nvPr/>
        </p:nvSpPr>
        <p:spPr>
          <a:xfrm>
            <a:off x="4643438" y="4143380"/>
            <a:ext cx="142876" cy="14287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15" name="Прямая соединительная линия 14"/>
          <p:cNvCxnSpPr>
            <a:stCxn id="13" idx="4"/>
          </p:cNvCxnSpPr>
          <p:nvPr/>
        </p:nvCxnSpPr>
        <p:spPr>
          <a:xfrm rot="5400000">
            <a:off x="4572000" y="4429132"/>
            <a:ext cx="285752" cy="1588"/>
          </a:xfrm>
          <a:prstGeom prst="line">
            <a:avLst/>
          </a:prstGeom>
        </p:spPr>
        <p:style>
          <a:lnRef idx="2">
            <a:schemeClr val="dk1"/>
          </a:lnRef>
          <a:fillRef idx="0">
            <a:schemeClr val="dk1"/>
          </a:fillRef>
          <a:effectRef idx="1">
            <a:schemeClr val="dk1"/>
          </a:effectRef>
          <a:fontRef idx="minor">
            <a:schemeClr val="tx1"/>
          </a:fontRef>
        </p:style>
      </p:cxnSp>
      <p:cxnSp>
        <p:nvCxnSpPr>
          <p:cNvPr id="17" name="Прямая соединительная линия 16"/>
          <p:cNvCxnSpPr/>
          <p:nvPr/>
        </p:nvCxnSpPr>
        <p:spPr>
          <a:xfrm rot="5400000">
            <a:off x="4607719" y="4607727"/>
            <a:ext cx="142876" cy="71438"/>
          </a:xfrm>
          <a:prstGeom prst="line">
            <a:avLst/>
          </a:prstGeom>
        </p:spPr>
        <p:style>
          <a:lnRef idx="2">
            <a:schemeClr val="dk1"/>
          </a:lnRef>
          <a:fillRef idx="0">
            <a:schemeClr val="dk1"/>
          </a:fillRef>
          <a:effectRef idx="1">
            <a:schemeClr val="dk1"/>
          </a:effectRef>
          <a:fontRef idx="minor">
            <a:schemeClr val="tx1"/>
          </a:fontRef>
        </p:style>
      </p:cxnSp>
      <p:cxnSp>
        <p:nvCxnSpPr>
          <p:cNvPr id="19" name="Прямая соединительная линия 18"/>
          <p:cNvCxnSpPr/>
          <p:nvPr/>
        </p:nvCxnSpPr>
        <p:spPr>
          <a:xfrm rot="16200000" flipH="1">
            <a:off x="4714876" y="4572008"/>
            <a:ext cx="142876" cy="142876"/>
          </a:xfrm>
          <a:prstGeom prst="line">
            <a:avLst/>
          </a:prstGeom>
          <a:ln/>
        </p:spPr>
        <p:style>
          <a:lnRef idx="2">
            <a:schemeClr val="dk1"/>
          </a:lnRef>
          <a:fillRef idx="0">
            <a:schemeClr val="dk1"/>
          </a:fillRef>
          <a:effectRef idx="1">
            <a:schemeClr val="dk1"/>
          </a:effectRef>
          <a:fontRef idx="minor">
            <a:schemeClr val="tx1"/>
          </a:fontRef>
        </p:style>
      </p:cxnSp>
      <p:cxnSp>
        <p:nvCxnSpPr>
          <p:cNvPr id="21" name="Прямая соединительная линия 20"/>
          <p:cNvCxnSpPr>
            <a:stCxn id="13" idx="4"/>
          </p:cNvCxnSpPr>
          <p:nvPr/>
        </p:nvCxnSpPr>
        <p:spPr>
          <a:xfrm rot="5400000">
            <a:off x="4536281" y="4321975"/>
            <a:ext cx="214314" cy="142876"/>
          </a:xfrm>
          <a:prstGeom prst="line">
            <a:avLst/>
          </a:prstGeom>
        </p:spPr>
        <p:style>
          <a:lnRef idx="2">
            <a:schemeClr val="dk1"/>
          </a:lnRef>
          <a:fillRef idx="0">
            <a:schemeClr val="dk1"/>
          </a:fillRef>
          <a:effectRef idx="1">
            <a:schemeClr val="dk1"/>
          </a:effectRef>
          <a:fontRef idx="minor">
            <a:schemeClr val="tx1"/>
          </a:fontRef>
        </p:style>
      </p:cxnSp>
      <p:cxnSp>
        <p:nvCxnSpPr>
          <p:cNvPr id="23" name="Прямая соединительная линия 22"/>
          <p:cNvCxnSpPr>
            <a:stCxn id="13" idx="4"/>
          </p:cNvCxnSpPr>
          <p:nvPr/>
        </p:nvCxnSpPr>
        <p:spPr>
          <a:xfrm rot="16200000" flipH="1">
            <a:off x="4679157" y="4321975"/>
            <a:ext cx="214314" cy="142876"/>
          </a:xfrm>
          <a:prstGeom prst="line">
            <a:avLst/>
          </a:prstGeom>
          <a:ln/>
        </p:spPr>
        <p:style>
          <a:lnRef idx="2">
            <a:schemeClr val="dk1"/>
          </a:lnRef>
          <a:fillRef idx="0">
            <a:schemeClr val="dk1"/>
          </a:fillRef>
          <a:effectRef idx="1">
            <a:schemeClr val="dk1"/>
          </a:effectRef>
          <a:fontRef idx="minor">
            <a:schemeClr val="tx1"/>
          </a:fontRef>
        </p:style>
      </p:cxnSp>
      <p:sp>
        <p:nvSpPr>
          <p:cNvPr id="25" name="Овал 24"/>
          <p:cNvSpPr/>
          <p:nvPr/>
        </p:nvSpPr>
        <p:spPr>
          <a:xfrm>
            <a:off x="5072066" y="4071942"/>
            <a:ext cx="142876" cy="14287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27" name="Прямая соединительная линия 26"/>
          <p:cNvCxnSpPr>
            <a:stCxn id="25" idx="4"/>
          </p:cNvCxnSpPr>
          <p:nvPr/>
        </p:nvCxnSpPr>
        <p:spPr>
          <a:xfrm rot="5400000">
            <a:off x="4964909" y="4393413"/>
            <a:ext cx="357190" cy="1588"/>
          </a:xfrm>
          <a:prstGeom prst="line">
            <a:avLst/>
          </a:prstGeom>
          <a:ln/>
        </p:spPr>
        <p:style>
          <a:lnRef idx="2">
            <a:schemeClr val="dk1"/>
          </a:lnRef>
          <a:fillRef idx="0">
            <a:schemeClr val="dk1"/>
          </a:fillRef>
          <a:effectRef idx="1">
            <a:schemeClr val="dk1"/>
          </a:effectRef>
          <a:fontRef idx="minor">
            <a:schemeClr val="tx1"/>
          </a:fontRef>
        </p:style>
      </p:cxnSp>
      <p:cxnSp>
        <p:nvCxnSpPr>
          <p:cNvPr id="29" name="Прямая соединительная линия 28"/>
          <p:cNvCxnSpPr/>
          <p:nvPr/>
        </p:nvCxnSpPr>
        <p:spPr>
          <a:xfrm rot="16200000" flipH="1">
            <a:off x="5107785" y="4607727"/>
            <a:ext cx="214314" cy="142876"/>
          </a:xfrm>
          <a:prstGeom prst="line">
            <a:avLst/>
          </a:prstGeom>
          <a:ln/>
        </p:spPr>
        <p:style>
          <a:lnRef idx="2">
            <a:schemeClr val="dk1"/>
          </a:lnRef>
          <a:fillRef idx="0">
            <a:schemeClr val="dk1"/>
          </a:fillRef>
          <a:effectRef idx="1">
            <a:schemeClr val="dk1"/>
          </a:effectRef>
          <a:fontRef idx="minor">
            <a:schemeClr val="tx1"/>
          </a:fontRef>
        </p:style>
      </p:cxnSp>
      <p:cxnSp>
        <p:nvCxnSpPr>
          <p:cNvPr id="31" name="Прямая соединительная линия 30"/>
          <p:cNvCxnSpPr/>
          <p:nvPr/>
        </p:nvCxnSpPr>
        <p:spPr>
          <a:xfrm rot="5400000">
            <a:off x="5000628" y="4643446"/>
            <a:ext cx="214314" cy="71438"/>
          </a:xfrm>
          <a:prstGeom prst="line">
            <a:avLst/>
          </a:prstGeom>
        </p:spPr>
        <p:style>
          <a:lnRef idx="2">
            <a:schemeClr val="dk1"/>
          </a:lnRef>
          <a:fillRef idx="0">
            <a:schemeClr val="dk1"/>
          </a:fillRef>
          <a:effectRef idx="1">
            <a:schemeClr val="dk1"/>
          </a:effectRef>
          <a:fontRef idx="minor">
            <a:schemeClr val="tx1"/>
          </a:fontRef>
        </p:style>
      </p:cxnSp>
      <p:cxnSp>
        <p:nvCxnSpPr>
          <p:cNvPr id="34" name="Прямая соединительная линия 33"/>
          <p:cNvCxnSpPr>
            <a:stCxn id="25" idx="4"/>
          </p:cNvCxnSpPr>
          <p:nvPr/>
        </p:nvCxnSpPr>
        <p:spPr>
          <a:xfrm rot="5400000">
            <a:off x="4964909" y="4250537"/>
            <a:ext cx="214314" cy="142876"/>
          </a:xfrm>
          <a:prstGeom prst="line">
            <a:avLst/>
          </a:prstGeom>
        </p:spPr>
        <p:style>
          <a:lnRef idx="2">
            <a:schemeClr val="dk1"/>
          </a:lnRef>
          <a:fillRef idx="0">
            <a:schemeClr val="dk1"/>
          </a:fillRef>
          <a:effectRef idx="1">
            <a:schemeClr val="dk1"/>
          </a:effectRef>
          <a:fontRef idx="minor">
            <a:schemeClr val="tx1"/>
          </a:fontRef>
        </p:style>
      </p:cxnSp>
      <p:cxnSp>
        <p:nvCxnSpPr>
          <p:cNvPr id="36" name="Прямая соединительная линия 35"/>
          <p:cNvCxnSpPr>
            <a:stCxn id="25" idx="4"/>
          </p:cNvCxnSpPr>
          <p:nvPr/>
        </p:nvCxnSpPr>
        <p:spPr>
          <a:xfrm rot="16200000" flipH="1">
            <a:off x="5107785" y="4250537"/>
            <a:ext cx="214314" cy="142876"/>
          </a:xfrm>
          <a:prstGeom prst="line">
            <a:avLst/>
          </a:prstGeom>
        </p:spPr>
        <p:style>
          <a:lnRef idx="2">
            <a:schemeClr val="dk1"/>
          </a:lnRef>
          <a:fillRef idx="0">
            <a:schemeClr val="dk1"/>
          </a:fillRef>
          <a:effectRef idx="1">
            <a:schemeClr val="dk1"/>
          </a:effectRef>
          <a:fontRef idx="minor">
            <a:schemeClr val="tx1"/>
          </a:fontRef>
        </p:style>
      </p:cxnSp>
      <p:cxnSp>
        <p:nvCxnSpPr>
          <p:cNvPr id="39" name="Прямая соединительная линия 38"/>
          <p:cNvCxnSpPr/>
          <p:nvPr/>
        </p:nvCxnSpPr>
        <p:spPr>
          <a:xfrm rot="16200000" flipH="1">
            <a:off x="500034" y="3071810"/>
            <a:ext cx="1785950" cy="1643074"/>
          </a:xfrm>
          <a:prstGeom prst="line">
            <a:avLst/>
          </a:prstGeom>
        </p:spPr>
        <p:style>
          <a:lnRef idx="2">
            <a:schemeClr val="accent3"/>
          </a:lnRef>
          <a:fillRef idx="0">
            <a:schemeClr val="accent3"/>
          </a:fillRef>
          <a:effectRef idx="1">
            <a:schemeClr val="accent3"/>
          </a:effectRef>
          <a:fontRef idx="minor">
            <a:schemeClr val="tx1"/>
          </a:fontRef>
        </p:style>
      </p:cxnSp>
      <p:cxnSp>
        <p:nvCxnSpPr>
          <p:cNvPr id="41" name="Прямая соединительная линия 40"/>
          <p:cNvCxnSpPr/>
          <p:nvPr/>
        </p:nvCxnSpPr>
        <p:spPr>
          <a:xfrm rot="5400000">
            <a:off x="464315" y="3178967"/>
            <a:ext cx="1857388" cy="1500198"/>
          </a:xfrm>
          <a:prstGeom prst="line">
            <a:avLst/>
          </a:prstGeom>
        </p:spPr>
        <p:style>
          <a:lnRef idx="2">
            <a:schemeClr val="accent3"/>
          </a:lnRef>
          <a:fillRef idx="0">
            <a:schemeClr val="accent3"/>
          </a:fillRef>
          <a:effectRef idx="1">
            <a:schemeClr val="accent3"/>
          </a:effectRef>
          <a:fontRef idx="minor">
            <a:schemeClr val="tx1"/>
          </a:fontRef>
        </p:style>
      </p:cxnSp>
      <p:cxnSp>
        <p:nvCxnSpPr>
          <p:cNvPr id="43" name="Прямая соединительная линия 42"/>
          <p:cNvCxnSpPr/>
          <p:nvPr/>
        </p:nvCxnSpPr>
        <p:spPr>
          <a:xfrm rot="16200000" flipH="1">
            <a:off x="1821637" y="3393281"/>
            <a:ext cx="2143140" cy="1214446"/>
          </a:xfrm>
          <a:prstGeom prst="line">
            <a:avLst/>
          </a:prstGeom>
        </p:spPr>
        <p:style>
          <a:lnRef idx="2">
            <a:schemeClr val="accent3"/>
          </a:lnRef>
          <a:fillRef idx="0">
            <a:schemeClr val="accent3"/>
          </a:fillRef>
          <a:effectRef idx="1">
            <a:schemeClr val="accent3"/>
          </a:effectRef>
          <a:fontRef idx="minor">
            <a:schemeClr val="tx1"/>
          </a:fontRef>
        </p:style>
      </p:cxnSp>
      <p:cxnSp>
        <p:nvCxnSpPr>
          <p:cNvPr id="45" name="Прямая соединительная линия 44"/>
          <p:cNvCxnSpPr/>
          <p:nvPr/>
        </p:nvCxnSpPr>
        <p:spPr>
          <a:xfrm rot="5400000">
            <a:off x="1857356" y="3357562"/>
            <a:ext cx="2143140" cy="1285884"/>
          </a:xfrm>
          <a:prstGeom prst="line">
            <a:avLst/>
          </a:prstGeom>
        </p:spPr>
        <p:style>
          <a:lnRef idx="2">
            <a:schemeClr val="accent3"/>
          </a:lnRef>
          <a:fillRef idx="0">
            <a:schemeClr val="accent3"/>
          </a:fillRef>
          <a:effectRef idx="1">
            <a:schemeClr val="accent3"/>
          </a:effectRef>
          <a:fontRef idx="minor">
            <a:schemeClr val="tx1"/>
          </a:fontRef>
        </p:style>
      </p:cxnSp>
      <p:sp>
        <p:nvSpPr>
          <p:cNvPr id="46" name="Овал 45"/>
          <p:cNvSpPr/>
          <p:nvPr/>
        </p:nvSpPr>
        <p:spPr>
          <a:xfrm>
            <a:off x="5500694" y="4071942"/>
            <a:ext cx="142876" cy="14287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48" name="Прямая соединительная линия 47"/>
          <p:cNvCxnSpPr>
            <a:stCxn id="46" idx="4"/>
          </p:cNvCxnSpPr>
          <p:nvPr/>
        </p:nvCxnSpPr>
        <p:spPr>
          <a:xfrm rot="5400000">
            <a:off x="5393537" y="4393413"/>
            <a:ext cx="357190" cy="1588"/>
          </a:xfrm>
          <a:prstGeom prst="line">
            <a:avLst/>
          </a:prstGeom>
        </p:spPr>
        <p:style>
          <a:lnRef idx="2">
            <a:schemeClr val="dk1"/>
          </a:lnRef>
          <a:fillRef idx="0">
            <a:schemeClr val="dk1"/>
          </a:fillRef>
          <a:effectRef idx="1">
            <a:schemeClr val="dk1"/>
          </a:effectRef>
          <a:fontRef idx="minor">
            <a:schemeClr val="tx1"/>
          </a:fontRef>
        </p:style>
      </p:cxnSp>
      <p:cxnSp>
        <p:nvCxnSpPr>
          <p:cNvPr id="51" name="Прямая соединительная линия 50"/>
          <p:cNvCxnSpPr/>
          <p:nvPr/>
        </p:nvCxnSpPr>
        <p:spPr>
          <a:xfrm rot="16200000" flipH="1">
            <a:off x="5536413" y="4607727"/>
            <a:ext cx="214314" cy="142876"/>
          </a:xfrm>
          <a:prstGeom prst="line">
            <a:avLst/>
          </a:prstGeom>
        </p:spPr>
        <p:style>
          <a:lnRef idx="2">
            <a:schemeClr val="dk1"/>
          </a:lnRef>
          <a:fillRef idx="0">
            <a:schemeClr val="dk1"/>
          </a:fillRef>
          <a:effectRef idx="1">
            <a:schemeClr val="dk1"/>
          </a:effectRef>
          <a:fontRef idx="minor">
            <a:schemeClr val="tx1"/>
          </a:fontRef>
        </p:style>
      </p:cxnSp>
      <p:cxnSp>
        <p:nvCxnSpPr>
          <p:cNvPr id="53" name="Прямая соединительная линия 52"/>
          <p:cNvCxnSpPr/>
          <p:nvPr/>
        </p:nvCxnSpPr>
        <p:spPr>
          <a:xfrm rot="5400000">
            <a:off x="5393537" y="4607727"/>
            <a:ext cx="214314" cy="142876"/>
          </a:xfrm>
          <a:prstGeom prst="line">
            <a:avLst/>
          </a:prstGeom>
        </p:spPr>
        <p:style>
          <a:lnRef idx="2">
            <a:schemeClr val="dk1"/>
          </a:lnRef>
          <a:fillRef idx="0">
            <a:schemeClr val="dk1"/>
          </a:fillRef>
          <a:effectRef idx="1">
            <a:schemeClr val="dk1"/>
          </a:effectRef>
          <a:fontRef idx="minor">
            <a:schemeClr val="tx1"/>
          </a:fontRef>
        </p:style>
      </p:cxnSp>
      <p:cxnSp>
        <p:nvCxnSpPr>
          <p:cNvPr id="55" name="Прямая соединительная линия 54"/>
          <p:cNvCxnSpPr>
            <a:stCxn id="46" idx="4"/>
          </p:cNvCxnSpPr>
          <p:nvPr/>
        </p:nvCxnSpPr>
        <p:spPr>
          <a:xfrm rot="16200000" flipH="1">
            <a:off x="5536413" y="4250537"/>
            <a:ext cx="214314" cy="142876"/>
          </a:xfrm>
          <a:prstGeom prst="line">
            <a:avLst/>
          </a:prstGeom>
        </p:spPr>
        <p:style>
          <a:lnRef idx="2">
            <a:schemeClr val="dk1"/>
          </a:lnRef>
          <a:fillRef idx="0">
            <a:schemeClr val="dk1"/>
          </a:fillRef>
          <a:effectRef idx="1">
            <a:schemeClr val="dk1"/>
          </a:effectRef>
          <a:fontRef idx="minor">
            <a:schemeClr val="tx1"/>
          </a:fontRef>
        </p:style>
      </p:cxnSp>
      <p:cxnSp>
        <p:nvCxnSpPr>
          <p:cNvPr id="57" name="Прямая соединительная линия 56"/>
          <p:cNvCxnSpPr>
            <a:stCxn id="46" idx="4"/>
          </p:cNvCxnSpPr>
          <p:nvPr/>
        </p:nvCxnSpPr>
        <p:spPr>
          <a:xfrm rot="5400000">
            <a:off x="5393537" y="4250537"/>
            <a:ext cx="214314" cy="142876"/>
          </a:xfrm>
          <a:prstGeom prst="line">
            <a:avLst/>
          </a:prstGeom>
        </p:spPr>
        <p:style>
          <a:lnRef idx="2">
            <a:schemeClr val="dk1"/>
          </a:lnRef>
          <a:fillRef idx="0">
            <a:schemeClr val="dk1"/>
          </a:fillRef>
          <a:effectRef idx="1">
            <a:schemeClr val="dk1"/>
          </a:effectRef>
          <a:fontRef idx="minor">
            <a:schemeClr val="tx1"/>
          </a:fontRef>
        </p:style>
      </p:cxn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additive="base">
                                        <p:cTn id="7" dur="3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8" dur="3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anim calcmode="lin" valueType="num">
                                      <p:cBhvr additive="base">
                                        <p:cTn id="13" dur="3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14" dur="3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Рисунок 1" descr="Описание: C:\Documents and Settings\Admin\Рабочий стол\i.jpg"/>
          <p:cNvPicPr>
            <a:picLocks noChangeAspect="1" noChangeArrowheads="1"/>
          </p:cNvPicPr>
          <p:nvPr/>
        </p:nvPicPr>
        <p:blipFill>
          <a:blip r:embed="rId2"/>
          <a:srcRect/>
          <a:stretch>
            <a:fillRect/>
          </a:stretch>
        </p:blipFill>
        <p:spPr bwMode="auto">
          <a:xfrm>
            <a:off x="642910" y="187725"/>
            <a:ext cx="846139" cy="1233067"/>
          </a:xfrm>
          <a:prstGeom prst="rect">
            <a:avLst/>
          </a:prstGeom>
          <a:noFill/>
          <a:ln w="9525">
            <a:noFill/>
            <a:miter lim="800000"/>
            <a:headEnd/>
            <a:tailEnd/>
          </a:ln>
        </p:spPr>
      </p:pic>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027" name="Рисунок 1" descr="Описание: C:\Documents and Settings\Admin\Рабочий стол\i.jpg"/>
          <p:cNvPicPr>
            <a:picLocks noChangeAspect="1" noChangeArrowheads="1"/>
          </p:cNvPicPr>
          <p:nvPr/>
        </p:nvPicPr>
        <p:blipFill>
          <a:blip r:embed="rId2"/>
          <a:srcRect/>
          <a:stretch>
            <a:fillRect/>
          </a:stretch>
        </p:blipFill>
        <p:spPr bwMode="auto">
          <a:xfrm rot="423071" flipH="1">
            <a:off x="1586386" y="23316"/>
            <a:ext cx="861761" cy="1457831"/>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029" name="Рисунок 6"/>
          <p:cNvPicPr>
            <a:picLocks noChangeAspect="1" noChangeArrowheads="1"/>
          </p:cNvPicPr>
          <p:nvPr/>
        </p:nvPicPr>
        <p:blipFill>
          <a:blip r:embed="rId3"/>
          <a:srcRect/>
          <a:stretch>
            <a:fillRect/>
          </a:stretch>
        </p:blipFill>
        <p:spPr bwMode="auto">
          <a:xfrm rot="5859040" flipV="1">
            <a:off x="3044801" y="292748"/>
            <a:ext cx="1322412" cy="1108070"/>
          </a:xfrm>
          <a:prstGeom prst="rect">
            <a:avLst/>
          </a:prstGeom>
          <a:noFill/>
        </p:spPr>
      </p:pic>
      <p:cxnSp>
        <p:nvCxnSpPr>
          <p:cNvPr id="8" name="Прямая соединительная линия 7"/>
          <p:cNvCxnSpPr/>
          <p:nvPr/>
        </p:nvCxnSpPr>
        <p:spPr>
          <a:xfrm>
            <a:off x="785786" y="142852"/>
            <a:ext cx="1714512" cy="1357322"/>
          </a:xfrm>
          <a:prstGeom prst="line">
            <a:avLst/>
          </a:prstGeom>
        </p:spPr>
        <p:style>
          <a:lnRef idx="2">
            <a:schemeClr val="dk1"/>
          </a:lnRef>
          <a:fillRef idx="0">
            <a:schemeClr val="dk1"/>
          </a:fillRef>
          <a:effectRef idx="1">
            <a:schemeClr val="dk1"/>
          </a:effectRef>
          <a:fontRef idx="minor">
            <a:schemeClr val="tx1"/>
          </a:fontRef>
        </p:style>
      </p:cxnSp>
      <p:cxnSp>
        <p:nvCxnSpPr>
          <p:cNvPr id="10" name="Прямая соединительная линия 9"/>
          <p:cNvCxnSpPr/>
          <p:nvPr/>
        </p:nvCxnSpPr>
        <p:spPr>
          <a:xfrm rot="10800000" flipV="1">
            <a:off x="714348" y="142852"/>
            <a:ext cx="2000264" cy="1285884"/>
          </a:xfrm>
          <a:prstGeom prst="line">
            <a:avLst/>
          </a:prstGeom>
        </p:spPr>
        <p:style>
          <a:lnRef idx="2">
            <a:schemeClr val="dk1"/>
          </a:lnRef>
          <a:fillRef idx="0">
            <a:schemeClr val="dk1"/>
          </a:fillRef>
          <a:effectRef idx="1">
            <a:schemeClr val="dk1"/>
          </a:effectRef>
          <a:fontRef idx="minor">
            <a:schemeClr val="tx1"/>
          </a:fontRef>
        </p:style>
      </p:cxnSp>
      <p:cxnSp>
        <p:nvCxnSpPr>
          <p:cNvPr id="12" name="Прямая соединительная линия 11"/>
          <p:cNvCxnSpPr/>
          <p:nvPr/>
        </p:nvCxnSpPr>
        <p:spPr>
          <a:xfrm>
            <a:off x="2928926" y="142852"/>
            <a:ext cx="1500198" cy="1428760"/>
          </a:xfrm>
          <a:prstGeom prst="line">
            <a:avLst/>
          </a:prstGeom>
        </p:spPr>
        <p:style>
          <a:lnRef idx="2">
            <a:schemeClr val="dk1"/>
          </a:lnRef>
          <a:fillRef idx="0">
            <a:schemeClr val="dk1"/>
          </a:fillRef>
          <a:effectRef idx="1">
            <a:schemeClr val="dk1"/>
          </a:effectRef>
          <a:fontRef idx="minor">
            <a:schemeClr val="tx1"/>
          </a:fontRef>
        </p:style>
      </p:cxnSp>
      <p:cxnSp>
        <p:nvCxnSpPr>
          <p:cNvPr id="14" name="Прямая соединительная линия 13"/>
          <p:cNvCxnSpPr/>
          <p:nvPr/>
        </p:nvCxnSpPr>
        <p:spPr>
          <a:xfrm rot="10800000" flipV="1">
            <a:off x="2643174" y="142852"/>
            <a:ext cx="1714512" cy="1285884"/>
          </a:xfrm>
          <a:prstGeom prst="line">
            <a:avLst/>
          </a:prstGeom>
        </p:spPr>
        <p:style>
          <a:lnRef idx="2">
            <a:schemeClr val="dk1"/>
          </a:lnRef>
          <a:fillRef idx="0">
            <a:schemeClr val="dk1"/>
          </a:fillRef>
          <a:effectRef idx="1">
            <a:schemeClr val="dk1"/>
          </a:effectRef>
          <a:fontRef idx="minor">
            <a:schemeClr val="tx1"/>
          </a:fontRef>
        </p:style>
      </p:cxnSp>
      <p:sp>
        <p:nvSpPr>
          <p:cNvPr id="15" name="Прямоугольник 14"/>
          <p:cNvSpPr/>
          <p:nvPr/>
        </p:nvSpPr>
        <p:spPr>
          <a:xfrm>
            <a:off x="5715008" y="714356"/>
            <a:ext cx="1357322" cy="92869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Равнобедренный треугольник 15"/>
          <p:cNvSpPr/>
          <p:nvPr/>
        </p:nvSpPr>
        <p:spPr>
          <a:xfrm>
            <a:off x="5715008" y="142852"/>
            <a:ext cx="1357322" cy="571504"/>
          </a:xfrm>
          <a:prstGeom prst="triangle">
            <a:avLst>
              <a:gd name="adj" fmla="val 52021"/>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Содержимое 17"/>
          <p:cNvSpPr>
            <a:spLocks noGrp="1"/>
          </p:cNvSpPr>
          <p:nvPr>
            <p:ph sz="half" idx="1"/>
          </p:nvPr>
        </p:nvSpPr>
        <p:spPr>
          <a:xfrm>
            <a:off x="457200" y="1928802"/>
            <a:ext cx="7239000" cy="1000132"/>
          </a:xfrm>
        </p:spPr>
        <p:txBody>
          <a:bodyPr>
            <a:normAutofit fontScale="92500" lnSpcReduction="10000"/>
          </a:bodyPr>
          <a:lstStyle/>
          <a:p>
            <a:pPr>
              <a:buNone/>
            </a:pPr>
            <a:r>
              <a:rPr lang="ru-RU" dirty="0" smtClean="0"/>
              <a:t>Без рук, без </a:t>
            </a:r>
            <a:r>
              <a:rPr lang="ru-RU" dirty="0" err="1" smtClean="0"/>
              <a:t>топоренка</a:t>
            </a:r>
            <a:endParaRPr lang="ru-RU" dirty="0" smtClean="0"/>
          </a:p>
          <a:p>
            <a:pPr>
              <a:buNone/>
            </a:pPr>
            <a:r>
              <a:rPr lang="ru-RU" dirty="0" smtClean="0"/>
              <a:t>Построена избенка (Гнездо)</a:t>
            </a:r>
            <a:endParaRPr lang="ru-RU" dirty="0"/>
          </a:p>
        </p:txBody>
      </p:sp>
      <p:sp>
        <p:nvSpPr>
          <p:cNvPr id="21" name="Заголовок 18"/>
          <p:cNvSpPr>
            <a:spLocks noGrp="1"/>
          </p:cNvSpPr>
          <p:nvPr>
            <p:ph type="body" idx="2"/>
          </p:nvPr>
        </p:nvSpPr>
        <p:spPr>
          <a:xfrm>
            <a:off x="357158" y="3071810"/>
            <a:ext cx="7643843" cy="3643317"/>
          </a:xfrm>
        </p:spPr>
        <p:txBody>
          <a:bodyPr>
            <a:normAutofit/>
          </a:bodyPr>
          <a:lstStyle/>
          <a:p>
            <a:pPr algn="just"/>
            <a:r>
              <a:rPr lang="ru-RU" sz="2400" dirty="0" smtClean="0"/>
              <a:t>Опорные схемы и символы уже давно вошли в жизнь и обучение в детском саду (календари природы, уголки дежурств). Универсальность опорных схем, символов позволяет использовать их очень широко.     Например, в деятельности  по  ознакомлению  с окружающим миром, природой детям предлагается делать зарисовки символов на отдельных небольших листах бумаги разложить их по порядку  и скрепить</a:t>
            </a:r>
            <a:r>
              <a:rPr lang="ru-RU" dirty="0" smtClean="0"/>
              <a:t>.</a:t>
            </a:r>
            <a:endParaRPr lang="ru-RU"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 calcmode="lin" valueType="num">
                                      <p:cBhvr additive="base">
                                        <p:cTn id="7" dur="30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8" dur="30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8">
                                            <p:txEl>
                                              <p:pRg st="1" end="1"/>
                                            </p:txEl>
                                          </p:spTgt>
                                        </p:tgtEl>
                                        <p:attrNameLst>
                                          <p:attrName>style.visibility</p:attrName>
                                        </p:attrNameLst>
                                      </p:cBhvr>
                                      <p:to>
                                        <p:strVal val="visible"/>
                                      </p:to>
                                    </p:set>
                                    <p:anim calcmode="lin" valueType="num">
                                      <p:cBhvr additive="base">
                                        <p:cTn id="13" dur="3000" fill="hold"/>
                                        <p:tgtEl>
                                          <p:spTgt spid="18">
                                            <p:txEl>
                                              <p:pRg st="1" end="1"/>
                                            </p:txEl>
                                          </p:spTgt>
                                        </p:tgtEl>
                                        <p:attrNameLst>
                                          <p:attrName>ppt_x</p:attrName>
                                        </p:attrNameLst>
                                      </p:cBhvr>
                                      <p:tavLst>
                                        <p:tav tm="0">
                                          <p:val>
                                            <p:strVal val="#ppt_x"/>
                                          </p:val>
                                        </p:tav>
                                        <p:tav tm="100000">
                                          <p:val>
                                            <p:strVal val="#ppt_x"/>
                                          </p:val>
                                        </p:tav>
                                      </p:tavLst>
                                    </p:anim>
                                    <p:anim calcmode="lin" valueType="num">
                                      <p:cBhvr additive="base">
                                        <p:cTn id="14" dur="3000" fill="hold"/>
                                        <p:tgtEl>
                                          <p:spTgt spid="18">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одержимое 5"/>
          <p:cNvSpPr>
            <a:spLocks noGrp="1"/>
          </p:cNvSpPr>
          <p:nvPr>
            <p:ph idx="4294967295"/>
          </p:nvPr>
        </p:nvSpPr>
        <p:spPr>
          <a:xfrm>
            <a:off x="714348" y="428604"/>
            <a:ext cx="7239000" cy="5786478"/>
          </a:xfrm>
        </p:spPr>
        <p:txBody>
          <a:bodyPr/>
          <a:lstStyle/>
          <a:p>
            <a:r>
              <a:rPr lang="ru-RU" dirty="0" smtClean="0"/>
              <a:t>Можно использовать лист в виде «книжки – гармошки». Как правило,  дети дорожат своими «авторскими» книгами. В уголке книги можно отвести им место. Если вы решили оформить детскую работу, как книгу, желательно сделать обложку, где ребенок может написать её  название, свое имя (автор), а если не умеет писать, нарисовать, о чем она (животное, транспорт и т.д.)</a:t>
            </a:r>
            <a:endParaRPr lang="ru-RU" dirty="0"/>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571472" y="285728"/>
            <a:ext cx="7239000" cy="5715040"/>
          </a:xfrm>
        </p:spPr>
        <p:txBody>
          <a:bodyPr/>
          <a:lstStyle/>
          <a:p>
            <a:pPr>
              <a:buNone/>
            </a:pPr>
            <a:r>
              <a:rPr lang="ru-RU" dirty="0" smtClean="0"/>
              <a:t>   Пример «записи» детьми темы «Овощи»: человек сажает в землю семена, ухаживает за ними, а потом собирает урожай овощей.</a:t>
            </a:r>
          </a:p>
          <a:p>
            <a:endParaRPr lang="ru-RU" dirty="0"/>
          </a:p>
        </p:txBody>
      </p:sp>
      <p:cxnSp>
        <p:nvCxnSpPr>
          <p:cNvPr id="6" name="Прямая соединительная линия 5"/>
          <p:cNvCxnSpPr/>
          <p:nvPr/>
        </p:nvCxnSpPr>
        <p:spPr>
          <a:xfrm rot="5400000">
            <a:off x="178563" y="3536157"/>
            <a:ext cx="1071570" cy="1588"/>
          </a:xfrm>
          <a:prstGeom prst="line">
            <a:avLst/>
          </a:prstGeom>
        </p:spPr>
        <p:style>
          <a:lnRef idx="2">
            <a:schemeClr val="dk1"/>
          </a:lnRef>
          <a:fillRef idx="0">
            <a:schemeClr val="dk1"/>
          </a:fillRef>
          <a:effectRef idx="1">
            <a:schemeClr val="dk1"/>
          </a:effectRef>
          <a:fontRef idx="minor">
            <a:schemeClr val="tx1"/>
          </a:fontRef>
        </p:style>
      </p:cxnSp>
      <p:cxnSp>
        <p:nvCxnSpPr>
          <p:cNvPr id="9" name="Прямая соединительная линия 8"/>
          <p:cNvCxnSpPr/>
          <p:nvPr/>
        </p:nvCxnSpPr>
        <p:spPr>
          <a:xfrm rot="16200000" flipH="1">
            <a:off x="464315" y="4250537"/>
            <a:ext cx="1000132" cy="500066"/>
          </a:xfrm>
          <a:prstGeom prst="line">
            <a:avLst/>
          </a:prstGeom>
        </p:spPr>
        <p:style>
          <a:lnRef idx="2">
            <a:schemeClr val="dk1"/>
          </a:lnRef>
          <a:fillRef idx="0">
            <a:schemeClr val="dk1"/>
          </a:fillRef>
          <a:effectRef idx="1">
            <a:schemeClr val="dk1"/>
          </a:effectRef>
          <a:fontRef idx="minor">
            <a:schemeClr val="tx1"/>
          </a:fontRef>
        </p:style>
      </p:cxnSp>
      <p:cxnSp>
        <p:nvCxnSpPr>
          <p:cNvPr id="11" name="Прямая соединительная линия 10"/>
          <p:cNvCxnSpPr/>
          <p:nvPr/>
        </p:nvCxnSpPr>
        <p:spPr>
          <a:xfrm rot="5400000">
            <a:off x="71406" y="4286256"/>
            <a:ext cx="928694" cy="357190"/>
          </a:xfrm>
          <a:prstGeom prst="line">
            <a:avLst/>
          </a:prstGeom>
        </p:spPr>
        <p:style>
          <a:lnRef idx="2">
            <a:schemeClr val="dk1"/>
          </a:lnRef>
          <a:fillRef idx="0">
            <a:schemeClr val="dk1"/>
          </a:fillRef>
          <a:effectRef idx="1">
            <a:schemeClr val="dk1"/>
          </a:effectRef>
          <a:fontRef idx="minor">
            <a:schemeClr val="tx1"/>
          </a:fontRef>
        </p:style>
      </p:cxnSp>
      <p:cxnSp>
        <p:nvCxnSpPr>
          <p:cNvPr id="13" name="Прямая соединительная линия 12"/>
          <p:cNvCxnSpPr/>
          <p:nvPr/>
        </p:nvCxnSpPr>
        <p:spPr>
          <a:xfrm>
            <a:off x="1214414" y="5000636"/>
            <a:ext cx="285752" cy="1588"/>
          </a:xfrm>
          <a:prstGeom prst="line">
            <a:avLst/>
          </a:prstGeom>
        </p:spPr>
        <p:style>
          <a:lnRef idx="2">
            <a:schemeClr val="dk1"/>
          </a:lnRef>
          <a:fillRef idx="0">
            <a:schemeClr val="dk1"/>
          </a:fillRef>
          <a:effectRef idx="1">
            <a:schemeClr val="dk1"/>
          </a:effectRef>
          <a:fontRef idx="minor">
            <a:schemeClr val="tx1"/>
          </a:fontRef>
        </p:style>
      </p:cxnSp>
      <p:cxnSp>
        <p:nvCxnSpPr>
          <p:cNvPr id="15" name="Прямая соединительная линия 14"/>
          <p:cNvCxnSpPr/>
          <p:nvPr/>
        </p:nvCxnSpPr>
        <p:spPr>
          <a:xfrm rot="10800000">
            <a:off x="142844" y="4929198"/>
            <a:ext cx="214314" cy="1588"/>
          </a:xfrm>
          <a:prstGeom prst="line">
            <a:avLst/>
          </a:prstGeom>
        </p:spPr>
        <p:style>
          <a:lnRef idx="2">
            <a:schemeClr val="dk1"/>
          </a:lnRef>
          <a:fillRef idx="0">
            <a:schemeClr val="dk1"/>
          </a:fillRef>
          <a:effectRef idx="1">
            <a:schemeClr val="dk1"/>
          </a:effectRef>
          <a:fontRef idx="minor">
            <a:schemeClr val="tx1"/>
          </a:fontRef>
        </p:style>
      </p:cxnSp>
      <p:cxnSp>
        <p:nvCxnSpPr>
          <p:cNvPr id="18" name="Прямая соединительная линия 17"/>
          <p:cNvCxnSpPr/>
          <p:nvPr/>
        </p:nvCxnSpPr>
        <p:spPr>
          <a:xfrm rot="16200000" flipH="1">
            <a:off x="607191" y="3464719"/>
            <a:ext cx="571504" cy="357190"/>
          </a:xfrm>
          <a:prstGeom prst="line">
            <a:avLst/>
          </a:prstGeom>
        </p:spPr>
        <p:style>
          <a:lnRef idx="2">
            <a:schemeClr val="dk1"/>
          </a:lnRef>
          <a:fillRef idx="0">
            <a:schemeClr val="dk1"/>
          </a:fillRef>
          <a:effectRef idx="1">
            <a:schemeClr val="dk1"/>
          </a:effectRef>
          <a:fontRef idx="minor">
            <a:schemeClr val="tx1"/>
          </a:fontRef>
        </p:style>
      </p:cxnSp>
      <p:cxnSp>
        <p:nvCxnSpPr>
          <p:cNvPr id="20" name="Прямая соединительная линия 19"/>
          <p:cNvCxnSpPr/>
          <p:nvPr/>
        </p:nvCxnSpPr>
        <p:spPr>
          <a:xfrm rot="5400000">
            <a:off x="285720" y="3500438"/>
            <a:ext cx="571504" cy="285752"/>
          </a:xfrm>
          <a:prstGeom prst="line">
            <a:avLst/>
          </a:prstGeom>
        </p:spPr>
        <p:style>
          <a:lnRef idx="2">
            <a:schemeClr val="dk1"/>
          </a:lnRef>
          <a:fillRef idx="0">
            <a:schemeClr val="dk1"/>
          </a:fillRef>
          <a:effectRef idx="1">
            <a:schemeClr val="dk1"/>
          </a:effectRef>
          <a:fontRef idx="minor">
            <a:schemeClr val="tx1"/>
          </a:fontRef>
        </p:style>
      </p:cxnSp>
      <p:cxnSp>
        <p:nvCxnSpPr>
          <p:cNvPr id="23" name="Прямая соединительная линия 22"/>
          <p:cNvCxnSpPr>
            <a:endCxn id="27" idx="2"/>
          </p:cNvCxnSpPr>
          <p:nvPr/>
        </p:nvCxnSpPr>
        <p:spPr>
          <a:xfrm flipV="1">
            <a:off x="1857356" y="4928554"/>
            <a:ext cx="840650" cy="644"/>
          </a:xfrm>
          <a:prstGeom prst="line">
            <a:avLst/>
          </a:prstGeom>
        </p:spPr>
        <p:style>
          <a:lnRef idx="2">
            <a:schemeClr val="dk1"/>
          </a:lnRef>
          <a:fillRef idx="0">
            <a:schemeClr val="dk1"/>
          </a:fillRef>
          <a:effectRef idx="1">
            <a:schemeClr val="dk1"/>
          </a:effectRef>
          <a:fontRef idx="minor">
            <a:schemeClr val="tx1"/>
          </a:fontRef>
        </p:style>
      </p:cxnSp>
      <p:cxnSp>
        <p:nvCxnSpPr>
          <p:cNvPr id="25" name="Прямая соединительная линия 24"/>
          <p:cNvCxnSpPr/>
          <p:nvPr/>
        </p:nvCxnSpPr>
        <p:spPr>
          <a:xfrm>
            <a:off x="3286116" y="4929198"/>
            <a:ext cx="928694" cy="1588"/>
          </a:xfrm>
          <a:prstGeom prst="line">
            <a:avLst/>
          </a:prstGeom>
        </p:spPr>
        <p:style>
          <a:lnRef idx="2">
            <a:schemeClr val="dk1"/>
          </a:lnRef>
          <a:fillRef idx="0">
            <a:schemeClr val="dk1"/>
          </a:fillRef>
          <a:effectRef idx="1">
            <a:schemeClr val="dk1"/>
          </a:effectRef>
          <a:fontRef idx="minor">
            <a:schemeClr val="tx1"/>
          </a:fontRef>
        </p:style>
      </p:cxnSp>
      <p:sp>
        <p:nvSpPr>
          <p:cNvPr id="26" name="Улыбающееся лицо 25"/>
          <p:cNvSpPr/>
          <p:nvPr/>
        </p:nvSpPr>
        <p:spPr>
          <a:xfrm>
            <a:off x="357158" y="2071678"/>
            <a:ext cx="714380" cy="928694"/>
          </a:xfrm>
          <a:prstGeom prst="smileyFac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7" name="Дуга 26"/>
          <p:cNvSpPr/>
          <p:nvPr/>
        </p:nvSpPr>
        <p:spPr>
          <a:xfrm rot="6985249">
            <a:off x="2460022" y="4575832"/>
            <a:ext cx="1133075" cy="566304"/>
          </a:xfrm>
          <a:prstGeom prst="arc">
            <a:avLst>
              <a:gd name="adj1" fmla="val 15145069"/>
              <a:gd name="adj2" fmla="val 3097421"/>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ru-RU"/>
          </a:p>
        </p:txBody>
      </p:sp>
      <p:sp>
        <p:nvSpPr>
          <p:cNvPr id="30" name="Овал 29"/>
          <p:cNvSpPr/>
          <p:nvPr/>
        </p:nvSpPr>
        <p:spPr>
          <a:xfrm>
            <a:off x="2928926" y="4929198"/>
            <a:ext cx="214314" cy="285752"/>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32" name="Прямая соединительная линия 31"/>
          <p:cNvCxnSpPr/>
          <p:nvPr/>
        </p:nvCxnSpPr>
        <p:spPr>
          <a:xfrm rot="5400000">
            <a:off x="3107521" y="3607595"/>
            <a:ext cx="928694" cy="571504"/>
          </a:xfrm>
          <a:prstGeom prst="line">
            <a:avLst/>
          </a:prstGeom>
        </p:spPr>
        <p:style>
          <a:lnRef idx="3">
            <a:schemeClr val="dk1"/>
          </a:lnRef>
          <a:fillRef idx="0">
            <a:schemeClr val="dk1"/>
          </a:fillRef>
          <a:effectRef idx="2">
            <a:schemeClr val="dk1"/>
          </a:effectRef>
          <a:fontRef idx="minor">
            <a:schemeClr val="tx1"/>
          </a:fontRef>
        </p:style>
      </p:cxnSp>
      <p:sp>
        <p:nvSpPr>
          <p:cNvPr id="33" name="Блок-схема: ручное управление 32"/>
          <p:cNvSpPr/>
          <p:nvPr/>
        </p:nvSpPr>
        <p:spPr>
          <a:xfrm rot="1771919">
            <a:off x="2924228" y="4318797"/>
            <a:ext cx="502851" cy="403342"/>
          </a:xfrm>
          <a:prstGeom prst="flowChartManualOperatio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4" name="Трапеция 33"/>
          <p:cNvSpPr/>
          <p:nvPr/>
        </p:nvSpPr>
        <p:spPr>
          <a:xfrm>
            <a:off x="4786314" y="3643314"/>
            <a:ext cx="857256" cy="1357322"/>
          </a:xfrm>
          <a:prstGeom prst="trapezoi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5" name="Выгнутая вправо стрелка 34"/>
          <p:cNvSpPr/>
          <p:nvPr/>
        </p:nvSpPr>
        <p:spPr>
          <a:xfrm>
            <a:off x="5500694" y="4000504"/>
            <a:ext cx="357190" cy="57150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36" name="Выгнутая вверх стрелка 35"/>
          <p:cNvSpPr/>
          <p:nvPr/>
        </p:nvSpPr>
        <p:spPr>
          <a:xfrm>
            <a:off x="5072066" y="3429000"/>
            <a:ext cx="285752" cy="214314"/>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37" name="Диагональная полоса 36"/>
          <p:cNvSpPr/>
          <p:nvPr/>
        </p:nvSpPr>
        <p:spPr>
          <a:xfrm rot="6333894">
            <a:off x="4357686" y="3643314"/>
            <a:ext cx="642942" cy="571504"/>
          </a:xfrm>
          <a:prstGeom prst="diagStri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38" name="Скругленный прямоугольник 37"/>
          <p:cNvSpPr/>
          <p:nvPr/>
        </p:nvSpPr>
        <p:spPr>
          <a:xfrm>
            <a:off x="6715140" y="3857628"/>
            <a:ext cx="1143008" cy="1000132"/>
          </a:xfrm>
          <a:prstGeom prst="roundRect">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9" name="Арка 38"/>
          <p:cNvSpPr/>
          <p:nvPr/>
        </p:nvSpPr>
        <p:spPr>
          <a:xfrm>
            <a:off x="6786578" y="3357562"/>
            <a:ext cx="1000132" cy="1000132"/>
          </a:xfrm>
          <a:prstGeom prst="blockArc">
            <a:avLst>
              <a:gd name="adj1" fmla="val 10800000"/>
              <a:gd name="adj2" fmla="val 0"/>
              <a:gd name="adj3" fmla="val 25000"/>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214282" y="500042"/>
            <a:ext cx="7596190" cy="6072230"/>
          </a:xfrm>
        </p:spPr>
        <p:txBody>
          <a:bodyPr>
            <a:normAutofit lnSpcReduction="10000"/>
          </a:bodyPr>
          <a:lstStyle/>
          <a:p>
            <a:r>
              <a:rPr lang="ru-RU" dirty="0" smtClean="0"/>
              <a:t>  При ознакомлении с художественной литературой может применяться зарисовка последовательности событий, персонажей, характеристики героев. Опорные схемы хорошо  использовать при заучивании стихов.</a:t>
            </a:r>
          </a:p>
          <a:p>
            <a:r>
              <a:rPr lang="ru-RU" dirty="0" smtClean="0"/>
              <a:t>Для развития элементарных математических представлений у детей можно обратиться к опорным схемам:</a:t>
            </a:r>
          </a:p>
          <a:p>
            <a:pPr>
              <a:buFont typeface="Wingdings" pitchFamily="2" charset="2"/>
              <a:buChar char="Ø"/>
            </a:pPr>
            <a:r>
              <a:rPr lang="ru-RU" dirty="0" smtClean="0"/>
              <a:t>Для записи структуры арифметических задач;</a:t>
            </a:r>
          </a:p>
          <a:p>
            <a:pPr>
              <a:buFont typeface="Wingdings" pitchFamily="2" charset="2"/>
              <a:buChar char="Ø"/>
            </a:pPr>
            <a:r>
              <a:rPr lang="ru-RU" dirty="0" smtClean="0"/>
              <a:t>Обозначение углов(    ), сторон (   ), </a:t>
            </a:r>
          </a:p>
          <a:p>
            <a:pPr>
              <a:buNone/>
            </a:pPr>
            <a:r>
              <a:rPr lang="ru-RU" dirty="0" smtClean="0"/>
              <a:t>   направлений(                )</a:t>
            </a:r>
          </a:p>
          <a:p>
            <a:pPr>
              <a:buNone/>
            </a:pPr>
            <a:endParaRPr lang="ru-RU" dirty="0" smtClean="0"/>
          </a:p>
          <a:p>
            <a:endParaRPr lang="ru-RU" dirty="0" smtClean="0"/>
          </a:p>
          <a:p>
            <a:pPr>
              <a:buNone/>
            </a:pPr>
            <a:r>
              <a:rPr lang="ru-RU" dirty="0" smtClean="0"/>
              <a:t> </a:t>
            </a:r>
          </a:p>
          <a:p>
            <a:endParaRPr lang="ru-RU" dirty="0"/>
          </a:p>
        </p:txBody>
      </p:sp>
      <p:cxnSp>
        <p:nvCxnSpPr>
          <p:cNvPr id="5" name="Прямая соединительная линия 4"/>
          <p:cNvCxnSpPr/>
          <p:nvPr/>
        </p:nvCxnSpPr>
        <p:spPr>
          <a:xfrm rot="5400000">
            <a:off x="3536149" y="4464851"/>
            <a:ext cx="35719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8" name="Прямая соединительная линия 7"/>
          <p:cNvCxnSpPr/>
          <p:nvPr/>
        </p:nvCxnSpPr>
        <p:spPr>
          <a:xfrm>
            <a:off x="3714744" y="4643446"/>
            <a:ext cx="214314"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Прямая соединительная линия 9"/>
          <p:cNvCxnSpPr/>
          <p:nvPr/>
        </p:nvCxnSpPr>
        <p:spPr>
          <a:xfrm rot="5400000">
            <a:off x="5607851" y="4464851"/>
            <a:ext cx="35719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Прямая со стрелкой 11"/>
          <p:cNvCxnSpPr/>
          <p:nvPr/>
        </p:nvCxnSpPr>
        <p:spPr>
          <a:xfrm rot="5400000">
            <a:off x="3894133" y="4892685"/>
            <a:ext cx="35719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4" name="Прямая со стрелкой 13"/>
          <p:cNvCxnSpPr/>
          <p:nvPr/>
        </p:nvCxnSpPr>
        <p:spPr>
          <a:xfrm>
            <a:off x="2714612" y="4929198"/>
            <a:ext cx="285752"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6" name="Прямая со стрелкой 15"/>
          <p:cNvCxnSpPr/>
          <p:nvPr/>
        </p:nvCxnSpPr>
        <p:spPr>
          <a:xfrm rot="5400000" flipH="1" flipV="1">
            <a:off x="3108315" y="4892685"/>
            <a:ext cx="35719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8" name="Прямая со стрелкой 17"/>
          <p:cNvCxnSpPr/>
          <p:nvPr/>
        </p:nvCxnSpPr>
        <p:spPr>
          <a:xfrm rot="10800000">
            <a:off x="3571868" y="4929198"/>
            <a:ext cx="35719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500034" y="285728"/>
            <a:ext cx="7239000" cy="6357982"/>
          </a:xfrm>
        </p:spPr>
        <p:txBody>
          <a:bodyPr>
            <a:normAutofit fontScale="92500"/>
          </a:bodyPr>
          <a:lstStyle/>
          <a:p>
            <a:pPr>
              <a:buFont typeface="Wingdings" pitchFamily="2" charset="2"/>
              <a:buChar char="Ø"/>
            </a:pPr>
            <a:r>
              <a:rPr lang="ru-RU" dirty="0" smtClean="0"/>
              <a:t> использования аббревиатуры для обозначения месяцев года:</a:t>
            </a:r>
          </a:p>
          <a:p>
            <a:pPr>
              <a:buNone/>
            </a:pPr>
            <a:r>
              <a:rPr lang="ru-RU" b="1" dirty="0" smtClean="0"/>
              <a:t>ДЯФ</a:t>
            </a:r>
            <a:r>
              <a:rPr lang="ru-RU" dirty="0" smtClean="0"/>
              <a:t> – декабрь, январь, февраль. «Мы вышли на улицу, сильный мороз, ветер – поежились от холода </a:t>
            </a:r>
            <a:r>
              <a:rPr lang="ru-RU" b="1" dirty="0" smtClean="0"/>
              <a:t>«</a:t>
            </a:r>
            <a:r>
              <a:rPr lang="ru-RU" b="1" dirty="0" err="1" smtClean="0"/>
              <a:t>дяф</a:t>
            </a:r>
            <a:r>
              <a:rPr lang="ru-RU" b="1" dirty="0" smtClean="0"/>
              <a:t>»</a:t>
            </a:r>
          </a:p>
          <a:p>
            <a:pPr>
              <a:buNone/>
            </a:pPr>
            <a:r>
              <a:rPr lang="ru-RU" b="1" dirty="0" smtClean="0"/>
              <a:t>МАМ- </a:t>
            </a:r>
            <a:r>
              <a:rPr lang="ru-RU" dirty="0" smtClean="0"/>
              <a:t>март, апрель, май. «Весной рождается новая травка, цветы, листики. Ничего не может родиться без мамы. Весной все поздравляют своих мам с праздником 8 Марта»</a:t>
            </a:r>
          </a:p>
          <a:p>
            <a:pPr>
              <a:buNone/>
            </a:pPr>
            <a:r>
              <a:rPr lang="ru-RU" b="1" dirty="0" smtClean="0"/>
              <a:t>ИИА</a:t>
            </a:r>
            <a:r>
              <a:rPr lang="ru-RU" dirty="0" smtClean="0"/>
              <a:t> – июнь, июль, август. «Летний день, жара. На лужайке стоит печальный ослик ИА, ему так жарко, что он только и может сказать </a:t>
            </a:r>
          </a:p>
          <a:p>
            <a:pPr>
              <a:buNone/>
            </a:pPr>
            <a:r>
              <a:rPr lang="ru-RU" dirty="0" smtClean="0"/>
              <a:t>И-И-А»</a:t>
            </a:r>
          </a:p>
          <a:p>
            <a:pPr>
              <a:buNone/>
            </a:pPr>
            <a:r>
              <a:rPr lang="ru-RU" b="1" dirty="0" smtClean="0"/>
              <a:t>СОН- </a:t>
            </a:r>
            <a:r>
              <a:rPr lang="ru-RU" dirty="0" smtClean="0"/>
              <a:t>сентябрь, октябрь, ноябрь. «Осенью вся природа засыпает, спят растения, засыпают некоторые животные»</a:t>
            </a:r>
          </a:p>
          <a:p>
            <a:pPr>
              <a:buNone/>
            </a:pPr>
            <a:endParaRPr lang="ru-RU" dirty="0" smtClean="0"/>
          </a:p>
          <a:p>
            <a:pPr>
              <a:buNone/>
            </a:pPr>
            <a:endParaRPr lang="ru-RU" dirty="0"/>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571472" y="428604"/>
            <a:ext cx="7239000" cy="6143668"/>
          </a:xfrm>
        </p:spPr>
        <p:txBody>
          <a:bodyPr>
            <a:normAutofit/>
          </a:bodyPr>
          <a:lstStyle/>
          <a:p>
            <a:pPr>
              <a:buFont typeface="Wingdings" pitchFamily="2" charset="2"/>
              <a:buChar char="Ø"/>
            </a:pPr>
            <a:r>
              <a:rPr lang="ru-RU" dirty="0" smtClean="0"/>
              <a:t>«Записи» свойств геометрических фигур;</a:t>
            </a:r>
          </a:p>
          <a:p>
            <a:pPr>
              <a:buNone/>
            </a:pPr>
            <a:endParaRPr lang="ru-RU" dirty="0" smtClean="0"/>
          </a:p>
          <a:p>
            <a:pPr>
              <a:buFont typeface="Wingdings" pitchFamily="2" charset="2"/>
              <a:buChar char="Ø"/>
            </a:pPr>
            <a:r>
              <a:rPr lang="ru-RU" dirty="0" smtClean="0"/>
              <a:t>Изучение объемных фигур с помощью «паспорта» фигур.</a:t>
            </a:r>
          </a:p>
          <a:p>
            <a:pPr>
              <a:buNone/>
            </a:pPr>
            <a:endParaRPr lang="ru-RU" dirty="0" smtClean="0"/>
          </a:p>
          <a:p>
            <a:pPr>
              <a:buNone/>
            </a:pPr>
            <a:endParaRPr lang="ru-RU" dirty="0" smtClean="0"/>
          </a:p>
          <a:p>
            <a:pPr algn="just">
              <a:buNone/>
            </a:pPr>
            <a:r>
              <a:rPr lang="ru-RU" dirty="0" smtClean="0"/>
              <a:t>В образовательной деятельности по развитию речи можно использовать опорные схемы когда дошкольников обучают составлению творческих, описательных рассказов, рассказов по сюжетной картине.</a:t>
            </a:r>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500034" y="357166"/>
            <a:ext cx="7239000" cy="5929354"/>
          </a:xfrm>
        </p:spPr>
        <p:txBody>
          <a:bodyPr/>
          <a:lstStyle/>
          <a:p>
            <a:r>
              <a:rPr lang="ru-RU" dirty="0" smtClean="0"/>
              <a:t>Например: «составь рассказ Ты видишь на картине его середину, но не видишь того, что было раньше и чем закончилась история. Эти части рассказа надо придумать»</a:t>
            </a:r>
          </a:p>
          <a:p>
            <a:pPr>
              <a:buNone/>
            </a:pPr>
            <a:endParaRPr lang="ru-RU" dirty="0" smtClean="0"/>
          </a:p>
          <a:p>
            <a:endParaRPr lang="ru-RU" dirty="0"/>
          </a:p>
        </p:txBody>
      </p:sp>
      <p:sp>
        <p:nvSpPr>
          <p:cNvPr id="4" name="Прямоугольник 3"/>
          <p:cNvSpPr/>
          <p:nvPr/>
        </p:nvSpPr>
        <p:spPr>
          <a:xfrm>
            <a:off x="2571736" y="3429000"/>
            <a:ext cx="2928958" cy="114300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Капля 4"/>
          <p:cNvSpPr/>
          <p:nvPr/>
        </p:nvSpPr>
        <p:spPr>
          <a:xfrm rot="10800000">
            <a:off x="6357950" y="3571876"/>
            <a:ext cx="1214446" cy="785818"/>
          </a:xfrm>
          <a:prstGeom prst="teardrop">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Капля 5"/>
          <p:cNvSpPr/>
          <p:nvPr/>
        </p:nvSpPr>
        <p:spPr>
          <a:xfrm rot="10800000">
            <a:off x="3571868" y="2357430"/>
            <a:ext cx="1214446" cy="785818"/>
          </a:xfrm>
          <a:prstGeom prst="teardrop">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Капля 6"/>
          <p:cNvSpPr/>
          <p:nvPr/>
        </p:nvSpPr>
        <p:spPr>
          <a:xfrm rot="18712643" flipV="1">
            <a:off x="824296" y="3294895"/>
            <a:ext cx="948508" cy="1211247"/>
          </a:xfrm>
          <a:prstGeom prst="teardrop">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Овал 7"/>
          <p:cNvSpPr/>
          <p:nvPr/>
        </p:nvSpPr>
        <p:spPr>
          <a:xfrm>
            <a:off x="3857620" y="2428868"/>
            <a:ext cx="571504" cy="64294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Овал 8"/>
          <p:cNvSpPr/>
          <p:nvPr/>
        </p:nvSpPr>
        <p:spPr>
          <a:xfrm>
            <a:off x="6572264" y="3714752"/>
            <a:ext cx="642942" cy="57150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Овал 9"/>
          <p:cNvSpPr/>
          <p:nvPr/>
        </p:nvSpPr>
        <p:spPr>
          <a:xfrm>
            <a:off x="1000100" y="3643314"/>
            <a:ext cx="642942" cy="57150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12" name="Прямая соединительная линия 11"/>
          <p:cNvCxnSpPr/>
          <p:nvPr/>
        </p:nvCxnSpPr>
        <p:spPr>
          <a:xfrm rot="16200000" flipV="1">
            <a:off x="3500430" y="2357430"/>
            <a:ext cx="214314" cy="714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Прямая соединительная линия 13"/>
          <p:cNvCxnSpPr/>
          <p:nvPr/>
        </p:nvCxnSpPr>
        <p:spPr>
          <a:xfrm rot="5400000" flipH="1" flipV="1">
            <a:off x="3821901" y="2250273"/>
            <a:ext cx="21431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Прямая соединительная линия 15"/>
          <p:cNvCxnSpPr>
            <a:stCxn id="6" idx="2"/>
          </p:cNvCxnSpPr>
          <p:nvPr/>
        </p:nvCxnSpPr>
        <p:spPr>
          <a:xfrm rot="5400000" flipH="1" flipV="1">
            <a:off x="4089794" y="2232413"/>
            <a:ext cx="214314" cy="3572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Прямая соединительная линия 21"/>
          <p:cNvCxnSpPr/>
          <p:nvPr/>
        </p:nvCxnSpPr>
        <p:spPr>
          <a:xfrm rot="5400000" flipH="1" flipV="1">
            <a:off x="4500562" y="2214554"/>
            <a:ext cx="214314" cy="2143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Прямая соединительная линия 23"/>
          <p:cNvCxnSpPr/>
          <p:nvPr/>
        </p:nvCxnSpPr>
        <p:spPr>
          <a:xfrm rot="16200000" flipV="1">
            <a:off x="6393669" y="3393281"/>
            <a:ext cx="357190" cy="1428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Прямая соединительная линия 25"/>
          <p:cNvCxnSpPr>
            <a:stCxn id="5" idx="2"/>
          </p:cNvCxnSpPr>
          <p:nvPr/>
        </p:nvCxnSpPr>
        <p:spPr>
          <a:xfrm rot="16200000" flipV="1">
            <a:off x="6768719" y="3375421"/>
            <a:ext cx="357190" cy="3571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Прямая соединительная линия 27"/>
          <p:cNvCxnSpPr>
            <a:stCxn id="5" idx="3"/>
          </p:cNvCxnSpPr>
          <p:nvPr/>
        </p:nvCxnSpPr>
        <p:spPr>
          <a:xfrm rot="5400000" flipH="1" flipV="1">
            <a:off x="7318773" y="3433333"/>
            <a:ext cx="329394" cy="17785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Прямая соединительная линия 29"/>
          <p:cNvCxnSpPr/>
          <p:nvPr/>
        </p:nvCxnSpPr>
        <p:spPr>
          <a:xfrm rot="5400000" flipH="1" flipV="1">
            <a:off x="7108049" y="3393281"/>
            <a:ext cx="285752" cy="714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Прямая соединительная линия 31"/>
          <p:cNvCxnSpPr/>
          <p:nvPr/>
        </p:nvCxnSpPr>
        <p:spPr>
          <a:xfrm rot="16200000" flipV="1">
            <a:off x="607191" y="3036091"/>
            <a:ext cx="357190" cy="28575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Прямая соединительная линия 34"/>
          <p:cNvCxnSpPr>
            <a:stCxn id="7" idx="1"/>
          </p:cNvCxnSpPr>
          <p:nvPr/>
        </p:nvCxnSpPr>
        <p:spPr>
          <a:xfrm rot="10800000">
            <a:off x="1142977" y="2928934"/>
            <a:ext cx="60575" cy="43602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Прямая соединительная линия 36"/>
          <p:cNvCxnSpPr>
            <a:stCxn id="7" idx="0"/>
          </p:cNvCxnSpPr>
          <p:nvPr/>
        </p:nvCxnSpPr>
        <p:spPr>
          <a:xfrm rot="16200000" flipV="1">
            <a:off x="1319855" y="3252121"/>
            <a:ext cx="547028" cy="4352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357158" y="428604"/>
            <a:ext cx="7239000" cy="5643602"/>
          </a:xfrm>
        </p:spPr>
        <p:txBody>
          <a:bodyPr/>
          <a:lstStyle/>
          <a:p>
            <a:pPr algn="just"/>
            <a:r>
              <a:rPr lang="ru-RU" dirty="0" smtClean="0"/>
              <a:t> </a:t>
            </a:r>
            <a:r>
              <a:rPr lang="ru-RU" sz="2800" dirty="0" smtClean="0"/>
              <a:t>Использование опорных схем и символов возможно и в</a:t>
            </a:r>
            <a:r>
              <a:rPr lang="ru-RU" sz="2800" b="1" dirty="0" smtClean="0"/>
              <a:t> бытовой деятельности, игре</a:t>
            </a:r>
            <a:r>
              <a:rPr lang="ru-RU" sz="2800" dirty="0" smtClean="0"/>
              <a:t>. Это могут быть обозначения последовательности трудовых действий, «запись» правил поведения в группе, схемы построек, атрибуты к сюжетно-ролевым играм («Магазин», «Парикмахерская», «Библиотека» и др.) Широкое применение символы и опорные схемы могут найти в играх - драматизациях. </a:t>
            </a:r>
            <a:endParaRPr lang="ru-RU" dirty="0"/>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642910" y="571480"/>
            <a:ext cx="7239000" cy="4846638"/>
          </a:xfrm>
        </p:spPr>
        <p:txBody>
          <a:bodyPr>
            <a:normAutofit/>
          </a:bodyPr>
          <a:lstStyle/>
          <a:p>
            <a:pPr algn="ctr">
              <a:buNone/>
            </a:pPr>
            <a:endParaRPr lang="ru-RU" sz="3600" b="1" dirty="0" smtClean="0">
              <a:latin typeface="Monotype Corsiva" pitchFamily="66" charset="0"/>
            </a:endParaRPr>
          </a:p>
          <a:p>
            <a:pPr algn="ctr">
              <a:buNone/>
            </a:pPr>
            <a:endParaRPr lang="ru-RU" sz="3600" b="1" dirty="0" smtClean="0">
              <a:latin typeface="Monotype Corsiva" pitchFamily="66" charset="0"/>
            </a:endParaRPr>
          </a:p>
          <a:p>
            <a:pPr algn="ctr">
              <a:buNone/>
            </a:pPr>
            <a:endParaRPr lang="ru-RU" sz="3600" b="1" dirty="0" smtClean="0">
              <a:latin typeface="Monotype Corsiva" pitchFamily="66" charset="0"/>
            </a:endParaRPr>
          </a:p>
          <a:p>
            <a:pPr algn="ctr">
              <a:buNone/>
            </a:pPr>
            <a:r>
              <a:rPr lang="ru-RU" sz="6600" b="1" dirty="0" smtClean="0">
                <a:latin typeface="Monotype Corsiva" pitchFamily="66" charset="0"/>
              </a:rPr>
              <a:t>Успехов в работе!</a:t>
            </a:r>
            <a:endParaRPr lang="ru-RU" sz="6600" b="1" dirty="0">
              <a:latin typeface="Monotype Corsiva" pitchFamily="66" charset="0"/>
            </a:endParaRPr>
          </a:p>
        </p:txBody>
      </p:sp>
      <p:sp>
        <p:nvSpPr>
          <p:cNvPr id="4" name="Прямоугольник 3"/>
          <p:cNvSpPr/>
          <p:nvPr/>
        </p:nvSpPr>
        <p:spPr>
          <a:xfrm>
            <a:off x="642910" y="4357695"/>
            <a:ext cx="4143404" cy="1754326"/>
          </a:xfrm>
          <a:prstGeom prst="rect">
            <a:avLst/>
          </a:prstGeom>
        </p:spPr>
        <p:txBody>
          <a:bodyPr wrap="square">
            <a:spAutoFit/>
          </a:bodyPr>
          <a:lstStyle/>
          <a:p>
            <a:pPr algn="ctr">
              <a:defRPr/>
            </a:pPr>
            <a:r>
              <a:rPr lang="ru-RU" b="1" spc="50" dirty="0" smtClean="0">
                <a:ln w="11430"/>
                <a:solidFill>
                  <a:schemeClr val="bg2">
                    <a:lumMod val="10000"/>
                  </a:schemeClr>
                </a:solidFill>
                <a:effectLst>
                  <a:outerShdw blurRad="76200" dist="50800" dir="5400000" algn="tl" rotWithShape="0">
                    <a:srgbClr val="000000">
                      <a:alpha val="65000"/>
                    </a:srgbClr>
                  </a:outerShdw>
                </a:effectLst>
                <a:latin typeface="Times New Roman" pitchFamily="18" charset="0"/>
                <a:cs typeface="Times New Roman" pitchFamily="18" charset="0"/>
              </a:rPr>
              <a:t>Презентацию </a:t>
            </a:r>
            <a:r>
              <a:rPr lang="ru-RU" b="1" spc="50" dirty="0" smtClean="0">
                <a:ln w="11430"/>
                <a:solidFill>
                  <a:schemeClr val="bg2">
                    <a:lumMod val="10000"/>
                  </a:schemeClr>
                </a:solidFill>
                <a:effectLst>
                  <a:outerShdw blurRad="76200" dist="50800" dir="5400000" algn="tl" rotWithShape="0">
                    <a:srgbClr val="000000">
                      <a:alpha val="65000"/>
                    </a:srgbClr>
                  </a:outerShdw>
                </a:effectLst>
                <a:latin typeface="Times New Roman" pitchFamily="18" charset="0"/>
                <a:cs typeface="Times New Roman" pitchFamily="18" charset="0"/>
              </a:rPr>
              <a:t>подготовил воспитатель </a:t>
            </a:r>
          </a:p>
          <a:p>
            <a:pPr algn="ctr">
              <a:defRPr/>
            </a:pPr>
            <a:r>
              <a:rPr lang="ru-RU" b="1" spc="50" dirty="0" smtClean="0">
                <a:ln w="11430"/>
                <a:solidFill>
                  <a:schemeClr val="bg2">
                    <a:lumMod val="10000"/>
                  </a:schemeClr>
                </a:solidFill>
                <a:effectLst>
                  <a:outerShdw blurRad="76200" dist="50800" dir="5400000" algn="tl" rotWithShape="0">
                    <a:srgbClr val="000000">
                      <a:alpha val="65000"/>
                    </a:srgbClr>
                  </a:outerShdw>
                </a:effectLst>
                <a:latin typeface="Times New Roman" pitchFamily="18" charset="0"/>
                <a:cs typeface="Times New Roman" pitchFamily="18" charset="0"/>
              </a:rPr>
              <a:t>МАДОУ «Детский сад№7 компенсирующего вида»</a:t>
            </a:r>
          </a:p>
          <a:p>
            <a:pPr algn="ctr">
              <a:defRPr/>
            </a:pPr>
            <a:r>
              <a:rPr lang="ru-RU" b="1" spc="50" dirty="0" smtClean="0">
                <a:ln w="11430"/>
                <a:solidFill>
                  <a:schemeClr val="bg2">
                    <a:lumMod val="10000"/>
                  </a:schemeClr>
                </a:solidFill>
                <a:effectLst>
                  <a:outerShdw blurRad="76200" dist="50800" dir="5400000" algn="tl" rotWithShape="0">
                    <a:srgbClr val="000000">
                      <a:alpha val="65000"/>
                    </a:srgbClr>
                  </a:outerShdw>
                </a:effectLst>
                <a:latin typeface="Times New Roman" pitchFamily="18" charset="0"/>
                <a:cs typeface="Times New Roman" pitchFamily="18" charset="0"/>
              </a:rPr>
              <a:t>Великий Новгород</a:t>
            </a:r>
          </a:p>
          <a:p>
            <a:pPr algn="ctr">
              <a:defRPr/>
            </a:pPr>
            <a:r>
              <a:rPr lang="ru-RU" b="1" spc="50" dirty="0" err="1" smtClean="0">
                <a:ln w="11430"/>
                <a:solidFill>
                  <a:schemeClr val="bg2">
                    <a:lumMod val="10000"/>
                  </a:schemeClr>
                </a:solidFill>
                <a:effectLst>
                  <a:outerShdw blurRad="76200" dist="50800" dir="5400000" algn="tl" rotWithShape="0">
                    <a:srgbClr val="000000">
                      <a:alpha val="65000"/>
                    </a:srgbClr>
                  </a:outerShdw>
                </a:effectLst>
                <a:latin typeface="Times New Roman" pitchFamily="18" charset="0"/>
                <a:cs typeface="Times New Roman" pitchFamily="18" charset="0"/>
              </a:rPr>
              <a:t>Шунина</a:t>
            </a:r>
            <a:r>
              <a:rPr lang="ru-RU" b="1" spc="50" dirty="0" smtClean="0">
                <a:ln w="11430"/>
                <a:solidFill>
                  <a:schemeClr val="bg2">
                    <a:lumMod val="10000"/>
                  </a:schemeClr>
                </a:solidFill>
                <a:effectLst>
                  <a:outerShdw blurRad="76200" dist="50800" dir="5400000" algn="tl" rotWithShape="0">
                    <a:srgbClr val="000000">
                      <a:alpha val="65000"/>
                    </a:srgbClr>
                  </a:outerShdw>
                </a:effectLst>
                <a:latin typeface="Times New Roman" pitchFamily="18" charset="0"/>
                <a:cs typeface="Times New Roman" pitchFamily="18" charset="0"/>
              </a:rPr>
              <a:t> Екатерина Геннадьевна</a:t>
            </a:r>
            <a:endParaRPr lang="ru-RU" b="1" spc="50" dirty="0" smtClean="0">
              <a:ln w="11430"/>
              <a:solidFill>
                <a:schemeClr val="bg2">
                  <a:lumMod val="10000"/>
                </a:schemeClr>
              </a:soli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142844" y="357166"/>
            <a:ext cx="7239000" cy="6286544"/>
          </a:xfrm>
        </p:spPr>
        <p:txBody>
          <a:bodyPr>
            <a:normAutofit lnSpcReduction="10000"/>
          </a:bodyPr>
          <a:lstStyle/>
          <a:p>
            <a:pPr algn="just"/>
            <a:r>
              <a:rPr lang="ru-RU" dirty="0" smtClean="0"/>
              <a:t>Многим педагогам приходилось сталкиваться с ситуацией, когда на предложение  поговорить  с детьми старшего дошкольного возраста  по какой-либо теме (фрукты, времена года, животные и т.п.), сначала возникает пауза. Затем дети говорят о какой-то,  одной-двух характерных чертах обсуждаемого предмета, и снова наступает пауза. Далее дети начинают повторять ответы товарищей, добавляя незначительные изменения от себя. Возникает ощущение, что они ничего не запомнили из пройденной темы, не поняли. Это далеко не так. Многое узнали, многое запомнили, но выразить это грамотно, по плану не в состоянии.</a:t>
            </a:r>
            <a:endParaRPr lang="ru-RU" dirty="0"/>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428596" y="285728"/>
            <a:ext cx="7239000" cy="6357982"/>
          </a:xfrm>
        </p:spPr>
        <p:txBody>
          <a:bodyPr>
            <a:normAutofit/>
          </a:bodyPr>
          <a:lstStyle/>
          <a:p>
            <a:pPr algn="just"/>
            <a:r>
              <a:rPr lang="ru-RU" sz="2800" dirty="0" smtClean="0"/>
              <a:t>Ребенок достаточно рано встречается с символами, моделями, схемами: вывески в магазине, транспорте, дорожные знаки, цветовое оформление служб (скорая помощь, пожарная служба, сигналы светофора), знаки машин и т.п. Всё это привлекает ребенка, он быстро и легко запоминает эти символы, понимает их значение.  Поэтому использование педагогом в работе опорных схем только поможет детям выделять главное, находить взаимосвязи.</a:t>
            </a:r>
            <a:endParaRPr lang="ru-RU" sz="2800" dirty="0"/>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500034" y="571480"/>
            <a:ext cx="7239000" cy="4846638"/>
          </a:xfrm>
        </p:spPr>
        <p:txBody>
          <a:bodyPr>
            <a:normAutofit/>
          </a:bodyPr>
          <a:lstStyle/>
          <a:p>
            <a:pPr algn="just">
              <a:buNone/>
            </a:pPr>
            <a:r>
              <a:rPr lang="ru-RU" sz="2800" i="1" dirty="0" smtClean="0">
                <a:solidFill>
                  <a:schemeClr val="accent4">
                    <a:lumMod val="75000"/>
                  </a:schemeClr>
                </a:solidFill>
              </a:rPr>
              <a:t>   </a:t>
            </a:r>
            <a:r>
              <a:rPr lang="ru-RU" sz="3200" b="1" dirty="0" smtClean="0">
                <a:solidFill>
                  <a:schemeClr val="accent4">
                    <a:lumMod val="75000"/>
                  </a:schemeClr>
                </a:solidFill>
              </a:rPr>
              <a:t>Опорные схемы </a:t>
            </a:r>
            <a:r>
              <a:rPr lang="ru-RU" sz="2800" dirty="0" smtClean="0"/>
              <a:t>- это выводы, итог, суть материала, который ребенок должен усвоить.  Схемы, символы, модели должны «рождаться» на глазах детей в моменты объяснения педагогом нового материала в виде рисунков, схем, таблиц.   </a:t>
            </a:r>
          </a:p>
          <a:p>
            <a:pPr algn="just">
              <a:buNone/>
            </a:pPr>
            <a:r>
              <a:rPr lang="ru-RU" sz="2800" dirty="0" smtClean="0">
                <a:solidFill>
                  <a:schemeClr val="accent4">
                    <a:lumMod val="75000"/>
                  </a:schemeClr>
                </a:solidFill>
              </a:rPr>
              <a:t>  </a:t>
            </a:r>
            <a:r>
              <a:rPr lang="ru-RU" sz="3200" b="1" dirty="0" smtClean="0">
                <a:solidFill>
                  <a:schemeClr val="accent4">
                    <a:lumMod val="75000"/>
                  </a:schemeClr>
                </a:solidFill>
              </a:rPr>
              <a:t>Цель опорных схем  </a:t>
            </a:r>
            <a:r>
              <a:rPr lang="ru-RU" sz="2800" dirty="0" smtClean="0"/>
              <a:t>- это изложить изучаемый материал так, чтобы он стал доступным, облегчил запоминание.</a:t>
            </a:r>
            <a:endParaRPr lang="ru-RU" sz="2800" dirty="0"/>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571472" y="357166"/>
            <a:ext cx="7239000" cy="6286544"/>
          </a:xfrm>
        </p:spPr>
        <p:txBody>
          <a:bodyPr/>
          <a:lstStyle/>
          <a:p>
            <a:pPr algn="just"/>
            <a:r>
              <a:rPr lang="ru-RU" dirty="0" smtClean="0"/>
              <a:t>Опорные схемы- это попытка задействовать для решения познавательных задач зрительную, двигательную память, включить ассоциативную память шуток, радости, открытий, жестов, которыми  сопровождалась подача материала</a:t>
            </a:r>
          </a:p>
          <a:p>
            <a:pPr>
              <a:buNone/>
            </a:pPr>
            <a:r>
              <a:rPr lang="ru-RU" i="1" dirty="0" smtClean="0"/>
              <a:t>В работе с опорными схемами можно выделить несколько этапов</a:t>
            </a:r>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одержимое 5"/>
          <p:cNvSpPr>
            <a:spLocks noGrp="1"/>
          </p:cNvSpPr>
          <p:nvPr>
            <p:ph idx="4294967295"/>
          </p:nvPr>
        </p:nvSpPr>
        <p:spPr>
          <a:xfrm>
            <a:off x="428596" y="142852"/>
            <a:ext cx="7239000" cy="6500834"/>
          </a:xfrm>
        </p:spPr>
        <p:txBody>
          <a:bodyPr/>
          <a:lstStyle/>
          <a:p>
            <a:pPr marL="514350" indent="-514350">
              <a:buNone/>
            </a:pPr>
            <a:r>
              <a:rPr lang="ru-RU" dirty="0" smtClean="0">
                <a:solidFill>
                  <a:schemeClr val="tx2"/>
                </a:solidFill>
              </a:rPr>
              <a:t>1</a:t>
            </a:r>
            <a:r>
              <a:rPr lang="ru-RU" b="1" dirty="0" smtClean="0">
                <a:solidFill>
                  <a:schemeClr val="tx2"/>
                </a:solidFill>
              </a:rPr>
              <a:t>. </a:t>
            </a:r>
            <a:r>
              <a:rPr lang="ru-RU" b="1" dirty="0" smtClean="0"/>
              <a:t>Введение элементов схем, символов.</a:t>
            </a:r>
          </a:p>
          <a:p>
            <a:r>
              <a:rPr lang="ru-RU" dirty="0" smtClean="0"/>
              <a:t>Цвета    </a:t>
            </a:r>
          </a:p>
          <a:p>
            <a:endParaRPr lang="ru-RU" dirty="0" smtClean="0"/>
          </a:p>
          <a:p>
            <a:r>
              <a:rPr lang="ru-RU" dirty="0" smtClean="0"/>
              <a:t>Формы</a:t>
            </a:r>
          </a:p>
          <a:p>
            <a:pPr>
              <a:buNone/>
            </a:pPr>
            <a:endParaRPr lang="ru-RU" dirty="0" smtClean="0"/>
          </a:p>
          <a:p>
            <a:endParaRPr lang="ru-RU" dirty="0" smtClean="0"/>
          </a:p>
          <a:p>
            <a:r>
              <a:rPr lang="ru-RU" dirty="0" smtClean="0"/>
              <a:t>Величины</a:t>
            </a:r>
          </a:p>
          <a:p>
            <a:endParaRPr lang="ru-RU" dirty="0" smtClean="0"/>
          </a:p>
          <a:p>
            <a:endParaRPr lang="ru-RU" dirty="0" smtClean="0"/>
          </a:p>
          <a:p>
            <a:endParaRPr lang="ru-RU" dirty="0" smtClean="0"/>
          </a:p>
          <a:p>
            <a:r>
              <a:rPr lang="ru-RU" dirty="0" smtClean="0"/>
              <a:t>Действия                     </a:t>
            </a:r>
          </a:p>
          <a:p>
            <a:endParaRPr lang="ru-RU" dirty="0" smtClean="0"/>
          </a:p>
          <a:p>
            <a:endParaRPr lang="ru-RU" dirty="0" smtClean="0"/>
          </a:p>
          <a:p>
            <a:pPr>
              <a:buNone/>
            </a:pPr>
            <a:endParaRPr lang="ru-RU" dirty="0" smtClean="0"/>
          </a:p>
          <a:p>
            <a:endParaRPr lang="ru-RU" dirty="0" smtClean="0"/>
          </a:p>
          <a:p>
            <a:pPr>
              <a:buNone/>
            </a:pPr>
            <a:endParaRPr lang="ru-RU" dirty="0"/>
          </a:p>
        </p:txBody>
      </p:sp>
      <p:sp>
        <p:nvSpPr>
          <p:cNvPr id="7" name="Облако 6"/>
          <p:cNvSpPr/>
          <p:nvPr/>
        </p:nvSpPr>
        <p:spPr>
          <a:xfrm>
            <a:off x="2214546" y="857232"/>
            <a:ext cx="1357322" cy="642942"/>
          </a:xfrm>
          <a:prstGeom prst="cloud">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Прямоугольник 7"/>
          <p:cNvSpPr/>
          <p:nvPr/>
        </p:nvSpPr>
        <p:spPr>
          <a:xfrm>
            <a:off x="2357422" y="1714488"/>
            <a:ext cx="642942" cy="64294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Овал 8"/>
          <p:cNvSpPr/>
          <p:nvPr/>
        </p:nvSpPr>
        <p:spPr>
          <a:xfrm>
            <a:off x="3357554" y="1643050"/>
            <a:ext cx="785818" cy="78581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Равнобедренный треугольник 9"/>
          <p:cNvSpPr/>
          <p:nvPr/>
        </p:nvSpPr>
        <p:spPr>
          <a:xfrm>
            <a:off x="4429124" y="1643050"/>
            <a:ext cx="928694" cy="785818"/>
          </a:xfrm>
          <a:prstGeom prs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ln>
                <a:solidFill>
                  <a:schemeClr val="tx1"/>
                </a:solidFill>
              </a:ln>
            </a:endParaRPr>
          </a:p>
        </p:txBody>
      </p:sp>
      <p:sp>
        <p:nvSpPr>
          <p:cNvPr id="11" name="Управляющая кнопка: домой 10">
            <a:hlinkClick r:id="" action="ppaction://hlinkshowjump?jump=firstslide" highlightClick="1"/>
          </p:cNvPr>
          <p:cNvSpPr/>
          <p:nvPr/>
        </p:nvSpPr>
        <p:spPr>
          <a:xfrm>
            <a:off x="2571736" y="3000372"/>
            <a:ext cx="928694" cy="1357322"/>
          </a:xfrm>
          <a:prstGeom prst="actionButtonHom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Управляющая кнопка: домой 11">
            <a:hlinkClick r:id="" action="ppaction://hlinkshowjump?jump=firstslide" highlightClick="1"/>
          </p:cNvPr>
          <p:cNvSpPr/>
          <p:nvPr/>
        </p:nvSpPr>
        <p:spPr>
          <a:xfrm>
            <a:off x="3929058" y="2643182"/>
            <a:ext cx="2428892" cy="1857388"/>
          </a:xfrm>
          <a:prstGeom prst="actionButtonHom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4" name="Рисунок 1" descr="Описание: C:\Documents and Settings\Admin\Рабочий стол\i.jpg"/>
          <p:cNvPicPr>
            <a:picLocks noChangeAspect="1" noChangeArrowheads="1"/>
          </p:cNvPicPr>
          <p:nvPr/>
        </p:nvPicPr>
        <p:blipFill>
          <a:blip r:embed="rId2"/>
          <a:srcRect/>
          <a:stretch>
            <a:fillRect/>
          </a:stretch>
        </p:blipFill>
        <p:spPr bwMode="auto">
          <a:xfrm rot="2543846">
            <a:off x="2859456" y="4570526"/>
            <a:ext cx="1403937" cy="1821743"/>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idx="4294967295"/>
          </p:nvPr>
        </p:nvSpPr>
        <p:spPr>
          <a:xfrm>
            <a:off x="500034" y="214290"/>
            <a:ext cx="7239000" cy="6357982"/>
          </a:xfrm>
        </p:spPr>
        <p:txBody>
          <a:bodyPr/>
          <a:lstStyle/>
          <a:p>
            <a:pPr algn="just">
              <a:buNone/>
            </a:pPr>
            <a:r>
              <a:rPr lang="ru-RU" dirty="0" smtClean="0">
                <a:solidFill>
                  <a:schemeClr val="tx2"/>
                </a:solidFill>
              </a:rPr>
              <a:t>2</a:t>
            </a:r>
            <a:r>
              <a:rPr lang="ru-RU" sz="2800" dirty="0" smtClean="0">
                <a:solidFill>
                  <a:schemeClr val="tx2"/>
                </a:solidFill>
              </a:rPr>
              <a:t>. </a:t>
            </a:r>
            <a:r>
              <a:rPr lang="ru-RU" sz="2800" b="1" dirty="0" smtClean="0"/>
              <a:t>Использование элементов опорных схем, символов на всех видах занятий, в различных видах деятельности.</a:t>
            </a:r>
          </a:p>
          <a:p>
            <a:pPr algn="just">
              <a:buNone/>
            </a:pPr>
            <a:r>
              <a:rPr lang="ru-RU" sz="2800" dirty="0" smtClean="0"/>
              <a:t>   У ребенка не должно быть «привыкания», что этот символ применим только в какой-то одной области. Символ универсален.</a:t>
            </a:r>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500034" y="428604"/>
            <a:ext cx="7239000" cy="6072230"/>
          </a:xfrm>
        </p:spPr>
        <p:txBody>
          <a:bodyPr/>
          <a:lstStyle/>
          <a:p>
            <a:pPr algn="just">
              <a:buNone/>
            </a:pPr>
            <a:r>
              <a:rPr lang="ru-RU" sz="2400" dirty="0" smtClean="0">
                <a:solidFill>
                  <a:schemeClr val="tx2"/>
                </a:solidFill>
              </a:rPr>
              <a:t>3. </a:t>
            </a:r>
            <a:r>
              <a:rPr lang="ru-RU" sz="2400" b="1" dirty="0" smtClean="0"/>
              <a:t>Введение отрицаний.</a:t>
            </a:r>
          </a:p>
          <a:p>
            <a:pPr algn="just">
              <a:buNone/>
            </a:pPr>
            <a:endParaRPr lang="ru-RU" sz="2400" b="1" dirty="0" smtClean="0"/>
          </a:p>
          <a:p>
            <a:pPr algn="just">
              <a:buNone/>
            </a:pPr>
            <a:endParaRPr lang="ru-RU" sz="2400" b="1" dirty="0" smtClean="0"/>
          </a:p>
          <a:p>
            <a:pPr algn="just"/>
            <a:r>
              <a:rPr lang="ru-RU" sz="2400" dirty="0" smtClean="0"/>
              <a:t>Не большой</a:t>
            </a:r>
          </a:p>
          <a:p>
            <a:pPr algn="just"/>
            <a:endParaRPr lang="ru-RU" sz="2400" b="1" dirty="0" smtClean="0"/>
          </a:p>
          <a:p>
            <a:pPr algn="just">
              <a:buNone/>
            </a:pPr>
            <a:endParaRPr lang="ru-RU" sz="2400" b="1" dirty="0" smtClean="0"/>
          </a:p>
          <a:p>
            <a:pPr algn="just"/>
            <a:r>
              <a:rPr lang="ru-RU" sz="2400" dirty="0" smtClean="0"/>
              <a:t>Не круглый</a:t>
            </a:r>
          </a:p>
          <a:p>
            <a:pPr algn="just"/>
            <a:endParaRPr lang="ru-RU" sz="2400" b="1" dirty="0" smtClean="0"/>
          </a:p>
          <a:p>
            <a:pPr algn="just"/>
            <a:endParaRPr lang="ru-RU" sz="2400" b="1" dirty="0" smtClean="0"/>
          </a:p>
          <a:p>
            <a:pPr algn="just">
              <a:buNone/>
            </a:pPr>
            <a:endParaRPr lang="ru-RU" sz="2400" b="1" dirty="0" smtClean="0"/>
          </a:p>
          <a:p>
            <a:pPr algn="just"/>
            <a:r>
              <a:rPr lang="ru-RU" sz="2400" dirty="0" smtClean="0"/>
              <a:t>Не съедобный </a:t>
            </a:r>
          </a:p>
          <a:p>
            <a:endParaRPr lang="ru-RU" dirty="0"/>
          </a:p>
        </p:txBody>
      </p:sp>
      <p:sp>
        <p:nvSpPr>
          <p:cNvPr id="4" name="Прямоугольник 3"/>
          <p:cNvSpPr/>
          <p:nvPr/>
        </p:nvSpPr>
        <p:spPr>
          <a:xfrm>
            <a:off x="3071802" y="1643050"/>
            <a:ext cx="785818" cy="5715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Равнобедренный треугольник 4"/>
          <p:cNvSpPr/>
          <p:nvPr/>
        </p:nvSpPr>
        <p:spPr>
          <a:xfrm>
            <a:off x="3071802" y="1214422"/>
            <a:ext cx="785818" cy="428628"/>
          </a:xfrm>
          <a:prstGeom prs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7" name="Прямая соединительная линия 6"/>
          <p:cNvCxnSpPr/>
          <p:nvPr/>
        </p:nvCxnSpPr>
        <p:spPr>
          <a:xfrm rot="16200000" flipH="1">
            <a:off x="2928926" y="1214422"/>
            <a:ext cx="1143008" cy="1143008"/>
          </a:xfrm>
          <a:prstGeom prst="line">
            <a:avLst/>
          </a:prstGeom>
          <a:ln/>
        </p:spPr>
        <p:style>
          <a:lnRef idx="2">
            <a:schemeClr val="dk1"/>
          </a:lnRef>
          <a:fillRef idx="0">
            <a:schemeClr val="dk1"/>
          </a:fillRef>
          <a:effectRef idx="1">
            <a:schemeClr val="dk1"/>
          </a:effectRef>
          <a:fontRef idx="minor">
            <a:schemeClr val="tx1"/>
          </a:fontRef>
        </p:style>
      </p:cxnSp>
      <p:cxnSp>
        <p:nvCxnSpPr>
          <p:cNvPr id="9" name="Прямая соединительная линия 8"/>
          <p:cNvCxnSpPr/>
          <p:nvPr/>
        </p:nvCxnSpPr>
        <p:spPr>
          <a:xfrm flipV="1">
            <a:off x="2857488" y="1214422"/>
            <a:ext cx="1214446" cy="1143008"/>
          </a:xfrm>
          <a:prstGeom prst="line">
            <a:avLst/>
          </a:prstGeom>
          <a:ln/>
        </p:spPr>
        <p:style>
          <a:lnRef idx="2">
            <a:schemeClr val="dk1"/>
          </a:lnRef>
          <a:fillRef idx="0">
            <a:schemeClr val="dk1"/>
          </a:fillRef>
          <a:effectRef idx="1">
            <a:schemeClr val="dk1"/>
          </a:effectRef>
          <a:fontRef idx="minor">
            <a:schemeClr val="tx1"/>
          </a:fontRef>
        </p:style>
      </p:cxnSp>
      <p:sp>
        <p:nvSpPr>
          <p:cNvPr id="11" name="Овал 10"/>
          <p:cNvSpPr/>
          <p:nvPr/>
        </p:nvSpPr>
        <p:spPr>
          <a:xfrm>
            <a:off x="3143240" y="2714620"/>
            <a:ext cx="1214446" cy="100013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13" name="Прямая соединительная линия 12"/>
          <p:cNvCxnSpPr/>
          <p:nvPr/>
        </p:nvCxnSpPr>
        <p:spPr>
          <a:xfrm>
            <a:off x="3000364" y="2786058"/>
            <a:ext cx="1428760" cy="928694"/>
          </a:xfrm>
          <a:prstGeom prst="line">
            <a:avLst/>
          </a:prstGeom>
          <a:ln/>
        </p:spPr>
        <p:style>
          <a:lnRef idx="2">
            <a:schemeClr val="dk1"/>
          </a:lnRef>
          <a:fillRef idx="0">
            <a:schemeClr val="dk1"/>
          </a:fillRef>
          <a:effectRef idx="1">
            <a:schemeClr val="dk1"/>
          </a:effectRef>
          <a:fontRef idx="minor">
            <a:schemeClr val="tx1"/>
          </a:fontRef>
        </p:style>
      </p:cxnSp>
      <p:cxnSp>
        <p:nvCxnSpPr>
          <p:cNvPr id="15" name="Прямая соединительная линия 14"/>
          <p:cNvCxnSpPr/>
          <p:nvPr/>
        </p:nvCxnSpPr>
        <p:spPr>
          <a:xfrm rot="5400000">
            <a:off x="3107521" y="2750339"/>
            <a:ext cx="1214446" cy="1000132"/>
          </a:xfrm>
          <a:prstGeom prst="line">
            <a:avLst/>
          </a:prstGeom>
          <a:ln/>
        </p:spPr>
        <p:style>
          <a:lnRef idx="2">
            <a:schemeClr val="dk1"/>
          </a:lnRef>
          <a:fillRef idx="0">
            <a:schemeClr val="dk1"/>
          </a:fillRef>
          <a:effectRef idx="1">
            <a:schemeClr val="dk1"/>
          </a:effectRef>
          <a:fontRef idx="minor">
            <a:schemeClr val="tx1"/>
          </a:fontRef>
        </p:style>
      </p:cxnSp>
      <p:pic>
        <p:nvPicPr>
          <p:cNvPr id="16" name="Рисунок 5" descr="Описание: C:\Documents and Settings\Admin\Рабочий стол\i.jpg"/>
          <p:cNvPicPr>
            <a:picLocks noChangeAspect="1" noChangeArrowheads="1"/>
          </p:cNvPicPr>
          <p:nvPr/>
        </p:nvPicPr>
        <p:blipFill>
          <a:blip r:embed="rId2"/>
          <a:srcRect/>
          <a:stretch>
            <a:fillRect/>
          </a:stretch>
        </p:blipFill>
        <p:spPr bwMode="auto">
          <a:xfrm>
            <a:off x="3571868" y="4714884"/>
            <a:ext cx="1333500" cy="792163"/>
          </a:xfrm>
          <a:prstGeom prst="rect">
            <a:avLst/>
          </a:prstGeom>
          <a:noFill/>
          <a:ln w="9525">
            <a:noFill/>
            <a:miter lim="800000"/>
            <a:headEnd/>
            <a:tailEnd/>
          </a:ln>
        </p:spPr>
      </p:pic>
      <p:cxnSp>
        <p:nvCxnSpPr>
          <p:cNvPr id="18" name="Прямая соединительная линия 17"/>
          <p:cNvCxnSpPr/>
          <p:nvPr/>
        </p:nvCxnSpPr>
        <p:spPr>
          <a:xfrm>
            <a:off x="3500430" y="4572008"/>
            <a:ext cx="1714512" cy="1285884"/>
          </a:xfrm>
          <a:prstGeom prst="line">
            <a:avLst/>
          </a:prstGeom>
          <a:ln/>
        </p:spPr>
        <p:style>
          <a:lnRef idx="2">
            <a:schemeClr val="dk1"/>
          </a:lnRef>
          <a:fillRef idx="0">
            <a:schemeClr val="dk1"/>
          </a:fillRef>
          <a:effectRef idx="1">
            <a:schemeClr val="dk1"/>
          </a:effectRef>
          <a:fontRef idx="minor">
            <a:schemeClr val="tx1"/>
          </a:fontRef>
        </p:style>
      </p:cxnSp>
      <p:cxnSp>
        <p:nvCxnSpPr>
          <p:cNvPr id="20" name="Прямая соединительная линия 19"/>
          <p:cNvCxnSpPr/>
          <p:nvPr/>
        </p:nvCxnSpPr>
        <p:spPr>
          <a:xfrm rot="5400000">
            <a:off x="3607587" y="4536289"/>
            <a:ext cx="1357322" cy="1285884"/>
          </a:xfrm>
          <a:prstGeom prst="line">
            <a:avLst/>
          </a:prstGeom>
          <a:ln/>
        </p:spPr>
        <p:style>
          <a:lnRef idx="2">
            <a:schemeClr val="dk1"/>
          </a:lnRef>
          <a:fillRef idx="0">
            <a:schemeClr val="dk1"/>
          </a:fillRef>
          <a:effectRef idx="1">
            <a:schemeClr val="dk1"/>
          </a:effectRef>
          <a:fontRef idx="minor">
            <a:schemeClr val="tx1"/>
          </a:fontRef>
        </p:style>
      </p:cxn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idx="4294967295"/>
          </p:nvPr>
        </p:nvSpPr>
        <p:spPr>
          <a:xfrm>
            <a:off x="500034" y="142852"/>
            <a:ext cx="7239000" cy="6500858"/>
          </a:xfrm>
        </p:spPr>
        <p:txBody>
          <a:bodyPr/>
          <a:lstStyle/>
          <a:p>
            <a:pPr>
              <a:buNone/>
            </a:pPr>
            <a:r>
              <a:rPr lang="ru-RU" dirty="0" smtClean="0">
                <a:solidFill>
                  <a:schemeClr val="tx2"/>
                </a:solidFill>
              </a:rPr>
              <a:t>4. </a:t>
            </a:r>
            <a:r>
              <a:rPr lang="ru-RU" b="1" dirty="0" smtClean="0"/>
              <a:t>Сочетание символов «чтение» цепочки символов. </a:t>
            </a:r>
          </a:p>
          <a:p>
            <a:pPr>
              <a:buNone/>
            </a:pPr>
            <a:r>
              <a:rPr lang="ru-RU" dirty="0" smtClean="0"/>
              <a:t>Например: в левом верхнем углу большой круг.</a:t>
            </a:r>
          </a:p>
          <a:p>
            <a:pPr>
              <a:buNone/>
            </a:pPr>
            <a:endParaRPr lang="ru-RU" dirty="0" smtClean="0"/>
          </a:p>
          <a:p>
            <a:pPr>
              <a:buNone/>
            </a:pPr>
            <a:endParaRPr lang="ru-RU" dirty="0" smtClean="0"/>
          </a:p>
          <a:p>
            <a:pPr>
              <a:buNone/>
            </a:pPr>
            <a:endParaRPr lang="ru-RU" dirty="0" smtClean="0"/>
          </a:p>
          <a:p>
            <a:pPr>
              <a:buNone/>
            </a:pPr>
            <a:r>
              <a:rPr lang="ru-RU" dirty="0" smtClean="0">
                <a:solidFill>
                  <a:schemeClr val="tx2">
                    <a:lumMod val="75000"/>
                  </a:schemeClr>
                </a:solidFill>
              </a:rPr>
              <a:t>5. </a:t>
            </a:r>
            <a:r>
              <a:rPr lang="ru-RU" b="1" dirty="0" smtClean="0"/>
              <a:t>Самостоятельный поиск детьми изображений, символизирующий какое – либо качество.</a:t>
            </a:r>
          </a:p>
          <a:p>
            <a:pPr algn="just">
              <a:buNone/>
            </a:pPr>
            <a:r>
              <a:rPr lang="ru-RU" dirty="0" smtClean="0"/>
              <a:t>Задачей  этого этапа является активный поиск изображений, умение аргументировать свой выбор.</a:t>
            </a:r>
          </a:p>
          <a:p>
            <a:pPr>
              <a:buNone/>
            </a:pPr>
            <a:endParaRPr lang="ru-RU" dirty="0" smtClean="0"/>
          </a:p>
          <a:p>
            <a:pPr>
              <a:buNone/>
            </a:pPr>
            <a:endParaRPr lang="ru-RU" dirty="0" smtClean="0"/>
          </a:p>
          <a:p>
            <a:pPr>
              <a:buNone/>
            </a:pPr>
            <a:endParaRPr lang="ru-RU" dirty="0"/>
          </a:p>
        </p:txBody>
      </p:sp>
      <p:cxnSp>
        <p:nvCxnSpPr>
          <p:cNvPr id="5" name="Прямая соединительная линия 4"/>
          <p:cNvCxnSpPr/>
          <p:nvPr/>
        </p:nvCxnSpPr>
        <p:spPr>
          <a:xfrm rot="5400000" flipH="1" flipV="1">
            <a:off x="642910" y="2643182"/>
            <a:ext cx="785818" cy="214314"/>
          </a:xfrm>
          <a:prstGeom prst="line">
            <a:avLst/>
          </a:prstGeom>
          <a:ln/>
        </p:spPr>
        <p:style>
          <a:lnRef idx="2">
            <a:schemeClr val="dk1"/>
          </a:lnRef>
          <a:fillRef idx="0">
            <a:schemeClr val="dk1"/>
          </a:fillRef>
          <a:effectRef idx="1">
            <a:schemeClr val="dk1"/>
          </a:effectRef>
          <a:fontRef idx="minor">
            <a:schemeClr val="tx1"/>
          </a:fontRef>
        </p:style>
      </p:cxnSp>
      <p:cxnSp>
        <p:nvCxnSpPr>
          <p:cNvPr id="7" name="Прямая соединительная линия 6"/>
          <p:cNvCxnSpPr/>
          <p:nvPr/>
        </p:nvCxnSpPr>
        <p:spPr>
          <a:xfrm rot="16200000" flipH="1">
            <a:off x="892943" y="2607463"/>
            <a:ext cx="785818" cy="285752"/>
          </a:xfrm>
          <a:prstGeom prst="line">
            <a:avLst/>
          </a:prstGeom>
          <a:ln/>
        </p:spPr>
        <p:style>
          <a:lnRef idx="2">
            <a:schemeClr val="dk1"/>
          </a:lnRef>
          <a:fillRef idx="0">
            <a:schemeClr val="dk1"/>
          </a:fillRef>
          <a:effectRef idx="1">
            <a:schemeClr val="dk1"/>
          </a:effectRef>
          <a:fontRef idx="minor">
            <a:schemeClr val="tx1"/>
          </a:fontRef>
        </p:style>
      </p:cxnSp>
      <p:cxnSp>
        <p:nvCxnSpPr>
          <p:cNvPr id="15" name="Прямая со стрелкой 14"/>
          <p:cNvCxnSpPr/>
          <p:nvPr/>
        </p:nvCxnSpPr>
        <p:spPr>
          <a:xfrm rot="5400000" flipH="1" flipV="1">
            <a:off x="1321571" y="2678901"/>
            <a:ext cx="928694"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7" name="Прямая соединительная линия 16"/>
          <p:cNvCxnSpPr/>
          <p:nvPr/>
        </p:nvCxnSpPr>
        <p:spPr>
          <a:xfrm rot="5400000">
            <a:off x="1750199" y="2678901"/>
            <a:ext cx="928694" cy="1588"/>
          </a:xfrm>
          <a:prstGeom prst="line">
            <a:avLst/>
          </a:prstGeom>
          <a:ln/>
        </p:spPr>
        <p:style>
          <a:lnRef idx="2">
            <a:schemeClr val="dk1"/>
          </a:lnRef>
          <a:fillRef idx="0">
            <a:schemeClr val="dk1"/>
          </a:fillRef>
          <a:effectRef idx="1">
            <a:schemeClr val="dk1"/>
          </a:effectRef>
          <a:fontRef idx="minor">
            <a:schemeClr val="tx1"/>
          </a:fontRef>
        </p:style>
      </p:cxnSp>
      <p:cxnSp>
        <p:nvCxnSpPr>
          <p:cNvPr id="19" name="Прямая соединительная линия 18"/>
          <p:cNvCxnSpPr/>
          <p:nvPr/>
        </p:nvCxnSpPr>
        <p:spPr>
          <a:xfrm>
            <a:off x="2214546" y="3143248"/>
            <a:ext cx="928694" cy="1588"/>
          </a:xfrm>
          <a:prstGeom prst="line">
            <a:avLst/>
          </a:prstGeom>
          <a:ln/>
        </p:spPr>
        <p:style>
          <a:lnRef idx="2">
            <a:schemeClr val="dk1"/>
          </a:lnRef>
          <a:fillRef idx="0">
            <a:schemeClr val="dk1"/>
          </a:fillRef>
          <a:effectRef idx="1">
            <a:schemeClr val="dk1"/>
          </a:effectRef>
          <a:fontRef idx="minor">
            <a:schemeClr val="tx1"/>
          </a:fontRef>
        </p:style>
      </p:cxnSp>
      <p:sp>
        <p:nvSpPr>
          <p:cNvPr id="20" name="Дуга 19"/>
          <p:cNvSpPr/>
          <p:nvPr/>
        </p:nvSpPr>
        <p:spPr>
          <a:xfrm>
            <a:off x="2143108" y="2857496"/>
            <a:ext cx="357190" cy="428628"/>
          </a:xfrm>
          <a:prstGeom prst="arc">
            <a:avLst>
              <a:gd name="adj1" fmla="val 14242856"/>
              <a:gd name="adj2" fmla="val 824631"/>
            </a:avLst>
          </a:prstGeom>
          <a:ln/>
        </p:spPr>
        <p:style>
          <a:lnRef idx="2">
            <a:schemeClr val="dk1"/>
          </a:lnRef>
          <a:fillRef idx="0">
            <a:schemeClr val="dk1"/>
          </a:fillRef>
          <a:effectRef idx="1">
            <a:schemeClr val="dk1"/>
          </a:effectRef>
          <a:fontRef idx="minor">
            <a:schemeClr val="tx1"/>
          </a:fontRef>
        </p:style>
        <p:txBody>
          <a:bodyPr rtlCol="0" anchor="ctr"/>
          <a:lstStyle/>
          <a:p>
            <a:pPr algn="ctr"/>
            <a:endParaRPr lang="ru-RU"/>
          </a:p>
        </p:txBody>
      </p:sp>
      <p:sp>
        <p:nvSpPr>
          <p:cNvPr id="21" name="Овал 20"/>
          <p:cNvSpPr/>
          <p:nvPr/>
        </p:nvSpPr>
        <p:spPr>
          <a:xfrm>
            <a:off x="3214678" y="2214554"/>
            <a:ext cx="1143008" cy="100013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265</TotalTime>
  <Words>925</Words>
  <Application>Microsoft Office PowerPoint</Application>
  <PresentationFormat>Экран (4:3)</PresentationFormat>
  <Paragraphs>86</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Изящная</vt:lpstr>
      <vt:lpstr>Использование  опорных схем   в работе с детьми</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Использование  опорных схем   в работе с детьми</dc:title>
  <dc:creator>ПК</dc:creator>
  <cp:lastModifiedBy>ShuninPavel@hotmail.com</cp:lastModifiedBy>
  <cp:revision>29</cp:revision>
  <dcterms:created xsi:type="dcterms:W3CDTF">2013-11-05T05:48:10Z</dcterms:created>
  <dcterms:modified xsi:type="dcterms:W3CDTF">2015-04-22T17:32:56Z</dcterms:modified>
</cp:coreProperties>
</file>