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B8FD-C37D-4E57-9102-3DF4FF710071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F8C00-0B0A-4959-BAE6-051F8307B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F8C00-0B0A-4959-BAE6-051F8307B73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BC95207-F0F1-4A18-987F-A2F4F4589816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5D0491-AFE4-447E-95A3-614676EC6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jpeg"/><Relationship Id="rId10" Type="http://schemas.openxmlformats.org/officeDocument/2006/relationships/slide" Target="slide7.xml"/><Relationship Id="rId4" Type="http://schemas.openxmlformats.org/officeDocument/2006/relationships/image" Target="../media/image4.jpe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jpeg"/><Relationship Id="rId7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8.jpe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jpeg"/><Relationship Id="rId7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jpeg"/><Relationship Id="rId7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Российские государственные праздники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3714752"/>
            <a:ext cx="5114778" cy="1101248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endParaRPr lang="ru-RU" dirty="0"/>
          </a:p>
        </p:txBody>
      </p:sp>
      <p:pic>
        <p:nvPicPr>
          <p:cNvPr id="6" name="Рисунок 5" descr="1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1451" y="4000504"/>
            <a:ext cx="4355325" cy="2558754"/>
          </a:xfrm>
          <a:prstGeom prst="rect">
            <a:avLst/>
          </a:prstGeom>
        </p:spPr>
      </p:pic>
      <p:sp>
        <p:nvSpPr>
          <p:cNvPr id="18" name="Багетная рамка 17">
            <a:hlinkClick r:id="rId3" action="ppaction://hlinksldjump"/>
            <a:hlinkHover r:id="" action="ppaction://noaction" highlightClick="1"/>
          </p:cNvPr>
          <p:cNvSpPr/>
          <p:nvPr/>
        </p:nvSpPr>
        <p:spPr>
          <a:xfrm>
            <a:off x="428596" y="117337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Новый год</a:t>
            </a:r>
            <a:endParaRPr lang="ru-RU" dirty="0"/>
          </a:p>
        </p:txBody>
      </p:sp>
      <p:sp>
        <p:nvSpPr>
          <p:cNvPr id="19" name="Багетная рамка 18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428596" y="974593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Рождество</a:t>
            </a:r>
            <a:endParaRPr lang="ru-RU" dirty="0"/>
          </a:p>
        </p:txBody>
      </p:sp>
      <p:sp>
        <p:nvSpPr>
          <p:cNvPr id="20" name="Багетная рамка 19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428596" y="1831849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День защитника Отечества</a:t>
            </a:r>
            <a:endParaRPr lang="ru-RU" sz="1400" dirty="0"/>
          </a:p>
        </p:txBody>
      </p:sp>
      <p:sp>
        <p:nvSpPr>
          <p:cNvPr id="21" name="Багетная рамка 20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428596" y="2689105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Международный женский день</a:t>
            </a:r>
            <a:endParaRPr lang="ru-RU" sz="1400" dirty="0"/>
          </a:p>
        </p:txBody>
      </p:sp>
      <p:sp>
        <p:nvSpPr>
          <p:cNvPr id="26" name="Багетная рамка 25">
            <a:hlinkClick r:id="rId7" action="ppaction://hlinksldjump"/>
            <a:hlinkHover r:id="" action="ppaction://noaction" highlightClick="1"/>
          </p:cNvPr>
          <p:cNvSpPr/>
          <p:nvPr/>
        </p:nvSpPr>
        <p:spPr>
          <a:xfrm>
            <a:off x="428596" y="3546385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Праздник весны и труда</a:t>
            </a:r>
            <a:endParaRPr lang="ru-RU" sz="1400" dirty="0"/>
          </a:p>
        </p:txBody>
      </p:sp>
      <p:sp>
        <p:nvSpPr>
          <p:cNvPr id="27" name="Багетная рамка 26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428596" y="4403641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28" name="Багетная рамка 27">
            <a:hlinkClick r:id="rId9" action="ppaction://hlinksldjump"/>
            <a:hlinkHover r:id="" action="ppaction://noaction" highlightClick="1"/>
          </p:cNvPr>
          <p:cNvSpPr/>
          <p:nvPr/>
        </p:nvSpPr>
        <p:spPr>
          <a:xfrm>
            <a:off x="428596" y="5260897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России</a:t>
            </a:r>
            <a:endParaRPr lang="ru-RU" dirty="0"/>
          </a:p>
        </p:txBody>
      </p:sp>
      <p:sp>
        <p:nvSpPr>
          <p:cNvPr id="29" name="Багетная рамка 28">
            <a:hlinkClick r:id="rId10" action="ppaction://hlinksldjump"/>
            <a:hlinkHover r:id="" action="ppaction://noaction" highlightClick="1"/>
          </p:cNvPr>
          <p:cNvSpPr/>
          <p:nvPr/>
        </p:nvSpPr>
        <p:spPr>
          <a:xfrm>
            <a:off x="428596" y="6118153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День народного единства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лево 12">
            <a:hlinkClick r:id="" action="ppaction://hlinkshowjump?jump=nextslide"/>
          </p:cNvPr>
          <p:cNvSpPr/>
          <p:nvPr/>
        </p:nvSpPr>
        <p:spPr>
          <a:xfrm flipH="1">
            <a:off x="8501090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143372" y="-24"/>
            <a:ext cx="3719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Новый год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9" name="Рисунок 18" descr="2slid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8087" y="1000108"/>
            <a:ext cx="1832124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5072066" y="1071546"/>
            <a:ext cx="37862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 1700 года по указу Петра I  Новый год в России празднуют, как и в других странах Европы, </a:t>
            </a:r>
            <a:r>
              <a:rPr lang="ru-RU" sz="17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января</a:t>
            </a:r>
            <a:r>
              <a:rPr lang="ru-RU" sz="1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(по юлианскому календарю).</a:t>
            </a:r>
          </a:p>
        </p:txBody>
      </p:sp>
      <p:pic>
        <p:nvPicPr>
          <p:cNvPr id="21" name="Рисунок 20" descr="2slide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428868"/>
            <a:ext cx="2500330" cy="202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786050" y="2786058"/>
            <a:ext cx="33575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Согласно традиции в доме устанавливается новогодняя ёлка. При встрече Нового года близкие собираются за столом. </a:t>
            </a:r>
          </a:p>
        </p:txBody>
      </p:sp>
      <p:pic>
        <p:nvPicPr>
          <p:cNvPr id="25" name="Рисунок 24" descr="2slide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105428"/>
            <a:ext cx="1571636" cy="203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4857752" y="4572008"/>
            <a:ext cx="42862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Новый год приходит Дед Мороз и дарит детям подарки, которые приносит в мешке за спиной</a:t>
            </a:r>
            <a:r>
              <a:rPr lang="ru-RU" sz="1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7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7752" y="5568751"/>
            <a:ext cx="3626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А какие еще традиции Нового года</a:t>
            </a:r>
          </a:p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Вы можете назвать?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Багетная рамка 13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428596" y="974593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Рождество</a:t>
            </a:r>
            <a:endParaRPr lang="ru-RU" dirty="0"/>
          </a:p>
        </p:txBody>
      </p:sp>
      <p:sp>
        <p:nvSpPr>
          <p:cNvPr id="16" name="Багетная рамка 15">
            <a:hlinkClick r:id="rId7" action="ppaction://hlinksldjump"/>
            <a:hlinkHover r:id="" action="ppaction://noaction" highlightClick="1"/>
          </p:cNvPr>
          <p:cNvSpPr/>
          <p:nvPr/>
        </p:nvSpPr>
        <p:spPr>
          <a:xfrm>
            <a:off x="428596" y="1831849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День защитника Отечества</a:t>
            </a:r>
            <a:endParaRPr lang="ru-RU" sz="1400" dirty="0"/>
          </a:p>
        </p:txBody>
      </p:sp>
      <p:sp>
        <p:nvSpPr>
          <p:cNvPr id="18" name="Багетная рамка 17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428596" y="2689105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Международный женский день</a:t>
            </a:r>
            <a:endParaRPr lang="ru-RU" sz="1400" dirty="0"/>
          </a:p>
        </p:txBody>
      </p:sp>
      <p:sp>
        <p:nvSpPr>
          <p:cNvPr id="22" name="Багетная рамка 21">
            <a:hlinkClick r:id="rId9" action="ppaction://hlinksldjump"/>
            <a:hlinkHover r:id="" action="ppaction://noaction" highlightClick="1"/>
          </p:cNvPr>
          <p:cNvSpPr/>
          <p:nvPr/>
        </p:nvSpPr>
        <p:spPr>
          <a:xfrm>
            <a:off x="428596" y="3546385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Праздник весны и труда</a:t>
            </a:r>
            <a:endParaRPr lang="ru-RU" sz="1400" dirty="0"/>
          </a:p>
        </p:txBody>
      </p:sp>
      <p:sp>
        <p:nvSpPr>
          <p:cNvPr id="23" name="Багетная рамка 22">
            <a:hlinkClick r:id="rId10" action="ppaction://hlinksldjump"/>
            <a:hlinkHover r:id="" action="ppaction://noaction" highlightClick="1"/>
          </p:cNvPr>
          <p:cNvSpPr/>
          <p:nvPr/>
        </p:nvSpPr>
        <p:spPr>
          <a:xfrm>
            <a:off x="428596" y="4403641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27" name="Багетная рамка 26">
            <a:hlinkClick r:id="rId11" action="ppaction://hlinksldjump"/>
            <a:hlinkHover r:id="" action="ppaction://noaction" highlightClick="1"/>
          </p:cNvPr>
          <p:cNvSpPr/>
          <p:nvPr/>
        </p:nvSpPr>
        <p:spPr>
          <a:xfrm>
            <a:off x="428596" y="5260897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России</a:t>
            </a:r>
            <a:endParaRPr lang="ru-RU" dirty="0"/>
          </a:p>
        </p:txBody>
      </p:sp>
      <p:sp>
        <p:nvSpPr>
          <p:cNvPr id="29" name="Багетная рамка 28">
            <a:hlinkClick r:id="rId12" action="ppaction://hlinksldjump"/>
            <a:hlinkHover r:id="" action="ppaction://noaction" highlightClick="1"/>
          </p:cNvPr>
          <p:cNvSpPr/>
          <p:nvPr/>
        </p:nvSpPr>
        <p:spPr>
          <a:xfrm>
            <a:off x="428596" y="6118153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День народного единства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2857488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" action="ppaction://hlinkshowjump?jump=nextslide"/>
          </p:cNvPr>
          <p:cNvSpPr/>
          <p:nvPr/>
        </p:nvSpPr>
        <p:spPr>
          <a:xfrm flipH="1">
            <a:off x="8501090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-24"/>
            <a:ext cx="382348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Рождество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3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071546"/>
            <a:ext cx="1929402" cy="12144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4857784" y="1071546"/>
            <a:ext cx="428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Рождество Христово -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один из главных христианских праздников, установленный в честь рождения </a:t>
            </a:r>
            <a:endParaRPr lang="ru-RU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Иисуса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Христа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2500306"/>
            <a:ext cx="628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Русская православная церковь отмечает Рождество 7 января. </a:t>
            </a:r>
          </a:p>
        </p:txBody>
      </p:sp>
      <p:pic>
        <p:nvPicPr>
          <p:cNvPr id="11" name="Рисунок 10" descr="3slid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7066" y="3071810"/>
            <a:ext cx="2405066" cy="1900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3slide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071810"/>
            <a:ext cx="2500330" cy="1875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071802" y="5429264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Во многих странах Рождество является государственным праздником либо этот день объявлен выходным.</a:t>
            </a:r>
          </a:p>
        </p:txBody>
      </p:sp>
      <p:sp>
        <p:nvSpPr>
          <p:cNvPr id="18" name="Багетная рамка 17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428596" y="1831849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День защитника Отечества</a:t>
            </a:r>
            <a:endParaRPr lang="ru-RU" sz="1400" dirty="0"/>
          </a:p>
        </p:txBody>
      </p:sp>
      <p:sp>
        <p:nvSpPr>
          <p:cNvPr id="20" name="Багетная рамка 19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428596" y="2689105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Международный женский день</a:t>
            </a:r>
            <a:endParaRPr lang="ru-RU" sz="1400" dirty="0"/>
          </a:p>
        </p:txBody>
      </p:sp>
      <p:sp>
        <p:nvSpPr>
          <p:cNvPr id="21" name="Багетная рамка 20">
            <a:hlinkClick r:id="rId7" action="ppaction://hlinksldjump"/>
            <a:hlinkHover r:id="" action="ppaction://noaction" highlightClick="1"/>
          </p:cNvPr>
          <p:cNvSpPr/>
          <p:nvPr/>
        </p:nvSpPr>
        <p:spPr>
          <a:xfrm>
            <a:off x="428596" y="3546385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Праздник весны и труда</a:t>
            </a:r>
            <a:endParaRPr lang="ru-RU" sz="1400" dirty="0"/>
          </a:p>
        </p:txBody>
      </p:sp>
      <p:sp>
        <p:nvSpPr>
          <p:cNvPr id="22" name="Багетная рамка 21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428596" y="4403641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23" name="Багетная рамка 22">
            <a:hlinkClick r:id="rId9" action="ppaction://hlinksldjump"/>
            <a:hlinkHover r:id="" action="ppaction://noaction" highlightClick="1"/>
          </p:cNvPr>
          <p:cNvSpPr/>
          <p:nvPr/>
        </p:nvSpPr>
        <p:spPr>
          <a:xfrm>
            <a:off x="428596" y="5260897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России</a:t>
            </a:r>
            <a:endParaRPr lang="ru-RU" dirty="0"/>
          </a:p>
        </p:txBody>
      </p:sp>
      <p:sp>
        <p:nvSpPr>
          <p:cNvPr id="24" name="Багетная рамка 23">
            <a:hlinkClick r:id="rId10" action="ppaction://hlinksldjump"/>
            <a:hlinkHover r:id="" action="ppaction://noaction" highlightClick="1"/>
          </p:cNvPr>
          <p:cNvSpPr/>
          <p:nvPr/>
        </p:nvSpPr>
        <p:spPr>
          <a:xfrm>
            <a:off x="428596" y="6118153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День народного единства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2857488" y="6143644"/>
            <a:ext cx="428628" cy="50006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" action="ppaction://hlinkshowjump?jump=nextslide"/>
          </p:cNvPr>
          <p:cNvSpPr/>
          <p:nvPr/>
        </p:nvSpPr>
        <p:spPr>
          <a:xfrm flipH="1">
            <a:off x="8501090" y="6143644"/>
            <a:ext cx="428628" cy="500066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-24"/>
            <a:ext cx="42594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День защитника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Отечества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4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500174"/>
            <a:ext cx="2286000" cy="2267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72132" y="1500174"/>
            <a:ext cx="350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День защитника Отечества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— праздник, отмечаемый 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23 февраля.</a:t>
            </a:r>
          </a:p>
          <a:p>
            <a:endParaRPr lang="ru-RU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23 февраля в России является нерабочим днём. </a:t>
            </a:r>
          </a:p>
        </p:txBody>
      </p:sp>
      <p:pic>
        <p:nvPicPr>
          <p:cNvPr id="11" name="Рисунок 10" descr="4slid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014808"/>
            <a:ext cx="2652243" cy="184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57488" y="4071942"/>
            <a:ext cx="328614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Сегодня 23 февраля в России является неформальным народным праздником мужчин. В этот день поздравляют также и женщин — ветеранов Великой Отечественной войны, женщин — военнослужащих.</a:t>
            </a:r>
          </a:p>
        </p:txBody>
      </p:sp>
      <p:sp>
        <p:nvSpPr>
          <p:cNvPr id="19" name="Багетная рамка 18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428596" y="2689105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Международный женский день</a:t>
            </a:r>
            <a:endParaRPr lang="ru-RU" sz="1400" dirty="0"/>
          </a:p>
        </p:txBody>
      </p:sp>
      <p:sp>
        <p:nvSpPr>
          <p:cNvPr id="20" name="Багетная рамка 19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428596" y="3546385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Праздник весны и труда</a:t>
            </a:r>
            <a:endParaRPr lang="ru-RU" sz="1400" dirty="0"/>
          </a:p>
        </p:txBody>
      </p:sp>
      <p:sp>
        <p:nvSpPr>
          <p:cNvPr id="21" name="Багетная рамка 20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428596" y="4403641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22" name="Багетная рамка 21">
            <a:hlinkClick r:id="rId7" action="ppaction://hlinksldjump"/>
            <a:hlinkHover r:id="" action="ppaction://noaction" highlightClick="1"/>
          </p:cNvPr>
          <p:cNvSpPr/>
          <p:nvPr/>
        </p:nvSpPr>
        <p:spPr>
          <a:xfrm>
            <a:off x="428596" y="5260897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России</a:t>
            </a:r>
            <a:endParaRPr lang="ru-RU" dirty="0"/>
          </a:p>
        </p:txBody>
      </p:sp>
      <p:sp>
        <p:nvSpPr>
          <p:cNvPr id="23" name="Багетная рамка 22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428596" y="6118153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День народного единства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2857488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" action="ppaction://hlinkshowjump?jump=nextslide"/>
          </p:cNvPr>
          <p:cNvSpPr/>
          <p:nvPr/>
        </p:nvSpPr>
        <p:spPr>
          <a:xfrm flipH="1">
            <a:off x="8501090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-24"/>
            <a:ext cx="43636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Международный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женский день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5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178" y="1500175"/>
            <a:ext cx="1381134" cy="207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00562" y="1428736"/>
            <a:ext cx="450056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Международный женский день</a:t>
            </a:r>
            <a:r>
              <a:rPr lang="ru-RU" sz="1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— праздник, отмечаемый ежегодно 8 марта в ряде стран как «женский день».</a:t>
            </a:r>
          </a:p>
          <a:p>
            <a:endParaRPr lang="ru-RU" sz="17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Ежегодно отмечается ООН как Международный</a:t>
            </a:r>
            <a:r>
              <a:rPr lang="ru-RU" sz="17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день борьбы за права женщин и международный мир.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8926" y="3786190"/>
            <a:ext cx="621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день 8 марта в России женщинам дарят цветы и подарки.</a:t>
            </a:r>
          </a:p>
        </p:txBody>
      </p:sp>
      <p:pic>
        <p:nvPicPr>
          <p:cNvPr id="11" name="Рисунок 10" descr="5slid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377524"/>
            <a:ext cx="1785950" cy="1533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5slide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9823" y="4411272"/>
            <a:ext cx="2024077" cy="1518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Багетная рамка 19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428596" y="3546385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Праздник весны и труда</a:t>
            </a:r>
            <a:endParaRPr lang="ru-RU" sz="1400" dirty="0"/>
          </a:p>
        </p:txBody>
      </p:sp>
      <p:sp>
        <p:nvSpPr>
          <p:cNvPr id="21" name="Багетная рамка 20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428596" y="4403641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22" name="Багетная рамка 21">
            <a:hlinkClick r:id="rId7" action="ppaction://hlinksldjump"/>
            <a:hlinkHover r:id="" action="ppaction://noaction" highlightClick="1"/>
          </p:cNvPr>
          <p:cNvSpPr/>
          <p:nvPr/>
        </p:nvSpPr>
        <p:spPr>
          <a:xfrm>
            <a:off x="428596" y="5260897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России</a:t>
            </a:r>
            <a:endParaRPr lang="ru-RU" dirty="0"/>
          </a:p>
        </p:txBody>
      </p:sp>
      <p:sp>
        <p:nvSpPr>
          <p:cNvPr id="23" name="Багетная рамка 22">
            <a:hlinkClick r:id="rId8" action="ppaction://hlinksldjump"/>
            <a:hlinkHover r:id="" action="ppaction://noaction" highlightClick="1"/>
          </p:cNvPr>
          <p:cNvSpPr/>
          <p:nvPr/>
        </p:nvSpPr>
        <p:spPr>
          <a:xfrm>
            <a:off x="428596" y="6118153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День народного единства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2857488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" action="ppaction://hlinkshowjump?jump=nextslide"/>
          </p:cNvPr>
          <p:cNvSpPr/>
          <p:nvPr/>
        </p:nvSpPr>
        <p:spPr>
          <a:xfrm flipH="1">
            <a:off x="8501090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89174" y="-24"/>
            <a:ext cx="424346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Праздник весны</a:t>
            </a:r>
          </a:p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 труда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Рисунок 6" descr="6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4242" y="1428736"/>
            <a:ext cx="2005014" cy="19024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15008" y="1428736"/>
            <a:ext cx="34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Праздник весны и труда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(в РФ),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День международной солидарности трудящихся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— отмечается в 142 странах и территориях мира 1 мая или в первый понедельник мая.</a:t>
            </a:r>
          </a:p>
        </p:txBody>
      </p:sp>
      <p:pic>
        <p:nvPicPr>
          <p:cNvPr id="10" name="Рисунок 9" descr="6slid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929" y="4357694"/>
            <a:ext cx="2190765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643570" y="4286256"/>
            <a:ext cx="34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 первым мая тесно связано возникновение маёвок. Это собрание всей семьи или компании для проведения пикника. Пикники проводятся 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1-го или 2-го мая. </a:t>
            </a:r>
          </a:p>
        </p:txBody>
      </p:sp>
      <p:sp>
        <p:nvSpPr>
          <p:cNvPr id="20" name="Багетная рамка 19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428596" y="4403641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День Победы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агетная рамка 20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428596" y="5260897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День России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агетная рамка 21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428596" y="6118153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День народного единства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2857488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" action="ppaction://hlinkshowjump?jump=nextslide"/>
          </p:cNvPr>
          <p:cNvSpPr/>
          <p:nvPr/>
        </p:nvSpPr>
        <p:spPr>
          <a:xfrm flipH="1">
            <a:off x="8501090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65555" y="-24"/>
            <a:ext cx="4690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Победы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7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071546"/>
            <a:ext cx="2571768" cy="193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86446" y="1142984"/>
            <a:ext cx="3357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День Победы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 это главный праздник  в  году. Отмечается 9 мая. У нас в сердцах  живет благодарность к людям благодаря, которым у нас над головой мирное небо.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8926" y="3143248"/>
            <a:ext cx="614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24 июня 1945 года на Красной площади состоялся Парад Победы. Командовал парадом Рокоссовский, принимал парад — Жуков. Ежегодно 9 мая Парад Победы проводится в российских городах.</a:t>
            </a:r>
          </a:p>
        </p:txBody>
      </p:sp>
      <p:pic>
        <p:nvPicPr>
          <p:cNvPr id="9" name="Рисунок 8" descr="7slid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889" y="4572007"/>
            <a:ext cx="2071702" cy="1381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7slide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6545" y="4572008"/>
            <a:ext cx="2078793" cy="1396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Багетная рамка 19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428596" y="5260897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День России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агетная рамка 20">
            <a:hlinkClick r:id="rId6" action="ppaction://hlinksldjump"/>
            <a:hlinkHover r:id="" action="ppaction://noaction" highlightClick="1"/>
          </p:cNvPr>
          <p:cNvSpPr/>
          <p:nvPr/>
        </p:nvSpPr>
        <p:spPr>
          <a:xfrm>
            <a:off x="428596" y="6118153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День народного единства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2857488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" action="ppaction://hlinkshowjump?jump=nextslide"/>
          </p:cNvPr>
          <p:cNvSpPr/>
          <p:nvPr/>
        </p:nvSpPr>
        <p:spPr>
          <a:xfrm flipH="1">
            <a:off x="8501090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94598" y="-24"/>
            <a:ext cx="4432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России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8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142984"/>
            <a:ext cx="2786082" cy="1721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00760" y="1071546"/>
            <a:ext cx="30718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День России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отмечается ежегодно с 1992 года в день принятия Декларации о государственном суверенитете РСФСР — 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12 июня.</a:t>
            </a:r>
          </a:p>
        </p:txBody>
      </p:sp>
      <p:pic>
        <p:nvPicPr>
          <p:cNvPr id="10" name="Рисунок 9" descr="8slid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5" y="3786190"/>
            <a:ext cx="2750823" cy="1831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Багетная рамка 21">
            <a:hlinkClick r:id="rId4" action="ppaction://hlinksldjump"/>
            <a:hlinkHover r:id="" action="ppaction://noaction" highlightClick="1"/>
          </p:cNvPr>
          <p:cNvSpPr/>
          <p:nvPr/>
        </p:nvSpPr>
        <p:spPr>
          <a:xfrm>
            <a:off x="428596" y="6118153"/>
            <a:ext cx="1857388" cy="5969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День народного единства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лево 11">
            <a:hlinkClick r:id="" action="ppaction://hlinkshowjump?jump=previousslide"/>
          </p:cNvPr>
          <p:cNvSpPr/>
          <p:nvPr/>
        </p:nvSpPr>
        <p:spPr>
          <a:xfrm>
            <a:off x="2857488" y="6143644"/>
            <a:ext cx="428628" cy="50006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9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14290"/>
            <a:ext cx="552450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00364" y="3143248"/>
            <a:ext cx="6072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День народного единства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— российский государственный праздник. Отмечается 4 ноября, начиная с 2005 года. Последний праздничный (нерабочий) день года в России.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 descr="9slid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7128" y="4143380"/>
            <a:ext cx="1324923" cy="185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00364" y="4071942"/>
            <a:ext cx="4429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22 октября 1612 года бойцы народного ополчения под предводительством Кузьмы Минина и Дмитрия Пожарского штурмом взяли Китай-город, гарнизон Речи Посполитой отступил в Кремль. Князь Пожарский вступил в Китай-город с Казанскою иконой Божьей Матери и поклялся построить храм в память этой победы.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364</Words>
  <Application>Microsoft Office PowerPoint</Application>
  <PresentationFormat>Экран (4:3)</PresentationFormat>
  <Paragraphs>76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Российские государственные праздники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Российские государственные праздники</dc:title>
  <dc:creator>User</dc:creator>
  <cp:lastModifiedBy>User</cp:lastModifiedBy>
  <cp:revision>43</cp:revision>
  <dcterms:created xsi:type="dcterms:W3CDTF">2012-02-02T18:59:57Z</dcterms:created>
  <dcterms:modified xsi:type="dcterms:W3CDTF">2015-04-22T18:25:32Z</dcterms:modified>
</cp:coreProperties>
</file>