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66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 autoAdjust="0"/>
    <p:restoredTop sz="91568" autoAdjust="0"/>
  </p:normalViewPr>
  <p:slideViewPr>
    <p:cSldViewPr>
      <p:cViewPr>
        <p:scale>
          <a:sx n="95" d="100"/>
          <a:sy n="95" d="100"/>
        </p:scale>
        <p:origin x="-384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wipe dir="d"/>
    <p:sndAc>
      <p:stSnd>
        <p:snd r:embed="rId1" name="laser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  <p:sndAc>
      <p:stSnd>
        <p:snd r:embed="rId1" name="laser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  <p:sndAc>
      <p:stSnd>
        <p:snd r:embed="rId1" name="laser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  <p:sndAc>
      <p:stSnd>
        <p:snd r:embed="rId1" name="laser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  <p:sndAc>
      <p:stSnd>
        <p:snd r:embed="rId1" name="laser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  <p:sndAc>
      <p:stSnd>
        <p:snd r:embed="rId1" name="laser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  <p:sndAc>
      <p:stSnd>
        <p:snd r:embed="rId1" name="laser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  <p:sndAc>
      <p:stSnd>
        <p:snd r:embed="rId1" name="laser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  <p:sndAc>
      <p:stSnd>
        <p:snd r:embed="rId1" name="laser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  <p:sndAc>
      <p:stSnd>
        <p:snd r:embed="rId1" name="laser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  <p:sndAc>
      <p:stSnd>
        <p:snd r:embed="rId1" name="laser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 dir="d"/>
    <p:sndAc>
      <p:stSnd>
        <p:snd r:embed="rId13" name="laser.wav" builtIn="1"/>
      </p:stSnd>
    </p:sndAc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5357850"/>
          </a:xfrm>
        </p:spPr>
        <p:txBody>
          <a:bodyPr>
            <a:noAutofit/>
          </a:bodyPr>
          <a:lstStyle/>
          <a:p>
            <a:r>
              <a:rPr lang="ru-RU" sz="9600" dirty="0" smtClean="0"/>
              <a:t>Приставки </a:t>
            </a:r>
            <a:br>
              <a:rPr lang="ru-RU" sz="9600" dirty="0" smtClean="0"/>
            </a:br>
            <a:r>
              <a:rPr lang="ru-RU" sz="9600" i="1" dirty="0" smtClean="0"/>
              <a:t>пр</a:t>
            </a:r>
            <a:r>
              <a:rPr lang="ru-RU" sz="9600" i="1" dirty="0" smtClean="0">
                <a:solidFill>
                  <a:srgbClr val="FF0000"/>
                </a:solidFill>
              </a:rPr>
              <a:t>и</a:t>
            </a:r>
            <a:r>
              <a:rPr lang="ru-RU" sz="9600" dirty="0" smtClean="0"/>
              <a:t>- и </a:t>
            </a:r>
            <a:r>
              <a:rPr lang="ru-RU" sz="9600" i="1" dirty="0" smtClean="0"/>
              <a:t>пр</a:t>
            </a:r>
            <a:r>
              <a:rPr lang="ru-RU" sz="9600" i="1" dirty="0" smtClean="0">
                <a:solidFill>
                  <a:srgbClr val="FF0000"/>
                </a:solidFill>
              </a:rPr>
              <a:t>е</a:t>
            </a:r>
            <a:r>
              <a:rPr lang="ru-RU" sz="9600" dirty="0" smtClean="0"/>
              <a:t>-</a:t>
            </a:r>
            <a:endParaRPr lang="ru-RU" sz="9600" dirty="0"/>
          </a:p>
        </p:txBody>
      </p:sp>
    </p:spTree>
  </p:cSld>
  <p:clrMapOvr>
    <a:masterClrMapping/>
  </p:clrMapOvr>
  <p:transition spd="slow">
    <p:wipe dir="d"/>
    <p:sndAc>
      <p:stSnd>
        <p:snd r:embed="rId2" name="laser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596" y="642918"/>
            <a:ext cx="8429684" cy="5313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Пишем мы </a:t>
            </a:r>
            <a:r>
              <a:rPr lang="ru-RU" sz="6600" b="1" i="1" dirty="0" smtClean="0">
                <a:solidFill>
                  <a:srgbClr val="FF0000"/>
                </a:solidFill>
              </a:rPr>
              <a:t>ПРИ-</a:t>
            </a:r>
            <a:r>
              <a:rPr lang="ru-RU" sz="6600" b="1" dirty="0" smtClean="0">
                <a:solidFill>
                  <a:srgbClr val="002060"/>
                </a:solidFill>
              </a:rPr>
              <a:t>, говоря обо всём, что добрые руки </a:t>
            </a:r>
            <a:r>
              <a:rPr lang="ru-RU" sz="6600" b="1" i="1" dirty="0" smtClean="0">
                <a:solidFill>
                  <a:srgbClr val="FF0000"/>
                </a:solidFill>
              </a:rPr>
              <a:t>при</a:t>
            </a:r>
            <a:r>
              <a:rPr lang="ru-RU" sz="6600" b="1" i="1" dirty="0" smtClean="0">
                <a:solidFill>
                  <a:srgbClr val="002060"/>
                </a:solidFill>
              </a:rPr>
              <a:t>делали</a:t>
            </a:r>
            <a:r>
              <a:rPr lang="ru-RU" sz="6600" b="1" dirty="0" smtClean="0">
                <a:solidFill>
                  <a:srgbClr val="002060"/>
                </a:solidFill>
              </a:rPr>
              <a:t>.</a:t>
            </a:r>
            <a:endParaRPr lang="ru-RU" sz="6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ipe dir="d"/>
    <p:sndAc>
      <p:stSnd>
        <p:snd r:embed="rId2" name="las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2060"/>
                </a:solidFill>
              </a:rPr>
              <a:t>Язык </a:t>
            </a:r>
            <a:r>
              <a:rPr lang="ru-RU" sz="4800" dirty="0" smtClean="0">
                <a:solidFill>
                  <a:srgbClr val="FF0000"/>
                </a:solidFill>
              </a:rPr>
              <a:t>при</a:t>
            </a:r>
            <a:r>
              <a:rPr lang="ru-RU" sz="4800" dirty="0" smtClean="0">
                <a:solidFill>
                  <a:srgbClr val="002060"/>
                </a:solidFill>
              </a:rPr>
              <a:t>кусил – не совсем откусил,</a:t>
            </a:r>
            <a:endParaRPr lang="ru-RU" sz="4800" dirty="0">
              <a:solidFill>
                <a:srgbClr val="00206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714620"/>
            <a:ext cx="328614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d"/>
    <p:sndAc>
      <p:stSnd>
        <p:snd r:embed="rId2" name="las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При</a:t>
            </a:r>
            <a:r>
              <a:rPr lang="ru-RU" dirty="0" smtClean="0">
                <a:solidFill>
                  <a:srgbClr val="002060"/>
                </a:solidFill>
              </a:rPr>
              <a:t>горело – не значит сгорит.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71736" y="2643182"/>
            <a:ext cx="364333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d"/>
    <p:sndAc>
      <p:stSnd>
        <p:snd r:embed="rId2" name="las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785794"/>
            <a:ext cx="807249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smtClean="0">
                <a:solidFill>
                  <a:schemeClr val="accent1">
                    <a:lumMod val="50000"/>
                  </a:schemeClr>
                </a:solidFill>
              </a:rPr>
              <a:t>Помни – что сделано, </a:t>
            </a:r>
          </a:p>
          <a:p>
            <a:r>
              <a:rPr lang="ru-RU" sz="6000" b="1" i="1" dirty="0" smtClean="0">
                <a:solidFill>
                  <a:schemeClr val="accent1">
                    <a:lumMod val="50000"/>
                  </a:schemeClr>
                </a:solidFill>
              </a:rPr>
              <a:t>но не совсем, </a:t>
            </a:r>
          </a:p>
          <a:p>
            <a:r>
              <a:rPr lang="ru-RU" sz="6000" b="1" i="1" dirty="0" smtClean="0">
                <a:solidFill>
                  <a:schemeClr val="accent1">
                    <a:lumMod val="50000"/>
                  </a:schemeClr>
                </a:solidFill>
              </a:rPr>
              <a:t>Пишем с приставкой </a:t>
            </a:r>
            <a:r>
              <a:rPr lang="ru-RU" sz="6000" b="1" i="1" dirty="0" smtClean="0">
                <a:solidFill>
                  <a:srgbClr val="FF0000"/>
                </a:solidFill>
              </a:rPr>
              <a:t>ПРИ-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 dir="d"/>
    <p:sndAc>
      <p:stSnd>
        <p:snd r:embed="rId2" name="las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2571768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Пре</a:t>
            </a: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длинный достанет с крыши рукой</a:t>
            </a:r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00298" y="3214686"/>
            <a:ext cx="3429024" cy="2769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d"/>
    <p:sndAc>
      <p:stSnd>
        <p:snd r:embed="rId2" name="las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228601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жадный не даст вам конфету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786050" y="3071809"/>
            <a:ext cx="2714644" cy="3236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d"/>
    <p:sndAc>
      <p:stSnd>
        <p:snd r:embed="rId2" name="las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Кто </a:t>
            </a:r>
            <a:r>
              <a:rPr lang="ru-RU" dirty="0" smtClean="0">
                <a:solidFill>
                  <a:srgbClr val="FF0000"/>
                </a:solidFill>
              </a:rPr>
              <a:t>очень</a:t>
            </a:r>
            <a:r>
              <a:rPr lang="ru-RU" dirty="0" smtClean="0">
                <a:solidFill>
                  <a:srgbClr val="002060"/>
                </a:solidFill>
              </a:rPr>
              <a:t> такой и </a:t>
            </a:r>
            <a:r>
              <a:rPr lang="ru-RU" dirty="0" smtClean="0">
                <a:solidFill>
                  <a:srgbClr val="FF0000"/>
                </a:solidFill>
              </a:rPr>
              <a:t>очень</a:t>
            </a:r>
            <a:r>
              <a:rPr lang="ru-RU" dirty="0" smtClean="0">
                <a:solidFill>
                  <a:srgbClr val="002060"/>
                </a:solidFill>
              </a:rPr>
              <a:t> сякой – </a:t>
            </a:r>
            <a:r>
              <a:rPr lang="ru-RU" dirty="0" smtClean="0">
                <a:solidFill>
                  <a:srgbClr val="FF0000"/>
                </a:solidFill>
              </a:rPr>
              <a:t>ПРЕ-</a:t>
            </a:r>
            <a:r>
              <a:rPr lang="ru-RU" dirty="0" smtClean="0">
                <a:solidFill>
                  <a:srgbClr val="002060"/>
                </a:solidFill>
              </a:rPr>
              <a:t> мы напишем при этом.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93062" y="3143248"/>
            <a:ext cx="2135996" cy="264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571744"/>
            <a:ext cx="3286147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d"/>
    <p:sndAc>
      <p:stSnd>
        <p:snd r:embed="rId2" name="las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357166"/>
            <a:ext cx="86439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Дожди непр</a:t>
            </a:r>
            <a:r>
              <a:rPr lang="ru-RU" sz="4400" b="1" dirty="0" smtClean="0">
                <a:solidFill>
                  <a:srgbClr val="FF0000"/>
                </a:solidFill>
              </a:rPr>
              <a:t>е</a:t>
            </a:r>
            <a:r>
              <a:rPr lang="ru-RU" sz="4400" b="1" dirty="0" smtClean="0">
                <a:solidFill>
                  <a:srgbClr val="002060"/>
                </a:solidFill>
              </a:rPr>
              <a:t>рывные льют в октябре, 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1214422"/>
            <a:ext cx="221457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57158" y="4000505"/>
            <a:ext cx="85011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Где очень похожи </a:t>
            </a:r>
            <a:r>
              <a:rPr lang="ru-RU" sz="4000" b="1" dirty="0" smtClean="0">
                <a:solidFill>
                  <a:srgbClr val="FF0000"/>
                </a:solidFill>
              </a:rPr>
              <a:t>ПЕРЕ-</a:t>
            </a:r>
            <a:r>
              <a:rPr lang="ru-RU" sz="4000" b="1" dirty="0" smtClean="0">
                <a:solidFill>
                  <a:srgbClr val="002060"/>
                </a:solidFill>
              </a:rPr>
              <a:t> и </a:t>
            </a:r>
            <a:r>
              <a:rPr lang="ru-RU" sz="4000" b="1" dirty="0" smtClean="0">
                <a:solidFill>
                  <a:srgbClr val="FF0000"/>
                </a:solidFill>
              </a:rPr>
              <a:t>ПРЕ-</a:t>
            </a:r>
            <a:r>
              <a:rPr lang="ru-RU" sz="4000" b="1" dirty="0" smtClean="0">
                <a:solidFill>
                  <a:srgbClr val="002060"/>
                </a:solidFill>
              </a:rPr>
              <a:t>, </a:t>
            </a:r>
          </a:p>
          <a:p>
            <a:r>
              <a:rPr lang="ru-RU" sz="4000" b="1" dirty="0" smtClean="0">
                <a:solidFill>
                  <a:srgbClr val="002060"/>
                </a:solidFill>
              </a:rPr>
              <a:t>Там только </a:t>
            </a:r>
            <a:r>
              <a:rPr lang="ru-RU" sz="4000" b="1" dirty="0" smtClean="0">
                <a:solidFill>
                  <a:srgbClr val="FF0000"/>
                </a:solidFill>
              </a:rPr>
              <a:t>ПРЕ-</a:t>
            </a:r>
            <a:r>
              <a:rPr lang="ru-RU" sz="4000" b="1" dirty="0" smtClean="0">
                <a:solidFill>
                  <a:srgbClr val="002060"/>
                </a:solidFill>
              </a:rPr>
              <a:t> ставить надо.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785926"/>
            <a:ext cx="52864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Но грамотным  - дождь не </a:t>
            </a:r>
            <a:r>
              <a:rPr lang="ru-RU" sz="4400" b="1" dirty="0" smtClean="0">
                <a:solidFill>
                  <a:srgbClr val="FF0000"/>
                </a:solidFill>
              </a:rPr>
              <a:t>пре</a:t>
            </a:r>
            <a:r>
              <a:rPr lang="ru-RU" sz="4400" b="1" dirty="0" smtClean="0">
                <a:solidFill>
                  <a:srgbClr val="002060"/>
                </a:solidFill>
              </a:rPr>
              <a:t>града.</a:t>
            </a:r>
            <a:endParaRPr lang="ru-RU" sz="44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ipe dir="d"/>
    <p:sndAc>
      <p:stSnd>
        <p:snd r:embed="rId2" name="las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71472" y="642918"/>
          <a:ext cx="7858180" cy="5429288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3929090"/>
                <a:gridCol w="3929090"/>
              </a:tblGrid>
              <a:tr h="874207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ПРИ-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ПРЕ-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5081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3200" dirty="0" smtClean="0"/>
                        <a:t> Приближение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sz="32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3200" dirty="0" smtClean="0"/>
                        <a:t> Присоединение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sz="32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3200" dirty="0" smtClean="0"/>
                        <a:t> Близость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sz="32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3200" dirty="0" smtClean="0"/>
                        <a:t> Неполное действие</a:t>
                      </a:r>
                      <a:endParaRPr lang="ru-RU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3200" dirty="0" smtClean="0"/>
                        <a:t> =</a:t>
                      </a:r>
                      <a:r>
                        <a:rPr lang="ru-RU" sz="3200" baseline="0" dirty="0" smtClean="0"/>
                        <a:t> очень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sz="3200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3200" baseline="0" dirty="0" smtClean="0"/>
                        <a:t> = пере</a:t>
                      </a:r>
                      <a:endParaRPr lang="ru-RU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  <p:sndAc>
      <p:stSnd>
        <p:snd r:embed="rId2" name="las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571480"/>
            <a:ext cx="85725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rgbClr val="0070C0"/>
                </a:solidFill>
              </a:rPr>
              <a:t>Пр</a:t>
            </a:r>
            <a:r>
              <a:rPr lang="ru-RU" sz="4800" b="1" i="1" dirty="0" smtClean="0">
                <a:solidFill>
                  <a:srgbClr val="FF0000"/>
                </a:solidFill>
              </a:rPr>
              <a:t>и</a:t>
            </a:r>
            <a:r>
              <a:rPr lang="ru-RU" sz="4800" b="1" i="1" dirty="0" smtClean="0">
                <a:solidFill>
                  <a:srgbClr val="0070C0"/>
                </a:solidFill>
              </a:rPr>
              <a:t>- или пр</a:t>
            </a:r>
            <a:r>
              <a:rPr lang="ru-RU" sz="4800" b="1" i="1" dirty="0" smtClean="0">
                <a:solidFill>
                  <a:srgbClr val="FF0000"/>
                </a:solidFill>
              </a:rPr>
              <a:t>е</a:t>
            </a:r>
            <a:r>
              <a:rPr lang="ru-RU" sz="4800" b="1" i="1" dirty="0" smtClean="0">
                <a:solidFill>
                  <a:srgbClr val="0070C0"/>
                </a:solidFill>
              </a:rPr>
              <a:t>-, </a:t>
            </a:r>
          </a:p>
          <a:p>
            <a:r>
              <a:rPr lang="ru-RU" sz="4800" b="1" i="1" dirty="0" smtClean="0">
                <a:solidFill>
                  <a:srgbClr val="0070C0"/>
                </a:solidFill>
              </a:rPr>
              <a:t>пр</a:t>
            </a:r>
            <a:r>
              <a:rPr lang="ru-RU" sz="4800" b="1" i="1" dirty="0" smtClean="0">
                <a:solidFill>
                  <a:srgbClr val="FF0000"/>
                </a:solidFill>
              </a:rPr>
              <a:t>е</a:t>
            </a:r>
            <a:r>
              <a:rPr lang="ru-RU" sz="4800" b="1" i="1" dirty="0" smtClean="0">
                <a:solidFill>
                  <a:srgbClr val="0070C0"/>
                </a:solidFill>
              </a:rPr>
              <a:t>- или пр</a:t>
            </a:r>
            <a:r>
              <a:rPr lang="ru-RU" sz="4800" b="1" i="1" dirty="0" smtClean="0">
                <a:solidFill>
                  <a:srgbClr val="FF0000"/>
                </a:solidFill>
              </a:rPr>
              <a:t>и</a:t>
            </a:r>
            <a:r>
              <a:rPr lang="ru-RU" sz="4800" b="1" i="1" dirty="0" smtClean="0">
                <a:solidFill>
                  <a:srgbClr val="0070C0"/>
                </a:solidFill>
              </a:rPr>
              <a:t>-?</a:t>
            </a:r>
          </a:p>
          <a:p>
            <a:r>
              <a:rPr lang="ru-RU" sz="4800" b="1" i="1" dirty="0" smtClean="0">
                <a:solidFill>
                  <a:srgbClr val="002060"/>
                </a:solidFill>
              </a:rPr>
              <a:t>Это совсем не секрет.</a:t>
            </a:r>
          </a:p>
          <a:p>
            <a:r>
              <a:rPr lang="ru-RU" sz="4800" b="1" i="1" dirty="0" smtClean="0">
                <a:solidFill>
                  <a:srgbClr val="002060"/>
                </a:solidFill>
              </a:rPr>
              <a:t>На содержание слова смотри – </a:t>
            </a:r>
          </a:p>
          <a:p>
            <a:r>
              <a:rPr lang="ru-RU" sz="4800" b="1" i="1" dirty="0" smtClean="0">
                <a:solidFill>
                  <a:srgbClr val="002060"/>
                </a:solidFill>
              </a:rPr>
              <a:t>Сразу получишь ответ.</a:t>
            </a:r>
            <a:endParaRPr lang="ru-RU" sz="4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ipe dir="d"/>
    <p:sndAc>
      <p:stSnd>
        <p:snd r:embed="rId2" name="las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При</a:t>
            </a:r>
            <a:r>
              <a:rPr lang="ru-RU" sz="6600" dirty="0" smtClean="0">
                <a:solidFill>
                  <a:srgbClr val="002060"/>
                </a:solidFill>
              </a:rPr>
              <a:t>был ли поезд,</a:t>
            </a:r>
            <a:endParaRPr lang="ru-RU" sz="6600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428861" y="1643050"/>
            <a:ext cx="4500594" cy="4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d"/>
    <p:sndAc>
      <p:stSnd>
        <p:snd r:embed="rId2" name="las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928826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При</a:t>
            </a:r>
            <a:r>
              <a:rPr lang="ru-RU" sz="6600" dirty="0" smtClean="0">
                <a:solidFill>
                  <a:srgbClr val="002060"/>
                </a:solidFill>
              </a:rPr>
              <a:t>плыл теплоход,</a:t>
            </a:r>
            <a:endParaRPr lang="ru-RU" sz="6600" dirty="0">
              <a:solidFill>
                <a:srgbClr val="002060"/>
              </a:solidFill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57356" y="2571744"/>
            <a:ext cx="514353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d"/>
    <p:sndAc>
      <p:stSnd>
        <p:snd r:embed="rId2" name="las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643074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2060"/>
                </a:solidFill>
              </a:rPr>
              <a:t>Космонавт </a:t>
            </a:r>
            <a:r>
              <a:rPr lang="ru-RU" sz="4800" dirty="0" smtClean="0">
                <a:solidFill>
                  <a:srgbClr val="FF0000"/>
                </a:solidFill>
              </a:rPr>
              <a:t>при</a:t>
            </a:r>
            <a:r>
              <a:rPr lang="ru-RU" sz="4800" dirty="0" smtClean="0">
                <a:solidFill>
                  <a:srgbClr val="002060"/>
                </a:solidFill>
              </a:rPr>
              <a:t>летел из Вселенной - </a:t>
            </a:r>
            <a:endParaRPr lang="ru-RU" sz="4800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643182"/>
            <a:ext cx="357190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d"/>
    <p:sndAc>
      <p:stSnd>
        <p:snd r:embed="rId2" name="las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714356"/>
            <a:ext cx="800105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chemeClr val="accent1"/>
                </a:solidFill>
              </a:rPr>
              <a:t>В словах </a:t>
            </a:r>
            <a:r>
              <a:rPr lang="ru-RU" sz="7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ru-RU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7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дёт, пр</a:t>
            </a:r>
            <a:r>
              <a:rPr lang="ru-RU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7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летит, пр</a:t>
            </a:r>
            <a:r>
              <a:rPr lang="ru-RU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7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плывёт</a:t>
            </a:r>
          </a:p>
          <a:p>
            <a:r>
              <a:rPr lang="ru-RU" sz="6600" dirty="0" smtClean="0">
                <a:solidFill>
                  <a:schemeClr val="accent1"/>
                </a:solidFill>
              </a:rPr>
              <a:t>Пишем </a:t>
            </a:r>
            <a:r>
              <a:rPr lang="ru-RU" sz="6600" dirty="0" smtClean="0">
                <a:solidFill>
                  <a:srgbClr val="FF0000"/>
                </a:solidFill>
              </a:rPr>
              <a:t>ПРИ-</a:t>
            </a:r>
            <a:r>
              <a:rPr lang="ru-RU" sz="6600" dirty="0" smtClean="0">
                <a:solidFill>
                  <a:schemeClr val="accent1"/>
                </a:solidFill>
              </a:rPr>
              <a:t>, несомненно.</a:t>
            </a:r>
            <a:endParaRPr lang="ru-RU" sz="66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>
    <p:wipe dir="d"/>
    <p:sndAc>
      <p:stSnd>
        <p:snd r:embed="rId2" name="las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600" dirty="0" smtClean="0">
                <a:solidFill>
                  <a:srgbClr val="002060"/>
                </a:solidFill>
              </a:rPr>
              <a:t>Винт </a:t>
            </a:r>
            <a:r>
              <a:rPr lang="ru-RU" sz="6600" dirty="0" smtClean="0">
                <a:solidFill>
                  <a:srgbClr val="FF0000"/>
                </a:solidFill>
              </a:rPr>
              <a:t>при</a:t>
            </a:r>
            <a:r>
              <a:rPr lang="ru-RU" sz="6600" dirty="0" smtClean="0">
                <a:solidFill>
                  <a:srgbClr val="002060"/>
                </a:solidFill>
              </a:rPr>
              <a:t>винтил,</a:t>
            </a:r>
            <a:endParaRPr lang="ru-RU" sz="6600" dirty="0">
              <a:solidFill>
                <a:srgbClr val="002060"/>
              </a:solidFill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857364"/>
            <a:ext cx="3429024" cy="376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d"/>
    <p:sndAc>
      <p:stSnd>
        <p:snd r:embed="rId2" name="las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143000"/>
          </a:xfrm>
        </p:spPr>
        <p:txBody>
          <a:bodyPr>
            <a:normAutofit fontScale="90000"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При</a:t>
            </a:r>
            <a:r>
              <a:rPr lang="ru-RU" sz="6600" dirty="0" smtClean="0">
                <a:solidFill>
                  <a:srgbClr val="002060"/>
                </a:solidFill>
              </a:rPr>
              <a:t>крутил колесо,</a:t>
            </a:r>
            <a:endParaRPr lang="ru-RU" sz="6600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714745" y="2000240"/>
            <a:ext cx="2000264" cy="3123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d"/>
    <p:sndAc>
      <p:stSnd>
        <p:snd r:embed="rId2" name="las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401080" cy="1643074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При</a:t>
            </a:r>
            <a:r>
              <a:rPr lang="ru-RU" sz="5400" dirty="0" smtClean="0">
                <a:solidFill>
                  <a:srgbClr val="002060"/>
                </a:solidFill>
              </a:rPr>
              <a:t>клеил, </a:t>
            </a:r>
            <a:r>
              <a:rPr lang="ru-RU" sz="5400" dirty="0" smtClean="0">
                <a:solidFill>
                  <a:srgbClr val="FF0000"/>
                </a:solidFill>
              </a:rPr>
              <a:t>при</a:t>
            </a:r>
            <a:r>
              <a:rPr lang="ru-RU" sz="5400" dirty="0" smtClean="0">
                <a:solidFill>
                  <a:srgbClr val="002060"/>
                </a:solidFill>
              </a:rPr>
              <a:t>шил умело -</a:t>
            </a:r>
            <a:endParaRPr lang="ru-RU" sz="5400" dirty="0">
              <a:solidFill>
                <a:srgbClr val="00206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000372"/>
            <a:ext cx="2219461" cy="222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571744"/>
            <a:ext cx="3237373" cy="3092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d"/>
    <p:sndAc>
      <p:stSnd>
        <p:snd r:embed="rId2" name="las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</TotalTime>
  <Words>163</Words>
  <PresentationFormat>Экран (4:3)</PresentationFormat>
  <Paragraphs>39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Приставки  при- и пре-</vt:lpstr>
      <vt:lpstr>Слайд 2</vt:lpstr>
      <vt:lpstr>Прибыл ли поезд,</vt:lpstr>
      <vt:lpstr>Приплыл теплоход,</vt:lpstr>
      <vt:lpstr>Космонавт прилетел из Вселенной - </vt:lpstr>
      <vt:lpstr>Слайд 6</vt:lpstr>
      <vt:lpstr>Винт привинтил,</vt:lpstr>
      <vt:lpstr>Прикрутил колесо,</vt:lpstr>
      <vt:lpstr>Приклеил, пришил умело -</vt:lpstr>
      <vt:lpstr>Слайд 10</vt:lpstr>
      <vt:lpstr>Язык прикусил – не совсем откусил,</vt:lpstr>
      <vt:lpstr>Пригорело – не значит сгорит.</vt:lpstr>
      <vt:lpstr>Слайд 13</vt:lpstr>
      <vt:lpstr>Предлинный достанет с крыши рукой</vt:lpstr>
      <vt:lpstr>Прежадный не даст вам конфету</vt:lpstr>
      <vt:lpstr>Кто очень такой и очень сякой – ПРЕ- мы напишем при этом.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Приставки  при- и пре-</dc:title>
  <cp:lastModifiedBy>Admin</cp:lastModifiedBy>
  <cp:revision>18</cp:revision>
  <dcterms:modified xsi:type="dcterms:W3CDTF">2009-11-15T22:37:43Z</dcterms:modified>
</cp:coreProperties>
</file>