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74"/>
  </p:notesMasterIdLst>
  <p:sldIdLst>
    <p:sldId id="258" r:id="rId3"/>
    <p:sldId id="256" r:id="rId4"/>
    <p:sldId id="303" r:id="rId5"/>
    <p:sldId id="304" r:id="rId6"/>
    <p:sldId id="299" r:id="rId7"/>
    <p:sldId id="300" r:id="rId8"/>
    <p:sldId id="257" r:id="rId9"/>
    <p:sldId id="298" r:id="rId10"/>
    <p:sldId id="340" r:id="rId11"/>
    <p:sldId id="341" r:id="rId12"/>
    <p:sldId id="259" r:id="rId13"/>
    <p:sldId id="312" r:id="rId14"/>
    <p:sldId id="261" r:id="rId15"/>
    <p:sldId id="313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262" r:id="rId25"/>
    <p:sldId id="314" r:id="rId26"/>
    <p:sldId id="289" r:id="rId27"/>
    <p:sldId id="325" r:id="rId28"/>
    <p:sldId id="290" r:id="rId29"/>
    <p:sldId id="326" r:id="rId30"/>
    <p:sldId id="291" r:id="rId31"/>
    <p:sldId id="327" r:id="rId32"/>
    <p:sldId id="292" r:id="rId33"/>
    <p:sldId id="328" r:id="rId34"/>
    <p:sldId id="293" r:id="rId35"/>
    <p:sldId id="329" r:id="rId36"/>
    <p:sldId id="265" r:id="rId37"/>
    <p:sldId id="267" r:id="rId38"/>
    <p:sldId id="339" r:id="rId39"/>
    <p:sldId id="271" r:id="rId40"/>
    <p:sldId id="324" r:id="rId41"/>
    <p:sldId id="272" r:id="rId42"/>
    <p:sldId id="320" r:id="rId43"/>
    <p:sldId id="273" r:id="rId44"/>
    <p:sldId id="338" r:id="rId45"/>
    <p:sldId id="274" r:id="rId46"/>
    <p:sldId id="323" r:id="rId47"/>
    <p:sldId id="275" r:id="rId48"/>
    <p:sldId id="321" r:id="rId49"/>
    <p:sldId id="276" r:id="rId50"/>
    <p:sldId id="322" r:id="rId51"/>
    <p:sldId id="277" r:id="rId52"/>
    <p:sldId id="318" r:id="rId53"/>
    <p:sldId id="278" r:id="rId54"/>
    <p:sldId id="316" r:id="rId55"/>
    <p:sldId id="279" r:id="rId56"/>
    <p:sldId id="317" r:id="rId57"/>
    <p:sldId id="282" r:id="rId58"/>
    <p:sldId id="319" r:id="rId59"/>
    <p:sldId id="286" r:id="rId60"/>
    <p:sldId id="305" r:id="rId61"/>
    <p:sldId id="285" r:id="rId62"/>
    <p:sldId id="306" r:id="rId63"/>
    <p:sldId id="287" r:id="rId64"/>
    <p:sldId id="308" r:id="rId65"/>
    <p:sldId id="296" r:id="rId66"/>
    <p:sldId id="307" r:id="rId67"/>
    <p:sldId id="297" r:id="rId68"/>
    <p:sldId id="309" r:id="rId69"/>
    <p:sldId id="342" r:id="rId70"/>
    <p:sldId id="343" r:id="rId71"/>
    <p:sldId id="344" r:id="rId72"/>
    <p:sldId id="345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8375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376BE-E657-4052-8A60-04A45E67686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AAD4F-2D5A-43E0-8D70-237C5ECDF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AAD4F-2D5A-43E0-8D70-237C5ECDF5C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D420-55B6-4209-BF4D-AB6E861180F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D420-55B6-4209-BF4D-AB6E861180F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D420-55B6-4209-BF4D-AB6E861180F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DD420-55B6-4209-BF4D-AB6E861180F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DD420-55B6-4209-BF4D-AB6E861180F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DD420-55B6-4209-BF4D-AB6E861180F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DD420-55B6-4209-BF4D-AB6E861180F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DD420-55B6-4209-BF4D-AB6E861180F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DD420-55B6-4209-BF4D-AB6E861180F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DD420-55B6-4209-BF4D-AB6E861180F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DD420-55B6-4209-BF4D-AB6E861180F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D420-55B6-4209-BF4D-AB6E861180F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0EDD420-55B6-4209-BF4D-AB6E861180F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DD420-55B6-4209-BF4D-AB6E861180F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DD420-55B6-4209-BF4D-AB6E861180F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D420-55B6-4209-BF4D-AB6E861180F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D420-55B6-4209-BF4D-AB6E861180F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D420-55B6-4209-BF4D-AB6E861180F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D420-55B6-4209-BF4D-AB6E861180F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D420-55B6-4209-BF4D-AB6E861180F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D420-55B6-4209-BF4D-AB6E861180F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D420-55B6-4209-BF4D-AB6E861180F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EDD420-55B6-4209-BF4D-AB6E861180F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0EDD420-55B6-4209-BF4D-AB6E861180F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28C1F54-BFE9-4F9F-B410-EA1206D96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11.xml"/><Relationship Id="rId18" Type="http://schemas.openxmlformats.org/officeDocument/2006/relationships/slide" Target="slide60.xml"/><Relationship Id="rId26" Type="http://schemas.openxmlformats.org/officeDocument/2006/relationships/slide" Target="slide9.xml"/><Relationship Id="rId3" Type="http://schemas.openxmlformats.org/officeDocument/2006/relationships/slide" Target="slide19.xml"/><Relationship Id="rId21" Type="http://schemas.openxmlformats.org/officeDocument/2006/relationships/slide" Target="slide66.xml"/><Relationship Id="rId7" Type="http://schemas.openxmlformats.org/officeDocument/2006/relationships/slide" Target="slide27.xml"/><Relationship Id="rId12" Type="http://schemas.openxmlformats.org/officeDocument/2006/relationships/slide" Target="slide42.xml"/><Relationship Id="rId17" Type="http://schemas.openxmlformats.org/officeDocument/2006/relationships/slide" Target="slide58.xml"/><Relationship Id="rId25" Type="http://schemas.openxmlformats.org/officeDocument/2006/relationships/slide" Target="slide56.xml"/><Relationship Id="rId2" Type="http://schemas.openxmlformats.org/officeDocument/2006/relationships/slide" Target="slide17.xml"/><Relationship Id="rId16" Type="http://schemas.openxmlformats.org/officeDocument/2006/relationships/slide" Target="slide54.xml"/><Relationship Id="rId20" Type="http://schemas.openxmlformats.org/officeDocument/2006/relationships/slide" Target="slide64.xml"/><Relationship Id="rId29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11" Type="http://schemas.openxmlformats.org/officeDocument/2006/relationships/slide" Target="slide13.xml"/><Relationship Id="rId24" Type="http://schemas.openxmlformats.org/officeDocument/2006/relationships/slide" Target="slide7.xml"/><Relationship Id="rId32" Type="http://schemas.openxmlformats.org/officeDocument/2006/relationships/slide" Target="slide68.xml"/><Relationship Id="rId5" Type="http://schemas.openxmlformats.org/officeDocument/2006/relationships/slide" Target="slide15.xml"/><Relationship Id="rId15" Type="http://schemas.openxmlformats.org/officeDocument/2006/relationships/slide" Target="slide23.xml"/><Relationship Id="rId23" Type="http://schemas.openxmlformats.org/officeDocument/2006/relationships/slide" Target="slide5.xml"/><Relationship Id="rId28" Type="http://schemas.openxmlformats.org/officeDocument/2006/relationships/slide" Target="slide40.xml"/><Relationship Id="rId10" Type="http://schemas.openxmlformats.org/officeDocument/2006/relationships/slide" Target="slide33.xml"/><Relationship Id="rId19" Type="http://schemas.openxmlformats.org/officeDocument/2006/relationships/slide" Target="slide62.xml"/><Relationship Id="rId31" Type="http://schemas.openxmlformats.org/officeDocument/2006/relationships/slide" Target="slide52.xml"/><Relationship Id="rId4" Type="http://schemas.openxmlformats.org/officeDocument/2006/relationships/slide" Target="slide21.xml"/><Relationship Id="rId9" Type="http://schemas.openxmlformats.org/officeDocument/2006/relationships/slide" Target="slide31.xml"/><Relationship Id="rId14" Type="http://schemas.openxmlformats.org/officeDocument/2006/relationships/slide" Target="slide50.xml"/><Relationship Id="rId22" Type="http://schemas.openxmlformats.org/officeDocument/2006/relationships/slide" Target="slide3.xml"/><Relationship Id="rId27" Type="http://schemas.openxmlformats.org/officeDocument/2006/relationships/slide" Target="slide36.xml"/><Relationship Id="rId30" Type="http://schemas.openxmlformats.org/officeDocument/2006/relationships/slide" Target="slide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604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ston" pitchFamily="66" charset="0"/>
              </a:rPr>
              <a:t>Экономический поединок</a:t>
            </a:r>
            <a:endParaRPr lang="ru-RU" sz="8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ston" pitchFamily="66" charset="0"/>
            </a:endParaRPr>
          </a:p>
        </p:txBody>
      </p:sp>
      <p:pic>
        <p:nvPicPr>
          <p:cNvPr id="6" name="Рисунок 5" descr="i1033r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933056"/>
            <a:ext cx="1891554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9297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atin typeface="Gungsuh" pitchFamily="18" charset="-127"/>
                <a:ea typeface="Gungsuh" pitchFamily="18" charset="-127"/>
              </a:rPr>
              <a:t>Билонная монета</a:t>
            </a:r>
            <a:r>
              <a:rPr lang="ru-RU" sz="4800" b="1" dirty="0" smtClean="0">
                <a:latin typeface="Gungsuh" pitchFamily="18" charset="-127"/>
                <a:ea typeface="Gungsuh" pitchFamily="18" charset="-127"/>
              </a:rPr>
              <a:t>, от франц. </a:t>
            </a:r>
            <a:r>
              <a:rPr lang="ru-RU" sz="4800" b="1" dirty="0" err="1" smtClean="0">
                <a:latin typeface="Gungsuh" pitchFamily="18" charset="-127"/>
                <a:ea typeface="Gungsuh" pitchFamily="18" charset="-127"/>
              </a:rPr>
              <a:t>billon</a:t>
            </a:r>
            <a:r>
              <a:rPr lang="ru-RU" sz="4800" b="1" dirty="0" smtClean="0">
                <a:latin typeface="Gungsuh" pitchFamily="18" charset="-127"/>
                <a:ea typeface="Gungsuh" pitchFamily="18" charset="-127"/>
              </a:rPr>
              <a:t> – низкопробное серебро. В настоящее время чеканятся только билонные монеты.</a:t>
            </a:r>
            <a:endParaRPr lang="ru-RU" sz="48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858148" y="5715016"/>
            <a:ext cx="1285852" cy="9286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2067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/>
              <a:t> </a:t>
            </a:r>
          </a:p>
          <a:p>
            <a:pPr algn="ctr"/>
            <a:r>
              <a:rPr lang="ru-RU" sz="8000" b="1" dirty="0" smtClean="0">
                <a:latin typeface="Gungsuh" pitchFamily="18" charset="-127"/>
                <a:ea typeface="Gungsuh" pitchFamily="18" charset="-127"/>
              </a:rPr>
              <a:t>Что </a:t>
            </a:r>
            <a:r>
              <a:rPr lang="ru-RU" sz="8000" b="1" dirty="0">
                <a:latin typeface="Gungsuh" pitchFamily="18" charset="-127"/>
                <a:ea typeface="Gungsuh" pitchFamily="18" charset="-127"/>
              </a:rPr>
              <a:t>означает слово </a:t>
            </a:r>
            <a:r>
              <a:rPr lang="ru-RU" sz="8000" b="1" dirty="0" smtClean="0">
                <a:latin typeface="Gungsuh" pitchFamily="18" charset="-127"/>
                <a:ea typeface="Gungsuh" pitchFamily="18" charset="-127"/>
              </a:rPr>
              <a:t>    «</a:t>
            </a:r>
            <a:r>
              <a:rPr lang="ru-RU" sz="8000" b="1" dirty="0">
                <a:latin typeface="Gungsuh" pitchFamily="18" charset="-127"/>
                <a:ea typeface="Gungsuh" pitchFamily="18" charset="-127"/>
              </a:rPr>
              <a:t>бухгалтер</a:t>
            </a:r>
            <a:r>
              <a:rPr lang="ru-RU" sz="8000" b="1" dirty="0" smtClean="0">
                <a:latin typeface="Gungsuh" pitchFamily="18" charset="-127"/>
                <a:ea typeface="Gungsuh" pitchFamily="18" charset="-127"/>
              </a:rPr>
              <a:t>»?</a:t>
            </a:r>
            <a:endParaRPr lang="ru-RU" sz="80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14348" y="5643578"/>
            <a:ext cx="1285884" cy="1000132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Gungsuh" pitchFamily="18" charset="-127"/>
                <a:ea typeface="Gungsuh" pitchFamily="18" charset="-127"/>
              </a:rPr>
              <a:t>Русское слово "бухгалтер" ведет свое происхождение от немецких слов </a:t>
            </a:r>
            <a:r>
              <a:rPr lang="ru-RU" sz="4800" b="1" dirty="0" err="1" smtClean="0">
                <a:latin typeface="Gungsuh" pitchFamily="18" charset="-127"/>
                <a:ea typeface="Gungsuh" pitchFamily="18" charset="-127"/>
              </a:rPr>
              <a:t>Buch</a:t>
            </a:r>
            <a:r>
              <a:rPr lang="ru-RU" sz="4800" b="1" dirty="0" smtClean="0">
                <a:latin typeface="Gungsuh" pitchFamily="18" charset="-127"/>
                <a:ea typeface="Gungsuh" pitchFamily="18" charset="-127"/>
              </a:rPr>
              <a:t> - книга и </a:t>
            </a:r>
            <a:r>
              <a:rPr lang="ru-RU" sz="4800" b="1" dirty="0" err="1" smtClean="0">
                <a:latin typeface="Gungsuh" pitchFamily="18" charset="-127"/>
                <a:ea typeface="Gungsuh" pitchFamily="18" charset="-127"/>
              </a:rPr>
              <a:t>halten</a:t>
            </a:r>
            <a:r>
              <a:rPr lang="ru-RU" sz="4800" b="1" dirty="0" smtClean="0">
                <a:latin typeface="Gungsuh" pitchFamily="18" charset="-127"/>
                <a:ea typeface="Gungsuh" pitchFamily="18" charset="-127"/>
              </a:rPr>
              <a:t> - держать.</a:t>
            </a:r>
            <a:endParaRPr lang="ru-RU" sz="48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429520" y="5214950"/>
            <a:ext cx="1143008" cy="114300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214422"/>
            <a:ext cx="73581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/>
              <a:t>Оператор на бирже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571472" y="5500702"/>
            <a:ext cx="1428760" cy="85725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072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dirty="0" smtClean="0"/>
              <a:t>Брокер</a:t>
            </a:r>
            <a:endParaRPr lang="ru-RU" sz="16600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500958" y="5072074"/>
            <a:ext cx="1071570" cy="107157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49612"/>
            <a:ext cx="4416999" cy="2948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5725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Разъездной сбытовой посредник, который, перемещаясь по рынку, выполняет роль простого посредника или действует по поручению своего клиента</a:t>
            </a:r>
            <a:endParaRPr lang="ru-RU" sz="4400" b="1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571472" y="5643578"/>
            <a:ext cx="1428760" cy="85725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142984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Коммивояжер</a:t>
            </a:r>
            <a:endParaRPr lang="ru-RU" sz="80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286644" y="5357826"/>
            <a:ext cx="1428760" cy="114300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ludia-246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214686"/>
            <a:ext cx="1485910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82153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Занимается планированием закупок, управлением движением и контролем за поставками товаров.</a:t>
            </a:r>
            <a:endParaRPr lang="ru-RU" sz="5400" b="1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642910" y="5572140"/>
            <a:ext cx="1571636" cy="928694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75724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 smtClean="0"/>
              <a:t>Логист</a:t>
            </a:r>
            <a:endParaRPr lang="ru-RU" sz="138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429520" y="5357826"/>
            <a:ext cx="1214446" cy="100013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36912"/>
            <a:ext cx="2987824" cy="298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Как называется профессия человека, занятого приёмом денежных ставок и выплатой выигрышей при игре на скачках и бегах, кроме того возможен прием ставок на исходы политических и культурных событий.</a:t>
            </a:r>
            <a:endParaRPr lang="ru-RU" sz="4000" b="1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571472" y="5572140"/>
            <a:ext cx="1357322" cy="1000132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14356"/>
            <a:ext cx="3786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ПРОФЕССИИ 21 ВЕКА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314324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ДЕНЬГИ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557214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РАЗНОЕ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785794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200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570" y="785794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sldjump"/>
              </a:rPr>
              <a:t>300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785794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400</a:t>
            </a:r>
            <a:endParaRPr lang="ru-RU" sz="28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8082" y="785794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500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7620" y="4429132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action="ppaction://hlinksldjump"/>
              </a:rPr>
              <a:t>100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6314" y="4429132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action="ppaction://hlinksldjump"/>
              </a:rPr>
              <a:t>200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3570" y="4429132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 action="ppaction://hlinksldjump"/>
              </a:rPr>
              <a:t>300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2264" y="4429132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9" action="ppaction://hlinksldjump"/>
              </a:rPr>
              <a:t>400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00958" y="4429132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0" action="ppaction://hlinksldjump"/>
              </a:rPr>
              <a:t>500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6182" y="785794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1" action="ppaction://hlinksldjump"/>
              </a:rPr>
              <a:t>100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7620" y="5572140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2" action="ppaction://hlinksldjump"/>
              </a:rPr>
              <a:t>100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6314" y="5572140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3" action="ppaction://hlinksldjump"/>
              </a:rPr>
              <a:t>200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43570" y="5572140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4" action="ppaction://hlinksldjump"/>
              </a:rPr>
              <a:t>300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0826" y="5572140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5" action="ppaction://hlinksldjump"/>
              </a:rPr>
              <a:t>400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9520" y="5572140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6" action="ppaction://hlinksldjump"/>
              </a:rPr>
              <a:t>500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928802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ПОРТРЕТЫ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86182" y="2000240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7" action="ppaction://hlinksldjump"/>
              </a:rPr>
              <a:t>100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4876" y="2000240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8" action="ppaction://hlinksldjump"/>
              </a:rPr>
              <a:t>200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43570" y="2000240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9" action="ppaction://hlinksldjump"/>
              </a:rPr>
              <a:t>300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72264" y="2000240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0" action="ppaction://hlinksldjump"/>
              </a:rPr>
              <a:t>400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00958" y="2000240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1" action="ppaction://hlinksldjump"/>
              </a:rPr>
              <a:t>500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2844" y="4286256"/>
            <a:ext cx="2714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СКАЗКИ ПУШКИНА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57620" y="3214686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2" action="ppaction://hlinksldjump"/>
              </a:rPr>
              <a:t>100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86314" y="3214686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3" action="ppaction://hlinksldjump"/>
              </a:rPr>
              <a:t>200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3570" y="3214686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4" action="ppaction://hlinksldjump"/>
              </a:rPr>
              <a:t>300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2264" y="3214686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5" action="ppaction://hlinksldjump"/>
              </a:rPr>
              <a:t>400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00958" y="3214686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6" action="ppaction://hlinksldjump"/>
              </a:rPr>
              <a:t>500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57620" y="6143644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7" action="ppaction://hlinksldjump"/>
              </a:rPr>
              <a:t>100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86314" y="6143644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8" action="ppaction://hlinksldjump"/>
              </a:rPr>
              <a:t>200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43570" y="6143644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9" action="ppaction://hlinksldjump"/>
              </a:rPr>
              <a:t>300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72264" y="6143644"/>
            <a:ext cx="857256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0" action="ppaction://hlinksldjump"/>
              </a:rPr>
              <a:t>400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00958" y="6143644"/>
            <a:ext cx="785818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1" action="ppaction://hlinksldjump"/>
              </a:rPr>
              <a:t>500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Управляющая кнопка: назад 39">
            <a:hlinkClick r:id="" action="ppaction://hlinkshowjump?jump=previousslide" highlightClick="1"/>
          </p:cNvPr>
          <p:cNvSpPr/>
          <p:nvPr/>
        </p:nvSpPr>
        <p:spPr>
          <a:xfrm>
            <a:off x="0" y="6215082"/>
            <a:ext cx="642942" cy="500042"/>
          </a:xfrm>
          <a:prstGeom prst="actionButtonBackPrevious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руглая лента лицом вверх 48"/>
          <p:cNvSpPr/>
          <p:nvPr/>
        </p:nvSpPr>
        <p:spPr>
          <a:xfrm>
            <a:off x="1357290" y="6143644"/>
            <a:ext cx="2143140" cy="571504"/>
          </a:xfrm>
          <a:prstGeom prst="ellipseRibbon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hlinkClick r:id="rId32" action="ppaction://hlinksldjump"/>
              </a:rPr>
              <a:t>II</a:t>
            </a:r>
            <a:r>
              <a:rPr lang="ru-RU" sz="20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hlinkClick r:id="rId32" action="ppaction://hlinksldjump"/>
              </a:rPr>
              <a:t> тур</a:t>
            </a:r>
            <a:endParaRPr lang="ru-RU" sz="2000" b="1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85794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Букмекер</a:t>
            </a:r>
            <a:endParaRPr lang="ru-RU" sz="96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358082" y="5214950"/>
            <a:ext cx="1357322" cy="1214446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3" y="2636912"/>
            <a:ext cx="3384376" cy="315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286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Человек, представляющий торговую компанию в торговых сетях</a:t>
            </a:r>
            <a:endParaRPr lang="ru-RU" sz="6000" b="1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000100" y="5143512"/>
            <a:ext cx="1714512" cy="1000132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357298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err="1" smtClean="0"/>
              <a:t>Мерчандайзер</a:t>
            </a:r>
            <a:endParaRPr lang="ru-RU" sz="7200" b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072330" y="4929198"/>
            <a:ext cx="1285884" cy="1285884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08920"/>
            <a:ext cx="5176026" cy="345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85794"/>
            <a:ext cx="7786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atin typeface="Gungsuh" pitchFamily="18" charset="-127"/>
                <a:ea typeface="Gungsuh" pitchFamily="18" charset="-127"/>
              </a:rPr>
              <a:t>Продажа товара по заниженным ценам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5786" y="5643578"/>
            <a:ext cx="1143008" cy="785818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071678"/>
            <a:ext cx="5572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Демпинг</a:t>
            </a:r>
            <a:endParaRPr lang="ru-RU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572396" y="5357826"/>
            <a:ext cx="1071570" cy="100013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Gungsuh" pitchFamily="18" charset="-127"/>
                <a:ea typeface="Gungsuh" pitchFamily="18" charset="-127"/>
              </a:rPr>
              <a:t>В российской провинции, пенсионер Х. нашел оригинальный способ улучшения материального положения своей супруги. К сожалению, непомерные запросы последней привели к плачевным результатам.</a:t>
            </a:r>
            <a:endParaRPr lang="ru-RU" sz="44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357158" y="5715016"/>
            <a:ext cx="1428760" cy="928694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/>
              <a:t>Сказка о рыбаке и рыбке 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429520" y="5500702"/>
            <a:ext cx="1428760" cy="114300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996952"/>
            <a:ext cx="3419872" cy="3318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5011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Gungsuh" pitchFamily="18" charset="-127"/>
                <a:ea typeface="Gungsuh" pitchFamily="18" charset="-127"/>
              </a:rPr>
              <a:t>В продаже появились фальсифицированные фрукты, употребление которых приводит к негативным последствиям, таким, как продолжительный летаргический сон.</a:t>
            </a:r>
          </a:p>
          <a:p>
            <a:pPr algn="ctr"/>
            <a:r>
              <a:rPr lang="ru-RU" sz="3600" b="1" dirty="0" smtClean="0">
                <a:latin typeface="Gungsuh" pitchFamily="18" charset="-127"/>
                <a:ea typeface="Gungsuh" pitchFamily="18" charset="-127"/>
              </a:rPr>
              <a:t>Прежде, чем приобретать фрукты, требуйте сертификат соответствия и лицензию на право торговли.</a:t>
            </a:r>
            <a:endParaRPr lang="ru-RU" sz="36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85720" y="5857892"/>
            <a:ext cx="1571636" cy="1000108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87154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/>
              <a:t>Сказка о мертвой царевне и семи богатырях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643834" y="5357826"/>
            <a:ext cx="1071570" cy="107157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edaa-103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57628"/>
            <a:ext cx="257176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5011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Gungsuh" pitchFamily="18" charset="-127"/>
                <a:ea typeface="Gungsuh" pitchFamily="18" charset="-127"/>
              </a:rPr>
              <a:t>Правительство намерено сократить расходы военно-промышленного  комплекса, купив биологический наблюдательный прибор, реагирующий на приближающегося неприятеля.</a:t>
            </a:r>
            <a:endParaRPr lang="ru-RU" sz="44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14282" y="5715016"/>
            <a:ext cx="1214446" cy="928694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35824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/>
              <a:t>Назовите любимую монету попугая капитана Флинта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14348" y="5857892"/>
            <a:ext cx="142876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736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/>
              <a:t>Сказка о Золотом петушке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358082" y="5072074"/>
            <a:ext cx="1428760" cy="135732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286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Местный священник организовал отдел налоговой полиции, единственный работник которой проследил за своевременной сдачей налога у самой неорганизованной части населения.</a:t>
            </a:r>
            <a:endParaRPr lang="ru-RU" sz="4400" b="1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357158" y="5286388"/>
            <a:ext cx="1428760" cy="107154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5794"/>
            <a:ext cx="8715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/>
              <a:t>Сказка о Попе и работнике </a:t>
            </a:r>
            <a:r>
              <a:rPr lang="ru-RU" sz="7200" b="1" dirty="0" err="1" smtClean="0"/>
              <a:t>Балде</a:t>
            </a:r>
            <a:endParaRPr lang="ru-RU" sz="7200" b="1" dirty="0" smtClean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429520" y="5286388"/>
            <a:ext cx="1285884" cy="1214446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1439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Делегация работников торговли, возвращаясь с международной ярмарки, нанесла визит правительству небольшого островного государства. Встреча прошла в теплой, дружеской обстановке.  </a:t>
            </a:r>
            <a:endParaRPr lang="ru-RU" sz="4400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5786" y="5500702"/>
            <a:ext cx="1571636" cy="1000132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/>
              <a:t>Сказка о царе </a:t>
            </a:r>
            <a:r>
              <a:rPr lang="ru-RU" sz="8800" b="1" dirty="0" err="1" smtClean="0"/>
              <a:t>Салтане</a:t>
            </a:r>
            <a:r>
              <a:rPr lang="ru-RU" sz="8000" b="1" dirty="0" smtClean="0"/>
              <a:t>… 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286644" y="5000636"/>
            <a:ext cx="1357322" cy="135732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282" y="571480"/>
            <a:ext cx="807249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ngsuh" pitchFamily="18" charset="-127"/>
                <a:ea typeface="Gungsuh" pitchFamily="18" charset="-127"/>
                <a:cs typeface="Times New Roman" pitchFamily="18" charset="0"/>
              </a:rPr>
              <a:t>Если банк попросим мы,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ungsuh" pitchFamily="18" charset="-127"/>
              <a:ea typeface="Gungsuh" pitchFamily="18" charset="-127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ngsuh" pitchFamily="18" charset="-127"/>
                <a:ea typeface="Gungsuh" pitchFamily="18" charset="-127"/>
                <a:cs typeface="Times New Roman" pitchFamily="18" charset="0"/>
              </a:rPr>
              <a:t>Денег нам он даст взаймы.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ungsuh" pitchFamily="18" charset="-127"/>
              <a:ea typeface="Gungsuh" pitchFamily="18" charset="-127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ngsuh" pitchFamily="18" charset="-127"/>
                <a:ea typeface="Gungsuh" pitchFamily="18" charset="-127"/>
                <a:cs typeface="Times New Roman" pitchFamily="18" charset="0"/>
              </a:rPr>
              <a:t>Ну а в древности, веками,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ungsuh" pitchFamily="18" charset="-127"/>
              <a:ea typeface="Gungsuh" pitchFamily="18" charset="-127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ngsuh" pitchFamily="18" charset="-127"/>
                <a:ea typeface="Gungsuh" pitchFamily="18" charset="-127"/>
                <a:cs typeface="Times New Roman" pitchFamily="18" charset="0"/>
              </a:rPr>
              <a:t>Кто ссужал людей деньгами?    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ungsuh" pitchFamily="18" charset="-127"/>
              <a:ea typeface="Gungsuh" pitchFamily="18" charset="-127"/>
              <a:cs typeface="Arial" pitchFamily="34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215338" y="5857892"/>
            <a:ext cx="714380" cy="71438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42918"/>
            <a:ext cx="90011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atin typeface="Gungsuh" pitchFamily="18" charset="-127"/>
                <a:ea typeface="Gungsuh" pitchFamily="18" charset="-127"/>
              </a:rPr>
              <a:t>Зоологический эталон бедности – это...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500034" y="5357826"/>
            <a:ext cx="1357322" cy="10001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928670"/>
            <a:ext cx="8358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Церковная мышь</a:t>
            </a:r>
            <a:endParaRPr lang="ru-RU" sz="8000" b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286644" y="5214950"/>
            <a:ext cx="1285884" cy="11430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mishia-2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717032"/>
            <a:ext cx="2500330" cy="2694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07249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Gungsuh" pitchFamily="18" charset="-127"/>
                <a:ea typeface="Gungsuh" pitchFamily="18" charset="-127"/>
              </a:rPr>
              <a:t>Появление дробей было связано с жизненной необходимостью справедливого раздела имущества. Как вы думаете, с чем связано появление в математике отрицательных чисел?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357158" y="5857892"/>
            <a:ext cx="1357322" cy="8572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atin typeface="Gungsuh" pitchFamily="18" charset="-127"/>
                <a:ea typeface="Gungsuh" pitchFamily="18" charset="-127"/>
              </a:rPr>
              <a:t>Они возникли для записи долга.</a:t>
            </a:r>
            <a:endParaRPr lang="ru-RU" sz="88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358082" y="5357826"/>
            <a:ext cx="1357322" cy="11430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00108"/>
            <a:ext cx="808336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9900" dirty="0" smtClean="0"/>
              <a:t>Пиастр</a:t>
            </a:r>
            <a:endParaRPr lang="ru-RU" sz="19900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358082" y="5357826"/>
            <a:ext cx="1143008" cy="1214446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dengia-1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357694"/>
            <a:ext cx="1857388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858180" cy="5459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>
                <a:latin typeface="Gungsuh" pitchFamily="18" charset="-127"/>
                <a:ea typeface="Gungsuh" pitchFamily="18" charset="-127"/>
              </a:rPr>
              <a:t>Французы называют этим словом весы, а русские бухгалтеры – годовой отчёт. Назовите слово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715272" y="5786454"/>
            <a:ext cx="1214446" cy="928694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f15faaf330b31264826a4bcc76e7e9a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786322"/>
            <a:ext cx="1809750" cy="18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214422"/>
            <a:ext cx="750099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b="1" dirty="0" smtClean="0"/>
              <a:t>Баланс</a:t>
            </a:r>
            <a:endParaRPr lang="ru-RU" sz="166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143768" y="5000636"/>
            <a:ext cx="1428760" cy="1214446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latin typeface="Gungsuh" pitchFamily="18" charset="-127"/>
                <a:ea typeface="Gungsuh" pitchFamily="18" charset="-127"/>
              </a:rPr>
              <a:t>Где происходит «вечная битва» между «медведями» и «быками»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28596" y="5643578"/>
            <a:ext cx="1357322" cy="9286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357298"/>
            <a:ext cx="75724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b="1" dirty="0" smtClean="0"/>
              <a:t>Биржа</a:t>
            </a:r>
            <a:endParaRPr lang="ru-RU" sz="16600" b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643834" y="5357826"/>
            <a:ext cx="1071570" cy="12858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17693"/>
            <a:ext cx="835824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latin typeface="Gungsuh" pitchFamily="18" charset="-127"/>
                <a:ea typeface="Gungsuh" pitchFamily="18" charset="-127"/>
              </a:rPr>
              <a:t>От какого латинского глагола происходит слово «реклама»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642910" y="5500702"/>
            <a:ext cx="1714512" cy="1000132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3582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/>
              <a:t>В переводе с латинского "реклама" означает "извещать"</a:t>
            </a:r>
            <a:endParaRPr lang="ru-RU" sz="66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358082" y="5357826"/>
            <a:ext cx="1428760" cy="114300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142984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atin typeface="Gungsuh" pitchFamily="18" charset="-127"/>
                <a:ea typeface="Gungsuh" pitchFamily="18" charset="-127"/>
              </a:rPr>
              <a:t>Какой налог был введён Петром I? 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5786" y="5572140"/>
            <a:ext cx="1428760" cy="85725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Налог на бороды</a:t>
            </a:r>
          </a:p>
          <a:p>
            <a:pPr algn="ctr"/>
            <a:r>
              <a:rPr lang="ru-RU" sz="2800" b="1" dirty="0" smtClean="0"/>
              <a:t>С самого начала своего правления Петр I взял курс на сближение с Западом. Наглядным образом это проявилось в заботах царя о том, чтобы русские люди и внешним обликом должны напоминать жителей Европы.</a:t>
            </a:r>
            <a:endParaRPr lang="ru-RU" sz="28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500958" y="5429264"/>
            <a:ext cx="1285884" cy="107157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356992"/>
            <a:ext cx="285659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/>
              <a:t>Именем какого насекомого назван рынок, где торгуют старыми вещами и мелкими товарами с рук?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500034" y="5572140"/>
            <a:ext cx="1500198" cy="85725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707236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/>
              <a:t>Блоха</a:t>
            </a:r>
            <a:endParaRPr lang="ru-RU" sz="115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643834" y="5429264"/>
            <a:ext cx="1214446" cy="1214446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000240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Блоши́ный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ры́нок</a:t>
            </a:r>
            <a:r>
              <a:rPr lang="ru-RU" sz="3200" b="1" dirty="0" smtClean="0"/>
              <a:t> — место, где люди продают и покупают старые, подержанные вещи, как правило изготовленные много лет назад.</a:t>
            </a:r>
            <a:endParaRPr lang="ru-RU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861048"/>
            <a:ext cx="3851920" cy="256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57232"/>
            <a:ext cx="8286808" cy="4425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600" b="1" dirty="0" smtClean="0">
                <a:latin typeface="Gungsuh" pitchFamily="18" charset="-127"/>
                <a:ea typeface="Gungsuh" pitchFamily="18" charset="-127"/>
              </a:rPr>
              <a:t>Какое животное всегда при деньгах?</a:t>
            </a:r>
            <a:endParaRPr lang="ru-RU" sz="66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14348" y="5572140"/>
            <a:ext cx="1214446" cy="785818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/>
              <a:t>Как журналисты называют слаборазвитую страну с экономикой аграрного типа?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357158" y="5643578"/>
            <a:ext cx="1571636" cy="1000132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928670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Банановая республика</a:t>
            </a:r>
            <a:endParaRPr lang="ru-RU" sz="80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286644" y="5214950"/>
            <a:ext cx="1285884" cy="1214446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vkusnosti-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876"/>
            <a:ext cx="2357454" cy="3016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0011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 </a:t>
            </a:r>
            <a:r>
              <a:rPr lang="ru-RU" sz="6000" b="1" dirty="0"/>
              <a:t>На средневековой ярмарке во французском городе </a:t>
            </a:r>
            <a:r>
              <a:rPr lang="ru-RU" sz="6000" b="1" dirty="0" err="1"/>
              <a:t>Труа</a:t>
            </a:r>
            <a:r>
              <a:rPr lang="ru-RU" sz="6000" b="1" dirty="0"/>
              <a:t> золото мерили этой меркой, дошедшей до наших дней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571472" y="5500702"/>
            <a:ext cx="1714512" cy="928694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64399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/>
              <a:t>Тройская унция, которая соответствует английской. 1 унция = 28,35 г</a:t>
            </a:r>
            <a:endParaRPr lang="ru-RU" sz="66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286644" y="5214950"/>
            <a:ext cx="1428760" cy="135729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500570"/>
            <a:ext cx="2629435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21537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/>
              <a:t>В каком городе находится главный «золотой» сейф мира?</a:t>
            </a:r>
          </a:p>
        </p:txBody>
      </p:sp>
      <p:pic>
        <p:nvPicPr>
          <p:cNvPr id="3" name="Рисунок 2" descr="dengia-9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1890262" cy="1857388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500034" y="5715016"/>
            <a:ext cx="1571636" cy="85725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572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В Нью-Йорке</a:t>
            </a:r>
            <a:r>
              <a:rPr lang="ru-RU" sz="4400" b="1" dirty="0" smtClean="0"/>
              <a:t>, </a:t>
            </a:r>
          </a:p>
          <a:p>
            <a:pPr algn="ctr"/>
            <a:r>
              <a:rPr lang="ru-RU" sz="4400" b="1" dirty="0" smtClean="0"/>
              <a:t>США, где находится гигантская камера хранения, вырубленная в гранитах Манхэттена. Здесь содержится золото более 80 стран почти на 160 млрд. долларов.)</a:t>
            </a:r>
            <a:endParaRPr lang="ru-RU" sz="44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429520" y="5429264"/>
            <a:ext cx="1214446" cy="107157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3582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Gungsuh" pitchFamily="18" charset="-127"/>
                <a:ea typeface="Gungsuh" pitchFamily="18" charset="-127"/>
              </a:rPr>
              <a:t>Какое и чьё изобретение способствовало распространению бумажных денег в западной цивилизации? </a:t>
            </a:r>
            <a:endParaRPr lang="ru-RU" sz="54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14282" y="5786454"/>
            <a:ext cx="1428760" cy="85725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892971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b="1" dirty="0" smtClean="0">
              <a:latin typeface="Gungsuh" pitchFamily="18" charset="-127"/>
              <a:ea typeface="Gungsuh" pitchFamily="18" charset="-127"/>
            </a:endParaRPr>
          </a:p>
          <a:p>
            <a:pPr algn="ctr"/>
            <a:endParaRPr lang="ru-RU" sz="6600" b="1" smtClean="0">
              <a:latin typeface="Gungsuh" pitchFamily="18" charset="-127"/>
              <a:ea typeface="Gungsuh" pitchFamily="18" charset="-127"/>
            </a:endParaRPr>
          </a:p>
          <a:p>
            <a:pPr algn="ctr"/>
            <a:r>
              <a:rPr lang="ru-RU" sz="6600" b="1" smtClean="0">
                <a:latin typeface="Gungsuh" pitchFamily="18" charset="-127"/>
                <a:ea typeface="Gungsuh" pitchFamily="18" charset="-127"/>
              </a:rPr>
              <a:t>Печатный </a:t>
            </a:r>
            <a:r>
              <a:rPr lang="ru-RU" sz="6600" b="1" dirty="0" smtClean="0">
                <a:latin typeface="Gungsuh" pitchFamily="18" charset="-127"/>
                <a:ea typeface="Gungsuh" pitchFamily="18" charset="-127"/>
              </a:rPr>
              <a:t>станок </a:t>
            </a:r>
            <a:r>
              <a:rPr lang="ru-RU" sz="8000" b="1" dirty="0" smtClean="0">
                <a:latin typeface="Gungsuh" pitchFamily="18" charset="-127"/>
                <a:ea typeface="Gungsuh" pitchFamily="18" charset="-127"/>
              </a:rPr>
              <a:t>Гуттенберга</a:t>
            </a:r>
            <a:endParaRPr lang="ru-RU" sz="8000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643834" y="5500702"/>
            <a:ext cx="1143008" cy="107157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570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929190" y="214290"/>
            <a:ext cx="37147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Его трехтомный труд имеет одноименное название с одним из факторов производства</a:t>
            </a:r>
            <a:endParaRPr lang="ru-RU" sz="44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428596" y="5857892"/>
            <a:ext cx="1214446" cy="785818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143932" cy="349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8000" dirty="0" smtClean="0">
                <a:latin typeface="Gungsuh" pitchFamily="18" charset="-127"/>
                <a:ea typeface="Gungsuh" pitchFamily="18" charset="-127"/>
              </a:rPr>
              <a:t>Карл Маркс</a:t>
            </a:r>
          </a:p>
          <a:p>
            <a:pPr algn="ctr">
              <a:lnSpc>
                <a:spcPct val="150000"/>
              </a:lnSpc>
            </a:pPr>
            <a:r>
              <a:rPr lang="ru-RU" sz="8000" dirty="0" smtClean="0">
                <a:latin typeface="Gungsuh" pitchFamily="18" charset="-127"/>
                <a:ea typeface="Gungsuh" pitchFamily="18" charset="-127"/>
              </a:rPr>
              <a:t>«Капитал»</a:t>
            </a:r>
            <a:endParaRPr lang="ru-RU" sz="80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143768" y="4929198"/>
            <a:ext cx="1428760" cy="142876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knigi-16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000504"/>
            <a:ext cx="2071702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85725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/>
              <a:t>Поросёнок, у него всегда есть пятачок</a:t>
            </a:r>
            <a:endParaRPr lang="ru-RU" sz="80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143768" y="5429264"/>
            <a:ext cx="1214446" cy="114300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dengia-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714751"/>
            <a:ext cx="1714512" cy="2623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214290"/>
            <a:ext cx="46434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Gungsuh" pitchFamily="18" charset="-127"/>
                <a:ea typeface="Gungsuh" pitchFamily="18" charset="-127"/>
              </a:rPr>
              <a:t>Его известный труд</a:t>
            </a:r>
          </a:p>
          <a:p>
            <a:pPr algn="ctr"/>
            <a:r>
              <a:rPr lang="ru-RU" sz="4000" dirty="0" smtClean="0">
                <a:latin typeface="Gungsuh" pitchFamily="18" charset="-127"/>
                <a:ea typeface="Gungsuh" pitchFamily="18" charset="-127"/>
              </a:rPr>
              <a:t>«Исследование о природе и причинах богатства народов»</a:t>
            </a:r>
            <a:endParaRPr lang="ru-RU" sz="36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1"/>
            <a:ext cx="4215197" cy="4870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571472" y="5857892"/>
            <a:ext cx="1357322" cy="85725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214422"/>
            <a:ext cx="6786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atin typeface="Gungsuh" pitchFamily="18" charset="-127"/>
                <a:ea typeface="Gungsuh" pitchFamily="18" charset="-127"/>
              </a:rPr>
              <a:t>Адам Смит</a:t>
            </a:r>
            <a:endParaRPr lang="ru-RU" sz="96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643834" y="5143512"/>
            <a:ext cx="1143008" cy="1214446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1543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0" y="5929330"/>
            <a:ext cx="1357290" cy="928670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8572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/>
              <a:t>Все занесенные в книгу статьи должны быть двойные, т. е. если кого-либо обозначаешь верителем, то должен другого обозначить должником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4608512" cy="5513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643834" y="5429264"/>
            <a:ext cx="1143008" cy="114300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035293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57686" y="35716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smtClean="0"/>
              <a:t>Этот американский ученый пришел к выводу, что оптимальный прирост денег в экономике должен равняться 4 % в год</a:t>
            </a:r>
            <a:endParaRPr lang="ru-RU" sz="40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571472" y="5357826"/>
            <a:ext cx="1428760" cy="857256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857364"/>
            <a:ext cx="86324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latin typeface="Gungsuh" pitchFamily="18" charset="-127"/>
                <a:ea typeface="Gungsuh" pitchFamily="18" charset="-127"/>
              </a:rPr>
              <a:t>Милтон </a:t>
            </a:r>
            <a:r>
              <a:rPr lang="ru-RU" sz="7200" b="1" dirty="0" err="1" smtClean="0">
                <a:latin typeface="Gungsuh" pitchFamily="18" charset="-127"/>
                <a:ea typeface="Gungsuh" pitchFamily="18" charset="-127"/>
              </a:rPr>
              <a:t>Фридмен</a:t>
            </a:r>
            <a:endParaRPr lang="ru-RU" sz="72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000892" y="5072074"/>
            <a:ext cx="1357322" cy="114300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80728"/>
            <a:ext cx="432048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85720" y="5572140"/>
            <a:ext cx="1714512" cy="928694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0724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Gungsuh" pitchFamily="18" charset="-127"/>
                <a:ea typeface="Gungsuh" pitchFamily="18" charset="-127"/>
              </a:rPr>
              <a:t>Алексей Леонидович Кудрин министр финансов Российской Федерации</a:t>
            </a:r>
            <a:endParaRPr lang="ru-RU" sz="54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358082" y="5286388"/>
            <a:ext cx="1285884" cy="1071570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311756" cy="4618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Gungsuh" pitchFamily="18" charset="-127"/>
                <a:ea typeface="Gungsuh" pitchFamily="18" charset="-127"/>
              </a:rPr>
              <a:t>Какой экономический термин зашифрован на картинке?</a:t>
            </a:r>
            <a:endParaRPr lang="ru-RU" sz="4000" b="1" dirty="0">
              <a:solidFill>
                <a:srgbClr val="FFFF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14282" y="6072206"/>
            <a:ext cx="1000132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140968"/>
            <a:ext cx="4032448" cy="264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714356"/>
            <a:ext cx="79296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 smtClean="0">
                <a:solidFill>
                  <a:srgbClr val="FFFF00"/>
                </a:solidFill>
                <a:latin typeface="Gungsuh" pitchFamily="18" charset="-127"/>
                <a:ea typeface="Gungsuh" pitchFamily="18" charset="-127"/>
              </a:rPr>
              <a:t>Бартер</a:t>
            </a:r>
            <a:endParaRPr lang="ru-RU" sz="13800" b="1" dirty="0">
              <a:solidFill>
                <a:srgbClr val="FFFF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428596" y="5643578"/>
            <a:ext cx="1143008" cy="9286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72560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atin typeface="Gungsuh" pitchFamily="18" charset="-127"/>
                <a:ea typeface="Gungsuh" pitchFamily="18" charset="-127"/>
              </a:rPr>
              <a:t>Зачем на русских монетах, имеющих номинал 3, 5 копеек, выдавливались три, пять точек?</a:t>
            </a:r>
            <a:endParaRPr lang="ru-RU" sz="54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929586" y="5929330"/>
            <a:ext cx="785818" cy="785818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428596" y="5786454"/>
            <a:ext cx="928694" cy="714380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768752" cy="423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142852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Gungsuh" pitchFamily="18" charset="-127"/>
                <a:ea typeface="Gungsuh" pitchFamily="18" charset="-127"/>
              </a:rPr>
              <a:t>Какой экономический термин зашифрован на картинке? </a:t>
            </a:r>
            <a:endParaRPr lang="ru-RU" sz="3600" b="1" dirty="0">
              <a:solidFill>
                <a:srgbClr val="FFFF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85720" y="6286520"/>
            <a:ext cx="857256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500174"/>
            <a:ext cx="77867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FFFF00"/>
                </a:solidFill>
                <a:latin typeface="Gungsuh" pitchFamily="18" charset="-127"/>
                <a:ea typeface="Gungsuh" pitchFamily="18" charset="-127"/>
              </a:rPr>
              <a:t>Ипотека</a:t>
            </a:r>
            <a:endParaRPr lang="ru-RU" sz="11500" b="1" dirty="0">
              <a:solidFill>
                <a:srgbClr val="FFFF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500034" y="5429264"/>
            <a:ext cx="857256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8582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Население Российской империи было неграмотным и не могло прочитать, каков номинал монеты, для них и выдавливалось нужное количество точек. К тому же, это могло пригодиться для слепых.</a:t>
            </a:r>
            <a:endParaRPr kumimoji="0" lang="ru-RU" sz="6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786710" y="5572140"/>
            <a:ext cx="1000132" cy="107157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1"/>
            <a:ext cx="85011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Gungsuh" pitchFamily="18" charset="-127"/>
                <a:ea typeface="Gungsuh" pitchFamily="18" charset="-127"/>
              </a:rPr>
              <a:t>Как называется разменная монета, номинал которой превышает стоимость содержащегося в ней металла и расходы на ее чеканку?</a:t>
            </a:r>
          </a:p>
          <a:p>
            <a:pPr algn="ctr"/>
            <a:endParaRPr lang="ru-RU" sz="4800" b="1" dirty="0" smtClean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571472" y="6000768"/>
            <a:ext cx="1357322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1225</TotalTime>
  <Words>803</Words>
  <Application>Microsoft Office PowerPoint</Application>
  <PresentationFormat>Экран (4:3)</PresentationFormat>
  <Paragraphs>117</Paragraphs>
  <Slides>71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71</vt:i4>
      </vt:variant>
    </vt:vector>
  </HeadingPairs>
  <TitlesOfParts>
    <vt:vector size="73" baseType="lpstr">
      <vt:lpstr>Апекс</vt:lpstr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135</cp:revision>
  <dcterms:created xsi:type="dcterms:W3CDTF">2011-04-14T14:10:25Z</dcterms:created>
  <dcterms:modified xsi:type="dcterms:W3CDTF">2013-02-10T08:03:31Z</dcterms:modified>
</cp:coreProperties>
</file>