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66" r:id="rId3"/>
    <p:sldId id="261" r:id="rId4"/>
    <p:sldId id="262" r:id="rId5"/>
    <p:sldId id="263" r:id="rId6"/>
    <p:sldId id="277" r:id="rId7"/>
    <p:sldId id="268" r:id="rId8"/>
    <p:sldId id="278" r:id="rId9"/>
    <p:sldId id="272" r:id="rId10"/>
    <p:sldId id="276" r:id="rId11"/>
    <p:sldId id="273" r:id="rId12"/>
    <p:sldId id="279" r:id="rId13"/>
    <p:sldId id="280" r:id="rId14"/>
    <p:sldId id="274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CCFF"/>
    <a:srgbClr val="FFCCCC"/>
    <a:srgbClr val="800000"/>
    <a:srgbClr val="FF33CC"/>
    <a:srgbClr val="FF99FF"/>
    <a:srgbClr val="9900CC"/>
    <a:srgbClr val="CC0066"/>
    <a:srgbClr val="E499F9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25" autoAdjust="0"/>
    <p:restoredTop sz="94660"/>
  </p:normalViewPr>
  <p:slideViewPr>
    <p:cSldViewPr>
      <p:cViewPr>
        <p:scale>
          <a:sx n="70" d="100"/>
          <a:sy n="70" d="100"/>
        </p:scale>
        <p:origin x="-2178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70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C81CAFC-9F70-4732-9CB4-74011BB8D6E3}" type="datetimeFigureOut">
              <a:rPr lang="ru-RU"/>
              <a:pPr>
                <a:defRPr/>
              </a:pPr>
              <a:t>12.11.2011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BD80811-EF91-4DD8-9B2B-00D42680DC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2E3243-1A79-4AF3-A6E1-37E51563078D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3FB481-0465-494C-B677-C16C9AA857E8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3FB481-0465-494C-B677-C16C9AA857E8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3FB481-0465-494C-B677-C16C9AA857E8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3FB481-0465-494C-B677-C16C9AA857E8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 err="1" smtClean="0"/>
              <a:t>Техстбол</a:t>
            </a:r>
            <a:r>
              <a:rPr lang="ru-RU" baseline="0" dirty="0" smtClean="0"/>
              <a:t> 5, 924 </a:t>
            </a:r>
            <a:r>
              <a:rPr lang="en-US" baseline="0" dirty="0" smtClean="0"/>
              <a:t>? 925</a:t>
            </a:r>
            <a:r>
              <a:rPr lang="ru-RU" baseline="0" dirty="0" smtClean="0"/>
              <a:t>- тропы</a:t>
            </a:r>
            <a:endParaRPr lang="ru-RU" dirty="0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AA43E7F-D307-4743-A4D4-6D8ABA03B170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7D1FE5-A9F7-4859-B2F4-F18BE776C870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3FB481-0465-494C-B677-C16C9AA857E8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3FB481-0465-494C-B677-C16C9AA857E8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3FB481-0465-494C-B677-C16C9AA857E8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3FB481-0465-494C-B677-C16C9AA857E8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3FB481-0465-494C-B677-C16C9AA857E8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3FB481-0465-494C-B677-C16C9AA857E8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19C06-49B4-49C7-BC82-D106F6197D6E}" type="datetimeFigureOut">
              <a:rPr lang="ru-RU"/>
              <a:pPr>
                <a:defRPr/>
              </a:pPr>
              <a:t>12.11.2011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9AAA0-E146-460A-9E2C-80345E25F8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6E246-9DB2-4963-926D-867555C96248}" type="datetimeFigureOut">
              <a:rPr lang="ru-RU"/>
              <a:pPr>
                <a:defRPr/>
              </a:pPr>
              <a:t>12.11.2011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86DE8-D578-4B4F-87EC-0DE74AFEDA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AE34A-AD51-462D-BC2A-9B50C9A3DE11}" type="datetimeFigureOut">
              <a:rPr lang="ru-RU"/>
              <a:pPr>
                <a:defRPr/>
              </a:pPr>
              <a:t>12.11.2011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AE14A-1D9D-4F62-874D-01277C0231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3C1E2-5EFB-4D99-985A-791388E23773}" type="datetimeFigureOut">
              <a:rPr lang="ru-RU"/>
              <a:pPr>
                <a:defRPr/>
              </a:pPr>
              <a:t>12.11.2011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6F331-F569-4B4C-ADB8-CCCB9A18AD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72F12-93F0-496E-835B-C700FD993C45}" type="datetimeFigureOut">
              <a:rPr lang="ru-RU"/>
              <a:pPr>
                <a:defRPr/>
              </a:pPr>
              <a:t>12.11.2011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BEF59-8609-4279-83E1-33C7BD13BC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5DA1D-91BE-4814-A21C-822B647532F0}" type="datetimeFigureOut">
              <a:rPr lang="ru-RU"/>
              <a:pPr>
                <a:defRPr/>
              </a:pPr>
              <a:t>12.11.2011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F6A5B-E8F7-4CD4-98E3-BA6A517D7A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3D8A-D303-4394-BC48-1EC67801412C}" type="datetimeFigureOut">
              <a:rPr lang="ru-RU"/>
              <a:pPr>
                <a:defRPr/>
              </a:pPr>
              <a:t>12.11.2011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96C7B-7582-4D9A-A804-A792E2688C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B79E1-F10D-4FEA-8CCD-77E2B73215BB}" type="datetimeFigureOut">
              <a:rPr lang="ru-RU"/>
              <a:pPr>
                <a:defRPr/>
              </a:pPr>
              <a:t>12.11.2011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CE9CA-0C1C-4AF3-ABE7-FDB3D59C2C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4CA06-0586-49D3-BD90-0EE002C1300A}" type="datetimeFigureOut">
              <a:rPr lang="ru-RU"/>
              <a:pPr>
                <a:defRPr/>
              </a:pPr>
              <a:t>12.11.2011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98A2B-B8DD-42D7-812A-179E676CC8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3E120-28D3-46B7-9A79-CBB28B110C86}" type="datetimeFigureOut">
              <a:rPr lang="ru-RU"/>
              <a:pPr>
                <a:defRPr/>
              </a:pPr>
              <a:t>12.11.2011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0238A-2621-4226-AF90-CE8EF53C1A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FC499-5EB1-4EBA-A9A4-C3F34E95AE9C}" type="datetimeFigureOut">
              <a:rPr lang="ru-RU"/>
              <a:pPr>
                <a:defRPr/>
              </a:pPr>
              <a:t>12.11.2011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76221-2793-46A9-A9B2-C905E0C46E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A47933-980C-46D0-9510-A61D158C5F75}" type="datetimeFigureOut">
              <a:rPr lang="ru-RU"/>
              <a:pPr>
                <a:defRPr/>
              </a:pPr>
              <a:t>12.11.2011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3C9265-AC66-4BD1-9832-1DB747D81D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://ru.wikipedia.org/wiki/%D0%9F%D0%BE%D1%8D%D0%B7%D0%B8%D1%8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ru.wikipedia.org/wiki/%D0%A1%D1%82%D0%B8%D0%BB%D0%B8%D1%81%D1%82%D0%B8%D0%BA%D0%B0" TargetMode="External"/><Relationship Id="rId5" Type="http://schemas.openxmlformats.org/officeDocument/2006/relationships/hyperlink" Target="http://ru.wikipedia.org/wiki/%D0%A0%D0%B8%D1%82%D0%BE%D1%80%D0%B8%D0%BA%D0%B0" TargetMode="External"/><Relationship Id="rId4" Type="http://schemas.openxmlformats.org/officeDocument/2006/relationships/hyperlink" Target="http://ru.wikipedia.org/wiki/%D0%94%D1%80%D0%B5%D0%B2%D0%BD%D0%B5%D0%B3%D1%80%D0%B5%D1%87%D0%B5%D1%81%D0%BA%D0%B8%D0%B9_%D1%8F%D0%B7%D1%8B%D0%B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043608" y="1412776"/>
            <a:ext cx="6984776" cy="456295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800080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80008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ИНТЕРАКТИВНАЯ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80008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ТАБЛИЦА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80008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80008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ИЗОБРАЗИТЕЛЬНО – ВЫРАЗИТЕЛЬНЫЕ СРЕДСТВА ЯЗЫКА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80008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800080"/>
              </a:soli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80008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Родиной Жанны Геннадиевны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800080"/>
              </a:soli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80008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г. Саратов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-27384"/>
            <a:ext cx="9144000" cy="1138773"/>
          </a:xfrm>
          <a:prstGeom prst="rect">
            <a:avLst/>
          </a:prstGeom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ru-RU" b="1" cap="all" dirty="0" smtClean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  <a:p>
            <a:pPr algn="ctr">
              <a:defRPr/>
            </a:pPr>
            <a:r>
              <a:rPr lang="ru-RU" sz="3200" b="1" cap="all" dirty="0" smtClean="0">
                <a:ln w="11430"/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СИНЕКДОХА</a:t>
            </a:r>
          </a:p>
          <a:p>
            <a:pPr algn="ctr">
              <a:defRPr/>
            </a:pPr>
            <a:endParaRPr lang="ru-RU" b="1" cap="all" dirty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827584" y="1268760"/>
            <a:ext cx="7488832" cy="5256584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Синекдоха</a:t>
            </a:r>
            <a:r>
              <a:rPr lang="ru-RU" sz="32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</a:t>
            </a:r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разновидность метонимии. Основана на переносе значения по </a:t>
            </a:r>
            <a:r>
              <a:rPr lang="ru-RU" sz="2800" b="1" i="1" dirty="0" smtClean="0">
                <a:latin typeface="Calibri" pitchFamily="34" charset="0"/>
                <a:cs typeface="Calibri" pitchFamily="34" charset="0"/>
              </a:rPr>
              <a:t>количественному </a:t>
            </a:r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признаку.</a:t>
            </a:r>
          </a:p>
          <a:p>
            <a:pPr algn="ctr">
              <a:buNone/>
            </a:pPr>
            <a:endParaRPr lang="ru-RU" sz="28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ru-RU" sz="2600" b="1" i="1" dirty="0" smtClean="0"/>
              <a:t>К нему и </a:t>
            </a:r>
            <a:r>
              <a:rPr lang="ru-RU" sz="2600" b="1" i="1" dirty="0" smtClean="0">
                <a:solidFill>
                  <a:srgbClr val="800000"/>
                </a:solidFill>
              </a:rPr>
              <a:t>птица</a:t>
            </a:r>
            <a:r>
              <a:rPr lang="ru-RU" sz="2600" b="1" i="1" dirty="0" smtClean="0"/>
              <a:t> не летит.</a:t>
            </a:r>
          </a:p>
          <a:p>
            <a:pPr algn="ctr"/>
            <a:r>
              <a:rPr lang="ru-RU" sz="2600" b="1" i="1" dirty="0" smtClean="0"/>
              <a:t>И </a:t>
            </a:r>
            <a:r>
              <a:rPr lang="ru-RU" sz="2600" b="1" i="1" dirty="0" smtClean="0">
                <a:solidFill>
                  <a:srgbClr val="800000"/>
                </a:solidFill>
              </a:rPr>
              <a:t>зверь</a:t>
            </a:r>
            <a:r>
              <a:rPr lang="ru-RU" sz="2600" b="1" i="1" dirty="0" smtClean="0"/>
              <a:t> нейдёт…</a:t>
            </a:r>
          </a:p>
          <a:p>
            <a:pPr algn="ctr"/>
            <a:r>
              <a:rPr lang="ru-RU" sz="2000" b="1" i="1" dirty="0" smtClean="0"/>
              <a:t>                                               </a:t>
            </a:r>
            <a:r>
              <a:rPr lang="ru-RU" sz="2400" b="1" i="1" dirty="0" smtClean="0"/>
              <a:t>А. Пушкин</a:t>
            </a:r>
          </a:p>
          <a:p>
            <a:pPr algn="ctr"/>
            <a:endParaRPr lang="ru-RU" sz="2800" b="1" i="1" dirty="0" smtClean="0"/>
          </a:p>
          <a:p>
            <a:pPr algn="ctr"/>
            <a:r>
              <a:rPr lang="ru-RU" sz="2600" b="1" i="1" dirty="0" smtClean="0"/>
              <a:t>И слышно было до рассвета,</a:t>
            </a:r>
            <a:br>
              <a:rPr lang="ru-RU" sz="2600" b="1" i="1" dirty="0" smtClean="0"/>
            </a:br>
            <a:r>
              <a:rPr lang="ru-RU" sz="2600" b="1" i="1" dirty="0" smtClean="0"/>
              <a:t>Как </a:t>
            </a:r>
            <a:r>
              <a:rPr lang="ru-RU" sz="2600" b="1" i="1" dirty="0" smtClean="0">
                <a:solidFill>
                  <a:srgbClr val="800000"/>
                </a:solidFill>
              </a:rPr>
              <a:t>ликовал француз. </a:t>
            </a:r>
          </a:p>
          <a:p>
            <a:pPr algn="ctr"/>
            <a:r>
              <a:rPr lang="ru-RU" sz="2400" b="1" i="1" dirty="0" smtClean="0"/>
              <a:t>                                                М. Лермонтов   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388424" y="6165304"/>
            <a:ext cx="648072" cy="39434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5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-27384"/>
            <a:ext cx="9144000" cy="1138773"/>
          </a:xfrm>
          <a:prstGeom prst="rect">
            <a:avLst/>
          </a:prstGeom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ru-RU" b="1" cap="all" dirty="0" smtClean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  <a:p>
            <a:pPr algn="ctr">
              <a:defRPr/>
            </a:pPr>
            <a:r>
              <a:rPr lang="ru-RU" sz="3200" b="1" cap="all" dirty="0" smtClean="0">
                <a:ln w="11430"/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оксюморон</a:t>
            </a:r>
          </a:p>
          <a:p>
            <a:pPr algn="ctr">
              <a:defRPr/>
            </a:pPr>
            <a:endParaRPr lang="ru-RU" b="1" cap="all" dirty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683568" y="1484784"/>
            <a:ext cx="7776864" cy="468052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Оксюморон </a:t>
            </a:r>
            <a:r>
              <a:rPr lang="ru-RU" sz="2800" b="1" dirty="0" smtClean="0">
                <a:solidFill>
                  <a:schemeClr val="tx1"/>
                </a:solidFill>
              </a:rPr>
              <a:t>- соединение в образе или    явлении несовместимых понятий.</a:t>
            </a:r>
          </a:p>
          <a:p>
            <a:pPr algn="ctr">
              <a:buNone/>
            </a:pPr>
            <a:endParaRPr lang="ru-RU" sz="28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sz="2800" b="1" i="1" dirty="0" smtClean="0">
                <a:solidFill>
                  <a:srgbClr val="800000"/>
                </a:solidFill>
              </a:rPr>
              <a:t>Сладостные мучения </a:t>
            </a:r>
            <a:r>
              <a:rPr lang="ru-RU" sz="2800" b="1" i="1" dirty="0" smtClean="0"/>
              <a:t>испытал он, изгнанник, вернувшись в Россию. 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rgbClr val="800000"/>
                </a:solidFill>
              </a:rPr>
              <a:t>Тревожно-радостное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b="1" i="1" dirty="0" smtClean="0"/>
              <a:t>ожидание сменилось   в нем спокойной уверенностью                         в завтрашнем дне. </a:t>
            </a:r>
          </a:p>
          <a:p>
            <a:pPr algn="ctr">
              <a:buNone/>
            </a:pPr>
            <a:r>
              <a:rPr lang="ru-RU" sz="2800" b="1" i="1" dirty="0" smtClean="0"/>
              <a:t>						</a:t>
            </a:r>
            <a:r>
              <a:rPr lang="ru-RU" sz="2000" b="1" i="1" dirty="0" smtClean="0">
                <a:solidFill>
                  <a:schemeClr val="tx1"/>
                </a:solidFill>
              </a:rPr>
              <a:t>Н. Кривцов</a:t>
            </a:r>
            <a:endParaRPr 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72400" y="6165304"/>
            <a:ext cx="648072" cy="39434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5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-27384"/>
            <a:ext cx="9144000" cy="1138773"/>
          </a:xfrm>
          <a:prstGeom prst="rect">
            <a:avLst/>
          </a:prstGeom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ru-RU" b="1" cap="all" dirty="0" smtClean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  <a:p>
            <a:pPr algn="ctr">
              <a:defRPr/>
            </a:pPr>
            <a:r>
              <a:rPr lang="ru-RU" sz="3200" b="1" cap="all" dirty="0" smtClean="0">
                <a:ln w="11430"/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Синтаксический параллелизм</a:t>
            </a:r>
          </a:p>
          <a:p>
            <a:pPr algn="ctr">
              <a:defRPr/>
            </a:pPr>
            <a:endParaRPr lang="ru-RU" b="1" cap="all" dirty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683568" y="1412776"/>
            <a:ext cx="7776864" cy="468052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Параллелизм – </a:t>
            </a:r>
            <a:r>
              <a:rPr lang="ru-RU" sz="3200" b="1" dirty="0" smtClean="0"/>
              <a:t>одинаковое построение соседних предложений.</a:t>
            </a:r>
          </a:p>
          <a:p>
            <a:endParaRPr lang="ru-RU" sz="3200" b="1" dirty="0" smtClean="0"/>
          </a:p>
          <a:p>
            <a:pPr>
              <a:buNone/>
            </a:pPr>
            <a:endParaRPr lang="ru-RU" sz="1050" b="1" dirty="0" smtClean="0"/>
          </a:p>
          <a:p>
            <a:pPr algn="just">
              <a:buNone/>
            </a:pPr>
            <a:endParaRPr lang="ru-RU" sz="200" b="1" i="1" dirty="0" smtClean="0">
              <a:solidFill>
                <a:srgbClr val="800000"/>
              </a:solidFill>
            </a:endParaRPr>
          </a:p>
          <a:p>
            <a:r>
              <a:rPr lang="ru-RU" sz="2800" b="1" i="1" dirty="0" smtClean="0">
                <a:solidFill>
                  <a:srgbClr val="800000"/>
                </a:solidFill>
              </a:rPr>
              <a:t>            Я звал тебя, но ты не оглянулась.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800000"/>
                </a:solidFill>
              </a:rPr>
              <a:t>	Я слёзы лил, но ты не снизошла…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                                                                                А. Блок</a:t>
            </a: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72400" y="6165304"/>
            <a:ext cx="648072" cy="39434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5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-27384"/>
            <a:ext cx="9144000" cy="1138773"/>
          </a:xfrm>
          <a:prstGeom prst="rect">
            <a:avLst/>
          </a:prstGeom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ru-RU" b="1" cap="all" dirty="0" smtClean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  <a:p>
            <a:pPr algn="ctr">
              <a:defRPr/>
            </a:pPr>
            <a:r>
              <a:rPr lang="ru-RU" sz="3200" b="1" cap="all" dirty="0" smtClean="0">
                <a:ln w="11430"/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парцелляция</a:t>
            </a:r>
          </a:p>
          <a:p>
            <a:pPr algn="ctr">
              <a:defRPr/>
            </a:pPr>
            <a:endParaRPr lang="ru-RU" b="1" cap="all" dirty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539552" y="1340768"/>
            <a:ext cx="8064896" cy="4896544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28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Стилистический прием расчленения                     в поэтическом произведении фразы на части или даже на отдельные слова.</a:t>
            </a:r>
          </a:p>
          <a:p>
            <a:pPr algn="ctr"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sz="2800" b="1" i="1" dirty="0" smtClean="0">
                <a:solidFill>
                  <a:srgbClr val="800000"/>
                </a:solidFill>
              </a:rPr>
              <a:t>      </a:t>
            </a:r>
            <a:r>
              <a:rPr lang="ru-RU" sz="2800" b="1" i="1" dirty="0" smtClean="0">
                <a:solidFill>
                  <a:schemeClr val="tx1"/>
                </a:solidFill>
              </a:rPr>
              <a:t>Остаться мне случится одному.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2800" b="1" i="1" dirty="0" smtClean="0">
                <a:solidFill>
                  <a:srgbClr val="800000"/>
                </a:solidFill>
              </a:rPr>
              <a:t>Навеки. В самом деле. Без возврата. </a:t>
            </a:r>
          </a:p>
          <a:p>
            <a:r>
              <a:rPr lang="ru-RU" sz="2800" b="1" dirty="0" smtClean="0"/>
              <a:t>					</a:t>
            </a:r>
            <a:r>
              <a:rPr lang="ru-RU" sz="2400" b="1" i="1" dirty="0" smtClean="0">
                <a:solidFill>
                  <a:schemeClr val="tx1"/>
                </a:solidFill>
              </a:rPr>
              <a:t>Е. Винокуров </a:t>
            </a:r>
          </a:p>
          <a:p>
            <a:r>
              <a:rPr lang="ru-RU" sz="2800" b="1" i="1" dirty="0" smtClean="0">
                <a:solidFill>
                  <a:srgbClr val="800000"/>
                </a:solidFill>
              </a:rPr>
              <a:t>      </a:t>
            </a:r>
            <a:r>
              <a:rPr lang="ru-RU" sz="2800" b="1" i="1" dirty="0" smtClean="0">
                <a:solidFill>
                  <a:schemeClr val="tx1"/>
                </a:solidFill>
              </a:rPr>
              <a:t>Ни дымных кухонь. Ни бездомных улиц.</a:t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2800" b="1" i="1" dirty="0" smtClean="0">
                <a:solidFill>
                  <a:srgbClr val="800000"/>
                </a:solidFill>
              </a:rPr>
              <a:t>Двенадцать бьет. Четыре бьет. </a:t>
            </a:r>
          </a:p>
          <a:p>
            <a:r>
              <a:rPr lang="ru-RU" sz="2800" b="1" i="1" dirty="0" smtClean="0">
                <a:solidFill>
                  <a:srgbClr val="800000"/>
                </a:solidFill>
              </a:rPr>
              <a:t>      И шесть.</a:t>
            </a:r>
          </a:p>
          <a:p>
            <a:r>
              <a:rPr lang="ru-RU" sz="2800" b="1" i="1" dirty="0" smtClean="0">
                <a:solidFill>
                  <a:srgbClr val="800000"/>
                </a:solidFill>
              </a:rPr>
              <a:t>		</a:t>
            </a:r>
            <a:r>
              <a:rPr lang="ru-RU" sz="2800" b="1" dirty="0" smtClean="0"/>
              <a:t>		</a:t>
            </a:r>
            <a:r>
              <a:rPr lang="ru-RU" sz="2400" b="1" i="1" dirty="0" smtClean="0">
                <a:solidFill>
                  <a:schemeClr val="tx1"/>
                </a:solidFill>
              </a:rPr>
              <a:t>П. </a:t>
            </a:r>
            <a:r>
              <a:rPr lang="ru-RU" sz="2400" b="1" i="1" dirty="0" err="1" smtClean="0">
                <a:solidFill>
                  <a:schemeClr val="tx1"/>
                </a:solidFill>
              </a:rPr>
              <a:t>Антокольский</a:t>
            </a:r>
            <a:r>
              <a:rPr lang="ru-RU" sz="2400" b="1" i="1" dirty="0" smtClean="0">
                <a:solidFill>
                  <a:schemeClr val="tx1"/>
                </a:solidFill>
              </a:rPr>
              <a:t> </a:t>
            </a:r>
          </a:p>
          <a:p>
            <a:endParaRPr lang="ru-RU" sz="2800" b="1" dirty="0" smtClean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72400" y="6275016"/>
            <a:ext cx="648072" cy="39434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5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-27384"/>
            <a:ext cx="9144000" cy="1138773"/>
          </a:xfrm>
          <a:prstGeom prst="rect">
            <a:avLst/>
          </a:prstGeom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ru-RU" b="1" cap="all" dirty="0" smtClean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  <a:p>
            <a:pPr algn="ctr">
              <a:defRPr/>
            </a:pPr>
            <a:r>
              <a:rPr lang="ru-RU" sz="3200" b="1" cap="all" dirty="0" smtClean="0">
                <a:ln w="11430"/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градация</a:t>
            </a:r>
          </a:p>
          <a:p>
            <a:pPr algn="ctr">
              <a:defRPr/>
            </a:pPr>
            <a:endParaRPr lang="ru-RU" b="1" cap="all" dirty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539552" y="1412776"/>
            <a:ext cx="7992888" cy="468052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Это приём нагнетания синонимов для достижения эффекта наибольшей выразительности. Синонимы располагаются по нарастающей.</a:t>
            </a:r>
          </a:p>
          <a:p>
            <a:pPr algn="ctr">
              <a:buNone/>
            </a:pPr>
            <a:endParaRPr lang="ru-RU" sz="2800" dirty="0" smtClean="0"/>
          </a:p>
          <a:p>
            <a:pPr algn="ctr">
              <a:buFont typeface="Wingdings" pitchFamily="2" charset="2"/>
              <a:buNone/>
            </a:pPr>
            <a:r>
              <a:rPr lang="ru-RU" sz="2800" i="1" dirty="0" smtClean="0"/>
              <a:t>	... </a:t>
            </a:r>
            <a:r>
              <a:rPr lang="ru-RU" sz="2800" b="1" i="1" dirty="0" smtClean="0"/>
              <a:t>Как ему до сих пор не пришло 		в голову, что это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smtClean="0">
                <a:solidFill>
                  <a:srgbClr val="800000"/>
                </a:solidFill>
              </a:rPr>
              <a:t>обман зрения, галлюцинация, мираж</a:t>
            </a:r>
            <a:r>
              <a:rPr lang="ru-RU" sz="2800" b="1" i="1" dirty="0" smtClean="0"/>
              <a:t>?</a:t>
            </a: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251520" y="6093296"/>
            <a:ext cx="648072" cy="493736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Текст 12"/>
          <p:cNvSpPr>
            <a:spLocks noGrp="1"/>
          </p:cNvSpPr>
          <p:nvPr>
            <p:ph type="body" sz="half" idx="2"/>
          </p:nvPr>
        </p:nvSpPr>
        <p:spPr>
          <a:xfrm>
            <a:off x="251520" y="1412776"/>
            <a:ext cx="8642350" cy="5256584"/>
          </a:xfrm>
        </p:spPr>
        <p:txBody>
          <a:bodyPr/>
          <a:lstStyle/>
          <a:p>
            <a:pPr algn="just" eaLnBrk="1" hangingPunct="1">
              <a:defRPr/>
            </a:pPr>
            <a:endParaRPr lang="ru-RU" sz="2100" b="1" dirty="0" smtClean="0">
              <a:solidFill>
                <a:srgbClr val="99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defRPr/>
            </a:pPr>
            <a:r>
              <a:rPr lang="ru-RU" sz="2100" b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Слайд 3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– использование триггеров в интерактивной таблице , иллюстрирующей выразительные средства языка. (НАЖАТЬ НА ЗАГОЛОВОК, ЗАТЕМ НА ПОДЗАГОЛОВКИ)</a:t>
            </a:r>
          </a:p>
          <a:p>
            <a:pPr algn="just" eaLnBrk="1" hangingPunct="1">
              <a:defRPr/>
            </a:pP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defRPr/>
            </a:pPr>
            <a:r>
              <a:rPr lang="ru-RU" sz="2100" b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Слайд 4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– использование триггеров в интерактивной таблице , иллюстрирующей виды тропов. </a:t>
            </a:r>
          </a:p>
          <a:p>
            <a:pPr algn="just" eaLnBrk="1" hangingPunct="1">
              <a:defRPr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(НАЖАТЬ 2 РАЗА НА ЗАГОЛОВОК)</a:t>
            </a:r>
          </a:p>
          <a:p>
            <a:pPr algn="just" eaLnBrk="1" hangingPunct="1">
              <a:defRPr/>
            </a:pP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defRPr/>
            </a:pPr>
            <a:r>
              <a:rPr lang="ru-RU" sz="2100" b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Слайд 5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– использование триггеров в интерактивной таблице , иллюстрирующей виды тропов.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(НАЖАТЬ 2 РАЗА НА ЗАГОЛОВОК)</a:t>
            </a:r>
          </a:p>
          <a:p>
            <a:pPr algn="just" eaLnBrk="1" hangingPunct="1">
              <a:defRPr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sz="2000" b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Слайд 6-14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– использование триггеров в интерактивной таблице , иллюстрирующей некоторые примеры тропов и речевых фигур. (НАЖАТЬ 1 РАЗ НА ЗАГОЛОВОК)</a:t>
            </a:r>
          </a:p>
          <a:p>
            <a:pPr eaLnBrk="1" hangingPunct="1"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27384"/>
            <a:ext cx="9144000" cy="1384995"/>
          </a:xfrm>
          <a:prstGeom prst="rect">
            <a:avLst/>
          </a:prstGeom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ru-RU" sz="2800" b="1" cap="all" dirty="0" smtClean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  <a:p>
            <a:pPr algn="ctr">
              <a:defRPr/>
            </a:pPr>
            <a:r>
              <a:rPr lang="ru-RU" sz="2800" b="1" cap="all" dirty="0" smtClean="0">
                <a:ln w="11430"/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Аннотация</a:t>
            </a:r>
          </a:p>
          <a:p>
            <a:pPr algn="ctr">
              <a:defRPr/>
            </a:pPr>
            <a:endParaRPr lang="ru-RU" sz="2800" b="1" cap="all" dirty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-27384"/>
            <a:ext cx="9144000" cy="954107"/>
          </a:xfrm>
          <a:prstGeom prst="rect">
            <a:avLst/>
          </a:prstGeom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cap="all" dirty="0" smtClean="0">
                <a:ln w="11430"/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Изобразительно-выразительные средства</a:t>
            </a:r>
            <a:r>
              <a:rPr lang="en-US" sz="2800" b="1" cap="all" dirty="0" smtClean="0">
                <a:ln w="11430"/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 </a:t>
            </a:r>
            <a:endParaRPr lang="ru-RU" sz="2800" b="1" cap="all" dirty="0" smtClean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  <a:p>
            <a:pPr algn="ctr">
              <a:defRPr/>
            </a:pPr>
            <a:r>
              <a:rPr lang="ru-RU" sz="2800" b="1" cap="all" dirty="0" smtClean="0">
                <a:ln w="11430"/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в русской речи</a:t>
            </a:r>
            <a:endParaRPr lang="ru-RU" sz="2800" b="1" cap="all" dirty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1" name="_s9224"/>
          <p:cNvSpPr>
            <a:spLocks noChangeArrowheads="1"/>
          </p:cNvSpPr>
          <p:nvPr/>
        </p:nvSpPr>
        <p:spPr bwMode="auto">
          <a:xfrm>
            <a:off x="611560" y="1630127"/>
            <a:ext cx="3467600" cy="646745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all" normalizeH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Тропы</a:t>
            </a:r>
          </a:p>
        </p:txBody>
      </p:sp>
      <p:sp>
        <p:nvSpPr>
          <p:cNvPr id="22" name="_s9225"/>
          <p:cNvSpPr>
            <a:spLocks noChangeArrowheads="1"/>
          </p:cNvSpPr>
          <p:nvPr/>
        </p:nvSpPr>
        <p:spPr bwMode="auto">
          <a:xfrm>
            <a:off x="5004048" y="1628800"/>
            <a:ext cx="3542889" cy="684527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100" b="1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Фигуры</a:t>
            </a:r>
            <a:r>
              <a:rPr lang="en-US" sz="2100" b="1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100" b="1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речи</a:t>
            </a:r>
          </a:p>
        </p:txBody>
      </p:sp>
      <p:sp>
        <p:nvSpPr>
          <p:cNvPr id="24" name="_s9230"/>
          <p:cNvSpPr>
            <a:spLocks noChangeArrowheads="1"/>
          </p:cNvSpPr>
          <p:nvPr/>
        </p:nvSpPr>
        <p:spPr bwMode="auto">
          <a:xfrm>
            <a:off x="251520" y="2708920"/>
            <a:ext cx="4248472" cy="3384376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200" b="1" dirty="0" smtClean="0">
                <a:latin typeface="+mn-lt"/>
              </a:rPr>
              <a:t>(От </a:t>
            </a:r>
            <a:r>
              <a:rPr lang="ru-RU" sz="2200" b="1" dirty="0" err="1" smtClean="0">
                <a:latin typeface="+mn-lt"/>
                <a:hlinkClick r:id="rId4" tooltip="Древнегреческий язык"/>
              </a:rPr>
              <a:t>др.-греч</a:t>
            </a:r>
            <a:r>
              <a:rPr lang="ru-RU" sz="2200" b="1" dirty="0" smtClean="0">
                <a:latin typeface="+mn-lt"/>
                <a:hlinkClick r:id="rId4" tooltip="Древнегреческий язык"/>
              </a:rPr>
              <a:t>.</a:t>
            </a:r>
            <a:r>
              <a:rPr lang="ru-RU" sz="2200" b="1" dirty="0" smtClean="0">
                <a:latin typeface="+mn-lt"/>
              </a:rPr>
              <a:t> </a:t>
            </a:r>
            <a:r>
              <a:rPr lang="ru-RU" sz="2200" b="1" i="1" dirty="0" err="1" smtClean="0">
                <a:latin typeface="+mn-lt"/>
              </a:rPr>
              <a:t>τρόπος</a:t>
            </a:r>
            <a:r>
              <a:rPr lang="ru-RU" sz="2200" b="1" dirty="0" err="1" smtClean="0">
                <a:latin typeface="+mn-lt"/>
              </a:rPr>
              <a:t> </a:t>
            </a:r>
            <a:r>
              <a:rPr lang="ru-RU" sz="2200" b="1" dirty="0" smtClean="0">
                <a:latin typeface="+mn-lt"/>
              </a:rPr>
              <a:t>— оборот) — </a:t>
            </a:r>
            <a:endParaRPr lang="en-US" sz="2200" b="1" dirty="0" smtClean="0">
              <a:latin typeface="+mn-lt"/>
            </a:endParaRPr>
          </a:p>
          <a:p>
            <a:pPr algn="ctr"/>
            <a:r>
              <a:rPr lang="ru-RU" sz="2200" b="1" dirty="0" smtClean="0">
                <a:latin typeface="+mn-lt"/>
              </a:rPr>
              <a:t>слова и выражения, </a:t>
            </a:r>
            <a:endParaRPr lang="en-US" sz="2200" b="1" dirty="0" smtClean="0">
              <a:latin typeface="+mn-lt"/>
            </a:endParaRPr>
          </a:p>
          <a:p>
            <a:pPr algn="ctr"/>
            <a:r>
              <a:rPr lang="ru-RU" sz="2200" b="1" dirty="0" smtClean="0">
                <a:latin typeface="+mn-lt"/>
              </a:rPr>
              <a:t>используемые </a:t>
            </a:r>
            <a:endParaRPr lang="en-US" sz="2200" b="1" dirty="0" smtClean="0">
              <a:latin typeface="+mn-lt"/>
            </a:endParaRPr>
          </a:p>
          <a:p>
            <a:pPr algn="ctr"/>
            <a:r>
              <a:rPr lang="ru-RU" sz="2200" b="1" dirty="0" smtClean="0">
                <a:latin typeface="+mn-lt"/>
              </a:rPr>
              <a:t>в переносном значении с целью</a:t>
            </a:r>
            <a:endParaRPr lang="en-US" sz="2200" b="1" dirty="0" smtClean="0">
              <a:latin typeface="+mn-lt"/>
            </a:endParaRPr>
          </a:p>
          <a:p>
            <a:pPr algn="ctr"/>
            <a:r>
              <a:rPr lang="ru-RU" sz="2200" b="1" dirty="0" smtClean="0">
                <a:latin typeface="+mn-lt"/>
              </a:rPr>
              <a:t> усилить образность языка,</a:t>
            </a:r>
            <a:endParaRPr lang="en-US" sz="2200" b="1" dirty="0" smtClean="0">
              <a:latin typeface="+mn-lt"/>
            </a:endParaRPr>
          </a:p>
          <a:p>
            <a:pPr algn="ctr"/>
            <a:r>
              <a:rPr lang="ru-RU" sz="2200" b="1" dirty="0" smtClean="0">
                <a:latin typeface="+mn-lt"/>
              </a:rPr>
              <a:t> художественную </a:t>
            </a:r>
          </a:p>
          <a:p>
            <a:pPr algn="ctr"/>
            <a:r>
              <a:rPr lang="ru-RU" sz="2200" b="1" dirty="0" smtClean="0">
                <a:latin typeface="+mn-lt"/>
              </a:rPr>
              <a:t>выразительность речи.</a:t>
            </a:r>
            <a:endParaRPr lang="ru-RU" sz="2200" b="1" dirty="0" smtClean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31" name="_s9246"/>
          <p:cNvSpPr>
            <a:spLocks noChangeArrowheads="1"/>
          </p:cNvSpPr>
          <p:nvPr/>
        </p:nvSpPr>
        <p:spPr bwMode="auto">
          <a:xfrm>
            <a:off x="4644009" y="2708920"/>
            <a:ext cx="4248471" cy="3384376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200" b="1" dirty="0" smtClean="0">
                <a:latin typeface="+mn-lt"/>
              </a:rPr>
              <a:t>Термин </a:t>
            </a:r>
            <a:r>
              <a:rPr lang="ru-RU" sz="2200" b="1" dirty="0" smtClean="0">
                <a:latin typeface="+mn-lt"/>
                <a:hlinkClick r:id="rId5" tooltip="Риторика"/>
              </a:rPr>
              <a:t>риторики</a:t>
            </a:r>
            <a:r>
              <a:rPr lang="ru-RU" sz="2200" b="1" dirty="0" smtClean="0">
                <a:latin typeface="+mn-lt"/>
              </a:rPr>
              <a:t> и </a:t>
            </a:r>
            <a:r>
              <a:rPr lang="ru-RU" sz="2200" b="1" dirty="0" smtClean="0">
                <a:latin typeface="+mn-lt"/>
                <a:hlinkClick r:id="rId6" tooltip="Стилистика"/>
              </a:rPr>
              <a:t>стилистики</a:t>
            </a:r>
            <a:r>
              <a:rPr lang="ru-RU" sz="2200" b="1" dirty="0" smtClean="0">
                <a:latin typeface="+mn-lt"/>
              </a:rPr>
              <a:t>, </a:t>
            </a:r>
            <a:endParaRPr lang="en-US" sz="2200" b="1" dirty="0" smtClean="0">
              <a:latin typeface="+mn-lt"/>
            </a:endParaRPr>
          </a:p>
          <a:p>
            <a:pPr algn="ctr"/>
            <a:r>
              <a:rPr lang="ru-RU" sz="2200" b="1" dirty="0" smtClean="0">
                <a:latin typeface="+mn-lt"/>
              </a:rPr>
              <a:t>обозначающий обороты речи, </a:t>
            </a:r>
            <a:endParaRPr lang="en-US" sz="2200" b="1" dirty="0" smtClean="0">
              <a:latin typeface="+mn-lt"/>
            </a:endParaRPr>
          </a:p>
          <a:p>
            <a:pPr algn="ctr"/>
            <a:r>
              <a:rPr lang="ru-RU" sz="2200" b="1" dirty="0" smtClean="0">
                <a:latin typeface="+mn-lt"/>
              </a:rPr>
              <a:t>которые изменяют </a:t>
            </a:r>
          </a:p>
          <a:p>
            <a:pPr algn="ctr"/>
            <a:r>
              <a:rPr lang="ru-RU" sz="2200" b="1" dirty="0" smtClean="0">
                <a:latin typeface="+mn-lt"/>
              </a:rPr>
              <a:t>эмоциональную</a:t>
            </a:r>
          </a:p>
          <a:p>
            <a:pPr algn="ctr"/>
            <a:r>
              <a:rPr lang="ru-RU" sz="2200" b="1" dirty="0" smtClean="0">
                <a:latin typeface="+mn-lt"/>
              </a:rPr>
              <a:t>окраску предложения.</a:t>
            </a:r>
            <a:endParaRPr lang="en-US" sz="2200" b="1" dirty="0" smtClean="0">
              <a:latin typeface="+mn-lt"/>
            </a:endParaRPr>
          </a:p>
          <a:p>
            <a:pPr algn="ctr"/>
            <a:r>
              <a:rPr lang="ru-RU" sz="2200" b="1" dirty="0" smtClean="0">
                <a:latin typeface="+mn-lt"/>
              </a:rPr>
              <a:t>Фигуры речи часто</a:t>
            </a:r>
          </a:p>
          <a:p>
            <a:pPr algn="ctr"/>
            <a:r>
              <a:rPr lang="ru-RU" sz="2200" b="1" dirty="0" smtClean="0">
                <a:latin typeface="+mn-lt"/>
              </a:rPr>
              <a:t> используются в </a:t>
            </a:r>
            <a:r>
              <a:rPr lang="ru-RU" sz="2200" b="1" dirty="0" smtClean="0">
                <a:latin typeface="+mn-lt"/>
                <a:hlinkClick r:id="rId7" tooltip="Поэзия"/>
              </a:rPr>
              <a:t>поэзии</a:t>
            </a:r>
            <a:r>
              <a:rPr lang="ru-RU" sz="2200" b="1" dirty="0" smtClean="0">
                <a:latin typeface="+mn-lt"/>
              </a:rPr>
              <a:t>.</a:t>
            </a:r>
            <a:endParaRPr lang="ru-RU" sz="2200" b="1" dirty="0" smtClean="0">
              <a:solidFill>
                <a:srgbClr val="800000"/>
              </a:solidFill>
              <a:latin typeface="+mn-lt"/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5148064" y="1052736"/>
            <a:ext cx="1584176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rot="10800000" flipV="1">
            <a:off x="2051720" y="1052737"/>
            <a:ext cx="1728192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172400" y="6165304"/>
            <a:ext cx="648072" cy="39434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  <p:bldP spid="31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Содержимое 2"/>
          <p:cNvSpPr>
            <a:spLocks noGrp="1"/>
          </p:cNvSpPr>
          <p:nvPr>
            <p:ph type="body" sz="half" idx="2"/>
          </p:nvPr>
        </p:nvSpPr>
        <p:spPr>
          <a:xfrm>
            <a:off x="0" y="908050"/>
            <a:ext cx="8893175" cy="5616575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611560" y="1413247"/>
            <a:ext cx="2880320" cy="648072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</a:rPr>
              <a:t>Эпитеты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611957" y="2348880"/>
            <a:ext cx="2879725" cy="6477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</a:rPr>
              <a:t>Метафоры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611957" y="3356992"/>
            <a:ext cx="2879725" cy="6477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</a:rPr>
              <a:t>Сравнение</a:t>
            </a: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611957" y="5373216"/>
            <a:ext cx="2879725" cy="6477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</a:rPr>
              <a:t>Олицетворение</a:t>
            </a: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611957" y="4365104"/>
            <a:ext cx="2879725" cy="6477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</a:rPr>
              <a:t>Гипербола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-27384"/>
            <a:ext cx="9144000" cy="1138773"/>
          </a:xfrm>
          <a:prstGeom prst="rect">
            <a:avLst/>
          </a:prstGeom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ru-RU" b="1" cap="all" dirty="0" smtClean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  <a:p>
            <a:pPr algn="ctr">
              <a:defRPr/>
            </a:pPr>
            <a:r>
              <a:rPr lang="ru-RU" sz="3200" b="1" cap="all" dirty="0" smtClean="0">
                <a:ln w="11430"/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тропы</a:t>
            </a:r>
          </a:p>
          <a:p>
            <a:pPr algn="ctr">
              <a:defRPr/>
            </a:pPr>
            <a:endParaRPr lang="ru-RU" b="1" cap="all" dirty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5507707" y="1413173"/>
            <a:ext cx="2880320" cy="648072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</a:rPr>
              <a:t>Метонимия</a:t>
            </a: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5508104" y="2348880"/>
            <a:ext cx="2879725" cy="6477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</a:rPr>
              <a:t>Синекдоха</a:t>
            </a: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5508104" y="3356992"/>
            <a:ext cx="2879725" cy="6477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</a:rPr>
              <a:t>Перифраз</a:t>
            </a: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5508104" y="5445224"/>
            <a:ext cx="2879725" cy="6477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</a:rPr>
              <a:t>Аллегория</a:t>
            </a: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5508104" y="4437112"/>
            <a:ext cx="2879725" cy="6477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</a:rPr>
              <a:t>Литота</a:t>
            </a: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8172400" y="6203008"/>
            <a:ext cx="648072" cy="39434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-27384"/>
            <a:ext cx="9144000" cy="1138773"/>
          </a:xfrm>
          <a:prstGeom prst="rect">
            <a:avLst/>
          </a:prstGeom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ru-RU" b="1" cap="all" dirty="0" smtClean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  <a:p>
            <a:pPr algn="ctr">
              <a:defRPr/>
            </a:pPr>
            <a:r>
              <a:rPr lang="ru-RU" sz="3200" b="1" cap="all" dirty="0" smtClean="0">
                <a:ln w="11430"/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ФИГУРЫ РЕЧИ</a:t>
            </a:r>
          </a:p>
          <a:p>
            <a:pPr algn="ctr">
              <a:defRPr/>
            </a:pPr>
            <a:endParaRPr lang="ru-RU" b="1" cap="all" dirty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611560" y="1413247"/>
            <a:ext cx="2880320" cy="648072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</a:rPr>
              <a:t>Анафора</a:t>
            </a: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611957" y="2348880"/>
            <a:ext cx="2879725" cy="6477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</a:rPr>
              <a:t>Антитеза</a:t>
            </a: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611957" y="3356992"/>
            <a:ext cx="2879725" cy="6477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</a:rPr>
              <a:t>Оксюморон</a:t>
            </a: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611957" y="5373216"/>
            <a:ext cx="2879725" cy="72008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500" b="1" dirty="0" smtClean="0">
                <a:solidFill>
                  <a:srgbClr val="800000"/>
                </a:solidFill>
              </a:rPr>
              <a:t>Синтаксический параллелизм</a:t>
            </a:r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611957" y="4365104"/>
            <a:ext cx="2879725" cy="6477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</a:rPr>
              <a:t>Бессоюзие</a:t>
            </a:r>
          </a:p>
        </p:txBody>
      </p:sp>
      <p:sp>
        <p:nvSpPr>
          <p:cNvPr id="26" name="Блок-схема: альтернативный процесс 25"/>
          <p:cNvSpPr/>
          <p:nvPr/>
        </p:nvSpPr>
        <p:spPr>
          <a:xfrm>
            <a:off x="5507707" y="1413173"/>
            <a:ext cx="2880320" cy="648072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</a:rPr>
              <a:t>Эпифора</a:t>
            </a:r>
          </a:p>
        </p:txBody>
      </p:sp>
      <p:sp>
        <p:nvSpPr>
          <p:cNvPr id="27" name="Блок-схема: альтернативный процесс 26"/>
          <p:cNvSpPr/>
          <p:nvPr/>
        </p:nvSpPr>
        <p:spPr>
          <a:xfrm>
            <a:off x="5508104" y="2348880"/>
            <a:ext cx="2879725" cy="6477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</a:rPr>
              <a:t>Градация</a:t>
            </a:r>
          </a:p>
        </p:txBody>
      </p:sp>
      <p:sp>
        <p:nvSpPr>
          <p:cNvPr id="28" name="Блок-схема: альтернативный процесс 27"/>
          <p:cNvSpPr/>
          <p:nvPr/>
        </p:nvSpPr>
        <p:spPr>
          <a:xfrm>
            <a:off x="5508104" y="3356992"/>
            <a:ext cx="2879725" cy="6477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</a:rPr>
              <a:t>Инверсия</a:t>
            </a:r>
          </a:p>
        </p:txBody>
      </p:sp>
      <p:sp>
        <p:nvSpPr>
          <p:cNvPr id="29" name="Блок-схема: альтернативный процесс 28"/>
          <p:cNvSpPr/>
          <p:nvPr/>
        </p:nvSpPr>
        <p:spPr>
          <a:xfrm>
            <a:off x="5508104" y="4365104"/>
            <a:ext cx="2879725" cy="6477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</a:rPr>
              <a:t>Многосоюзие</a:t>
            </a:r>
          </a:p>
        </p:txBody>
      </p:sp>
      <p:sp>
        <p:nvSpPr>
          <p:cNvPr id="30" name="Блок-схема: альтернативный процесс 29"/>
          <p:cNvSpPr/>
          <p:nvPr/>
        </p:nvSpPr>
        <p:spPr>
          <a:xfrm>
            <a:off x="5508104" y="5373216"/>
            <a:ext cx="2879725" cy="720006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500" b="1" dirty="0" smtClean="0">
                <a:solidFill>
                  <a:srgbClr val="800000"/>
                </a:solidFill>
              </a:rPr>
              <a:t>Риторический вопрос</a:t>
            </a: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244408" y="6203008"/>
            <a:ext cx="648072" cy="39434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  <p:bldP spid="19" grpId="0" animBg="1"/>
      <p:bldP spid="20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-27384"/>
            <a:ext cx="9144000" cy="1138773"/>
          </a:xfrm>
          <a:prstGeom prst="rect">
            <a:avLst/>
          </a:prstGeom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ru-RU" b="1" cap="all" dirty="0" smtClean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  <a:p>
            <a:pPr algn="ctr">
              <a:defRPr/>
            </a:pPr>
            <a:r>
              <a:rPr lang="ru-RU" sz="3200" b="1" cap="all" dirty="0" smtClean="0">
                <a:ln w="11430"/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ЭПИТЕТ</a:t>
            </a:r>
          </a:p>
          <a:p>
            <a:pPr algn="ctr">
              <a:defRPr/>
            </a:pPr>
            <a:endParaRPr lang="ru-RU" b="1" cap="all" dirty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827584" y="1268760"/>
            <a:ext cx="7632848" cy="5256584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90000"/>
              </a:lnSpc>
            </a:pPr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Образная характеристика какого-либо лица, явления или предмета посредством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выразительного метафорического прилагательного. </a:t>
            </a:r>
          </a:p>
          <a:p>
            <a:pPr algn="ctr">
              <a:buNone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800" b="1" i="1" dirty="0" smtClean="0"/>
              <a:t>… Вечерняя заря</a:t>
            </a:r>
            <a:br>
              <a:rPr lang="ru-RU" sz="2800" b="1" i="1" dirty="0" smtClean="0"/>
            </a:br>
            <a:r>
              <a:rPr lang="ru-RU" sz="2800" b="1" i="1" dirty="0" smtClean="0">
                <a:solidFill>
                  <a:srgbClr val="800000"/>
                </a:solidFill>
              </a:rPr>
              <a:t>Бледнеющим румянцем </a:t>
            </a:r>
            <a:r>
              <a:rPr lang="ru-RU" sz="2800" b="1" i="1" dirty="0" smtClean="0"/>
              <a:t>одевает вершины гор…</a:t>
            </a:r>
            <a:br>
              <a:rPr lang="ru-RU" sz="2800" b="1" i="1" dirty="0" smtClean="0"/>
            </a:br>
            <a:r>
              <a:rPr lang="ru-RU" sz="2800" b="1" i="1" dirty="0" smtClean="0"/>
              <a:t>На ней </a:t>
            </a:r>
            <a:r>
              <a:rPr lang="ru-RU" sz="2800" b="1" i="1" dirty="0" smtClean="0">
                <a:solidFill>
                  <a:srgbClr val="800000"/>
                </a:solidFill>
              </a:rPr>
              <a:t>рябая </a:t>
            </a:r>
            <a:r>
              <a:rPr lang="ru-RU" sz="2800" b="1" i="1" dirty="0" smtClean="0"/>
              <a:t>блещет</a:t>
            </a:r>
            <a:r>
              <a:rPr lang="ru-RU" sz="2800" b="1" i="1" dirty="0" smtClean="0">
                <a:solidFill>
                  <a:srgbClr val="800000"/>
                </a:solidFill>
              </a:rPr>
              <a:t> чешуя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>
                <a:solidFill>
                  <a:srgbClr val="800000"/>
                </a:solidFill>
              </a:rPr>
              <a:t>Серебряным отливом…</a:t>
            </a:r>
          </a:p>
          <a:p>
            <a:pPr algn="ctr"/>
            <a:endParaRPr lang="ru-RU" sz="1050" b="1" dirty="0" smtClean="0"/>
          </a:p>
          <a:p>
            <a:pPr algn="ctr"/>
            <a:r>
              <a:rPr lang="ru-RU" sz="2800" b="1" dirty="0" smtClean="0"/>
              <a:t>			</a:t>
            </a:r>
            <a:r>
              <a:rPr lang="ru-RU" sz="2400" b="1" dirty="0" smtClean="0"/>
              <a:t> М. Лермонтов</a:t>
            </a: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316416" y="6165304"/>
            <a:ext cx="648072" cy="39434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5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-27384"/>
            <a:ext cx="9144000" cy="1138773"/>
          </a:xfrm>
          <a:prstGeom prst="rect">
            <a:avLst/>
          </a:prstGeom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ru-RU" b="1" cap="all" dirty="0" smtClean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  <a:p>
            <a:pPr algn="ctr">
              <a:defRPr/>
            </a:pPr>
            <a:r>
              <a:rPr lang="ru-RU" sz="3200" b="1" cap="all" dirty="0" smtClean="0">
                <a:ln w="11430"/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метафора</a:t>
            </a:r>
          </a:p>
          <a:p>
            <a:pPr algn="ctr">
              <a:defRPr/>
            </a:pPr>
            <a:endParaRPr lang="ru-RU" b="1" cap="all" dirty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323528" y="1484784"/>
            <a:ext cx="8568952" cy="468052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Метафора </a:t>
            </a:r>
            <a:r>
              <a:rPr lang="ru-RU" sz="3600" b="1" cap="all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скрытое сравнение, основанное        на сходстве. (Нет сравнительных союзов.)</a:t>
            </a:r>
          </a:p>
          <a:p>
            <a:pPr algn="ctr">
              <a:buNone/>
            </a:pPr>
            <a:endParaRPr lang="ru-RU" sz="1000" b="1" dirty="0" smtClean="0">
              <a:solidFill>
                <a:srgbClr val="800000"/>
              </a:solidFill>
            </a:endParaRPr>
          </a:p>
          <a:p>
            <a:pPr algn="ctr">
              <a:buNone/>
            </a:pPr>
            <a:endParaRPr lang="ru-RU" sz="20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sz="2800" b="1" i="1" dirty="0" smtClean="0"/>
              <a:t>«В саду горит </a:t>
            </a:r>
            <a:r>
              <a:rPr lang="ru-RU" sz="2800" b="1" i="1" dirty="0" smtClean="0">
                <a:solidFill>
                  <a:srgbClr val="800000"/>
                </a:solidFill>
              </a:rPr>
              <a:t>костёр рябины </a:t>
            </a:r>
            <a:r>
              <a:rPr lang="ru-RU" sz="2800" b="1" i="1" dirty="0" smtClean="0"/>
              <a:t>красной».</a:t>
            </a:r>
          </a:p>
          <a:p>
            <a:pPr algn="ctr">
              <a:buNone/>
            </a:pPr>
            <a:endParaRPr lang="ru-RU" sz="10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2800" b="1" i="1" dirty="0" smtClean="0"/>
              <a:t>«В </a:t>
            </a:r>
            <a:r>
              <a:rPr lang="ru-RU" sz="2800" b="1" i="1" dirty="0" smtClean="0">
                <a:solidFill>
                  <a:srgbClr val="800000"/>
                </a:solidFill>
              </a:rPr>
              <a:t>багрец </a:t>
            </a:r>
            <a:r>
              <a:rPr lang="ru-RU" sz="2800" b="1" i="1" dirty="0" smtClean="0"/>
              <a:t>и в </a:t>
            </a:r>
            <a:r>
              <a:rPr lang="ru-RU" sz="2800" b="1" i="1" dirty="0" smtClean="0">
                <a:solidFill>
                  <a:srgbClr val="800000"/>
                </a:solidFill>
              </a:rPr>
              <a:t>золото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smtClean="0"/>
              <a:t>одетые леса».</a:t>
            </a:r>
          </a:p>
          <a:p>
            <a:pPr algn="ctr">
              <a:buNone/>
            </a:pPr>
            <a:endParaRPr lang="ru-RU" sz="16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2800" b="1" i="1" dirty="0" smtClean="0"/>
              <a:t>«</a:t>
            </a:r>
            <a:r>
              <a:rPr lang="ru-RU" sz="2800" b="1" i="1" dirty="0" smtClean="0">
                <a:solidFill>
                  <a:srgbClr val="800000"/>
                </a:solidFill>
              </a:rPr>
              <a:t>Янтарь кленового листа </a:t>
            </a:r>
            <a:r>
              <a:rPr lang="ru-RU" sz="2800" b="1" i="1" dirty="0" smtClean="0"/>
              <a:t>блестит на солнце».</a:t>
            </a:r>
            <a:endParaRPr lang="ru-RU" sz="2800" b="1" i="1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72400" y="6275016"/>
            <a:ext cx="648072" cy="39434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5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-27384"/>
            <a:ext cx="9144000" cy="1138773"/>
          </a:xfrm>
          <a:prstGeom prst="rect">
            <a:avLst/>
          </a:prstGeom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ru-RU" b="1" cap="all" dirty="0" smtClean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  <a:p>
            <a:pPr algn="ctr">
              <a:defRPr/>
            </a:pPr>
            <a:r>
              <a:rPr lang="ru-RU" sz="3200" b="1" cap="all" dirty="0" smtClean="0">
                <a:ln w="11430"/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ОЛИЦЕТВОРЕНИЕ</a:t>
            </a:r>
          </a:p>
          <a:p>
            <a:pPr algn="ctr">
              <a:defRPr/>
            </a:pPr>
            <a:endParaRPr lang="ru-RU" b="1" cap="all" dirty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683568" y="1412776"/>
            <a:ext cx="7776864" cy="4752528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Разновидность метафоры </a:t>
            </a:r>
            <a:r>
              <a:rPr lang="ru-RU" sz="36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–                     </a:t>
            </a:r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перенос признаков живого существа               на явления природы, предметы, понятия.</a:t>
            </a:r>
          </a:p>
          <a:p>
            <a:pPr algn="ctr">
              <a:spcBef>
                <a:spcPct val="50000"/>
              </a:spcBef>
            </a:pPr>
            <a:endParaRPr lang="ru-RU" sz="28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ru-RU" sz="2800" b="1" i="1" dirty="0" smtClean="0">
                <a:solidFill>
                  <a:srgbClr val="800000"/>
                </a:solidFill>
              </a:rPr>
              <a:t>Устало все </a:t>
            </a:r>
            <a:r>
              <a:rPr lang="ru-RU" sz="2800" b="1" i="1" dirty="0" smtClean="0"/>
              <a:t>кругом: </a:t>
            </a:r>
            <a:r>
              <a:rPr lang="ru-RU" sz="2800" b="1" i="1" dirty="0" smtClean="0">
                <a:solidFill>
                  <a:srgbClr val="800000"/>
                </a:solidFill>
              </a:rPr>
              <a:t>устал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smtClean="0"/>
              <a:t>и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smtClean="0">
                <a:solidFill>
                  <a:srgbClr val="800000"/>
                </a:solidFill>
              </a:rPr>
              <a:t>цвет небес</a:t>
            </a:r>
            <a:r>
              <a:rPr lang="ru-RU" sz="2800" b="1" i="1" dirty="0" smtClean="0"/>
              <a:t>,</a:t>
            </a:r>
            <a:br>
              <a:rPr lang="ru-RU" sz="2800" b="1" i="1" dirty="0" smtClean="0"/>
            </a:br>
            <a:r>
              <a:rPr lang="ru-RU" sz="2800" b="1" i="1" dirty="0" smtClean="0"/>
              <a:t>И </a:t>
            </a:r>
            <a:r>
              <a:rPr lang="ru-RU" sz="2800" b="1" i="1" dirty="0" smtClean="0">
                <a:solidFill>
                  <a:srgbClr val="800000"/>
                </a:solidFill>
              </a:rPr>
              <a:t>ветер, </a:t>
            </a:r>
            <a:r>
              <a:rPr lang="ru-RU" sz="2800" b="1" i="1" dirty="0" smtClean="0"/>
              <a:t>и </a:t>
            </a:r>
            <a:r>
              <a:rPr lang="ru-RU" sz="2800" b="1" i="1" dirty="0" smtClean="0">
                <a:solidFill>
                  <a:srgbClr val="800000"/>
                </a:solidFill>
              </a:rPr>
              <a:t>река</a:t>
            </a:r>
            <a:r>
              <a:rPr lang="ru-RU" sz="2800" b="1" i="1" dirty="0" smtClean="0"/>
              <a:t>, и </a:t>
            </a:r>
            <a:r>
              <a:rPr lang="ru-RU" sz="2800" b="1" i="1" dirty="0" smtClean="0">
                <a:solidFill>
                  <a:srgbClr val="800000"/>
                </a:solidFill>
              </a:rPr>
              <a:t>месяц</a:t>
            </a:r>
            <a:r>
              <a:rPr lang="ru-RU" sz="2800" b="1" i="1" dirty="0" smtClean="0"/>
              <a:t>,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smtClean="0"/>
              <a:t>что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smtClean="0">
                <a:solidFill>
                  <a:srgbClr val="800000"/>
                </a:solidFill>
              </a:rPr>
              <a:t>родился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>И </a:t>
            </a:r>
            <a:r>
              <a:rPr lang="ru-RU" sz="2800" b="1" i="1" dirty="0" smtClean="0">
                <a:solidFill>
                  <a:srgbClr val="800000"/>
                </a:solidFill>
              </a:rPr>
              <a:t>ночь</a:t>
            </a:r>
            <a:r>
              <a:rPr lang="ru-RU" sz="2800" b="1" i="1" dirty="0" smtClean="0"/>
              <a:t>, и в зелени потусклой </a:t>
            </a:r>
            <a:r>
              <a:rPr lang="ru-RU" sz="2800" b="1" i="1" dirty="0" smtClean="0">
                <a:solidFill>
                  <a:srgbClr val="800000"/>
                </a:solidFill>
              </a:rPr>
              <a:t>спящий лес</a:t>
            </a:r>
            <a:r>
              <a:rPr lang="ru-RU" sz="2800" b="1" i="1" dirty="0" smtClean="0">
                <a:solidFill>
                  <a:schemeClr val="tx1"/>
                </a:solidFill>
              </a:rPr>
              <a:t>…</a:t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 smtClean="0"/>
              <a:t>					</a:t>
            </a:r>
            <a:r>
              <a:rPr lang="ru-RU" sz="2000" b="1" i="1" dirty="0" smtClean="0"/>
              <a:t>А. Фет</a:t>
            </a:r>
          </a:p>
          <a:p>
            <a:pPr algn="ctr">
              <a:buNone/>
            </a:pPr>
            <a:endParaRPr 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72400" y="6165304"/>
            <a:ext cx="648072" cy="39434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5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-27384"/>
            <a:ext cx="9144000" cy="1138773"/>
          </a:xfrm>
          <a:prstGeom prst="rect">
            <a:avLst/>
          </a:prstGeom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ru-RU" b="1" cap="all" dirty="0" smtClean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  <a:p>
            <a:pPr algn="ctr">
              <a:defRPr/>
            </a:pPr>
            <a:r>
              <a:rPr lang="ru-RU" sz="3200" b="1" cap="all" dirty="0" smtClean="0">
                <a:ln w="11430"/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метонимия</a:t>
            </a:r>
          </a:p>
          <a:p>
            <a:pPr algn="ctr">
              <a:defRPr/>
            </a:pPr>
            <a:endParaRPr lang="ru-RU" b="1" cap="all" dirty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683568" y="1340768"/>
            <a:ext cx="7704856" cy="4824536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90000"/>
              </a:lnSpc>
              <a:buNone/>
            </a:pPr>
            <a:endParaRPr lang="ru-RU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90000"/>
              </a:lnSpc>
              <a:buNone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Метонимия</a:t>
            </a:r>
            <a:r>
              <a:rPr lang="ru-RU" sz="2000" b="1" dirty="0" smtClean="0"/>
              <a:t> – </a:t>
            </a:r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перенос названия с одного предмета на другой по их сходству.</a:t>
            </a:r>
          </a:p>
          <a:p>
            <a:pPr algn="ctr">
              <a:lnSpc>
                <a:spcPct val="90000"/>
              </a:lnSpc>
              <a:buNone/>
            </a:pPr>
            <a:endParaRPr lang="en-US" sz="2800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lnSpc>
                <a:spcPct val="90000"/>
              </a:lnSpc>
              <a:buNone/>
            </a:pPr>
            <a:endParaRPr lang="en-US" sz="700" b="1" dirty="0" smtClean="0"/>
          </a:p>
          <a:p>
            <a:pPr algn="ctr">
              <a:lnSpc>
                <a:spcPct val="90000"/>
              </a:lnSpc>
            </a:pPr>
            <a:r>
              <a:rPr lang="ru-RU" sz="2400" b="1" i="1" dirty="0" smtClean="0">
                <a:solidFill>
                  <a:srgbClr val="800000"/>
                </a:solidFill>
              </a:rPr>
              <a:t>	</a:t>
            </a:r>
            <a:r>
              <a:rPr lang="ru-RU" sz="2800" b="1" i="1" dirty="0" smtClean="0">
                <a:solidFill>
                  <a:srgbClr val="800000"/>
                </a:solidFill>
              </a:rPr>
              <a:t>«Шляпа </a:t>
            </a:r>
            <a:r>
              <a:rPr lang="ru-RU" sz="2800" b="1" i="1" dirty="0" smtClean="0"/>
              <a:t>исчезла в толпе» </a:t>
            </a:r>
          </a:p>
          <a:p>
            <a:pPr algn="ctr">
              <a:lnSpc>
                <a:spcPct val="90000"/>
              </a:lnSpc>
            </a:pPr>
            <a:r>
              <a:rPr lang="ru-RU" sz="2800" b="1" i="1" dirty="0" smtClean="0"/>
              <a:t>	</a:t>
            </a:r>
            <a:r>
              <a:rPr lang="ru-RU" sz="2400" b="1" i="1" dirty="0" smtClean="0"/>
              <a:t>(вместо слова «человек»  - «шляпа»)</a:t>
            </a:r>
          </a:p>
          <a:p>
            <a:pPr algn="ctr">
              <a:lnSpc>
                <a:spcPct val="90000"/>
              </a:lnSpc>
              <a:buNone/>
            </a:pPr>
            <a:endParaRPr lang="ru-RU" sz="1050" b="1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 smtClean="0"/>
              <a:t>	</a:t>
            </a:r>
            <a:r>
              <a:rPr lang="ru-RU" sz="2800" b="1" i="1" dirty="0" smtClean="0"/>
              <a:t>«Ты вёл </a:t>
            </a:r>
            <a:r>
              <a:rPr lang="ru-RU" sz="2800" b="1" i="1" dirty="0" smtClean="0">
                <a:solidFill>
                  <a:srgbClr val="800000"/>
                </a:solidFill>
              </a:rPr>
              <a:t>мечи</a:t>
            </a: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smtClean="0"/>
              <a:t>на пир обильный...»</a:t>
            </a:r>
            <a:endParaRPr lang="en-US" sz="2800" b="1" i="1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i="1" dirty="0" smtClean="0"/>
              <a:t>	</a:t>
            </a:r>
            <a:r>
              <a:rPr lang="ru-RU" sz="2400" b="1" i="1" dirty="0" smtClean="0"/>
              <a:t> («мечи» -   это воины)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1050" b="1" i="1" dirty="0" smtClean="0">
              <a:solidFill>
                <a:srgbClr val="442708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 dirty="0" smtClean="0">
                <a:solidFill>
                  <a:srgbClr val="800000"/>
                </a:solidFill>
              </a:rPr>
              <a:t>	«Розы в </a:t>
            </a:r>
            <a:r>
              <a:rPr lang="ru-RU" sz="2800" b="1" i="1" dirty="0" smtClean="0"/>
              <a:t>хрустале»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 dirty="0" smtClean="0"/>
              <a:t>  	</a:t>
            </a:r>
            <a:r>
              <a:rPr lang="ru-RU" sz="2400" b="1" i="1" dirty="0" smtClean="0"/>
              <a:t>(Имеется в виду не кусок хрусталя, 		а хрустальная ваза).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2000" b="1" i="1" dirty="0">
              <a:solidFill>
                <a:srgbClr val="442708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244408" y="6203008"/>
            <a:ext cx="648072" cy="39434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5" grpId="0" animBg="1"/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381</Words>
  <Application>Microsoft Office PowerPoint</Application>
  <PresentationFormat>Экран (4:3)</PresentationFormat>
  <Paragraphs>153</Paragraphs>
  <Slides>14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Zhanna</cp:lastModifiedBy>
  <cp:revision>102</cp:revision>
  <dcterms:created xsi:type="dcterms:W3CDTF">2010-12-26T08:31:03Z</dcterms:created>
  <dcterms:modified xsi:type="dcterms:W3CDTF">2011-11-12T17:29:06Z</dcterms:modified>
</cp:coreProperties>
</file>