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4" r:id="rId3"/>
    <p:sldId id="285" r:id="rId4"/>
    <p:sldId id="257" r:id="rId5"/>
    <p:sldId id="290" r:id="rId6"/>
    <p:sldId id="277" r:id="rId7"/>
    <p:sldId id="276" r:id="rId8"/>
    <p:sldId id="259" r:id="rId9"/>
    <p:sldId id="260" r:id="rId10"/>
    <p:sldId id="283" r:id="rId11"/>
    <p:sldId id="279" r:id="rId12"/>
    <p:sldId id="287" r:id="rId13"/>
    <p:sldId id="281" r:id="rId14"/>
    <p:sldId id="263" r:id="rId15"/>
    <p:sldId id="28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99"/>
    <a:srgbClr val="71FFC6"/>
    <a:srgbClr val="FF7575"/>
    <a:srgbClr val="FFCCCC"/>
    <a:srgbClr val="FF8181"/>
    <a:srgbClr val="FFA7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50" autoAdjust="0"/>
    <p:restoredTop sz="94660"/>
  </p:normalViewPr>
  <p:slideViewPr>
    <p:cSldViewPr>
      <p:cViewPr>
        <p:scale>
          <a:sx n="94" d="100"/>
          <a:sy n="94" d="100"/>
        </p:scale>
        <p:origin x="-135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wallpaper_19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Скругленная прямоугольная выноска 8"/>
          <p:cNvSpPr/>
          <p:nvPr userDrawn="1"/>
        </p:nvSpPr>
        <p:spPr>
          <a:xfrm>
            <a:off x="1214414" y="3929066"/>
            <a:ext cx="4857784" cy="1857388"/>
          </a:xfrm>
          <a:prstGeom prst="wedgeRoundRectCallout">
            <a:avLst>
              <a:gd name="adj1" fmla="val 59428"/>
              <a:gd name="adj2" fmla="val 11902"/>
              <a:gd name="adj3" fmla="val 16667"/>
            </a:avLst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Выноска-облако 7"/>
          <p:cNvSpPr/>
          <p:nvPr userDrawn="1"/>
        </p:nvSpPr>
        <p:spPr>
          <a:xfrm>
            <a:off x="928662" y="857232"/>
            <a:ext cx="7215238" cy="2357454"/>
          </a:xfrm>
          <a:prstGeom prst="cloudCallout">
            <a:avLst>
              <a:gd name="adj1" fmla="val 28779"/>
              <a:gd name="adj2" fmla="val 67110"/>
            </a:avLst>
          </a:prstGeom>
          <a:solidFill>
            <a:srgbClr val="FFCCCC"/>
          </a:solidFill>
          <a:ln>
            <a:solidFill>
              <a:srgbClr val="FF7575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500174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/>
              <a:pPr/>
              <a:t>28.03.2014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71438" y="71438"/>
            <a:ext cx="9001156" cy="6715148"/>
          </a:xfrm>
          <a:prstGeom prst="rect">
            <a:avLst/>
          </a:prstGeom>
          <a:noFill/>
          <a:ln w="57150">
            <a:solidFill>
              <a:srgbClr val="00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/>
              <a:pPr/>
              <a:t>28.03.2014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/>
              <a:pPr/>
              <a:t>28.03.2014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/>
              <a:pPr/>
              <a:t>28.03.2014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/>
              <a:pPr/>
              <a:t>28.03.2014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/>
              <a:pPr/>
              <a:t>28.03.2014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/>
              <a:pPr/>
              <a:t>28.03.2014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/>
              <a:pPr/>
              <a:t>28.03.2014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/>
              <a:pPr/>
              <a:t>28.03.2014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/>
              <a:pPr/>
              <a:t>28.03.2014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/>
              <a:pPr/>
              <a:t>28.03.2014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8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428596" y="357166"/>
            <a:ext cx="8286808" cy="114300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6ED727-27CD-4E07-8BCC-54F7ACA67BF1}" type="datetimeFigureOut">
              <a:rPr lang="ru-RU" smtClean="0"/>
              <a:pPr/>
              <a:t>28.03.2014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02D7C6-DFB1-429C-A9F0-1B3ACF66FE2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214282" y="214290"/>
            <a:ext cx="8715436" cy="6500858"/>
          </a:xfrm>
          <a:prstGeom prst="rect">
            <a:avLst/>
          </a:prstGeom>
          <a:noFill/>
          <a:ln w="76200">
            <a:solidFill>
              <a:srgbClr val="FF818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6600" dirty="0" smtClean="0">
                <a:latin typeface="Comic Sans MS" panose="030F0702030302020204" pitchFamily="66" charset="0"/>
              </a:rPr>
              <a:t>Современные игрушки</a:t>
            </a:r>
            <a:endParaRPr lang="ru-RU" sz="6600" dirty="0">
              <a:latin typeface="Comic Sans MS" panose="030F0702030302020204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3861048"/>
            <a:ext cx="4752528" cy="1944216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Анализ с точки зрения соответствия психолого-педагогическим требованиям</a:t>
            </a:r>
            <a:endParaRPr lang="ru-RU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387424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4525963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dirty="0">
                <a:latin typeface="Comic Sans MS" panose="030F0702030302020204" pitchFamily="66" charset="0"/>
              </a:rPr>
              <a:t>Содержание обучающих игр. Самый значительный рост в разработке и производстве отечественных игр произошел в количестве наименований серии обучающих игр. Особую тревогу вызывают игры по обучению грамоте. Неправильная подача обучающего материала с точки зрения педагогики, методики и дидактики, огромное количество грамматических, лингвистических, орфографических, стилистических и т.д. ошибок наносит непоправимый вред ребенку. Такая игра не помогает, а создает лишь трудности на пути получения знаний и условия для </a:t>
            </a:r>
            <a:r>
              <a:rPr lang="ru-RU" dirty="0" err="1">
                <a:latin typeface="Comic Sans MS" panose="030F0702030302020204" pitchFamily="66" charset="0"/>
              </a:rPr>
              <a:t>травмирования</a:t>
            </a:r>
            <a:r>
              <a:rPr lang="ru-RU" dirty="0">
                <a:latin typeface="Comic Sans MS" panose="030F0702030302020204" pitchFamily="66" charset="0"/>
              </a:rPr>
              <a:t> психики детей в процессе переучивания.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7444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80920" cy="1143000"/>
          </a:xfrm>
        </p:spPr>
        <p:txBody>
          <a:bodyPr/>
          <a:lstStyle/>
          <a:p>
            <a:r>
              <a:rPr lang="ru-RU" dirty="0">
                <a:latin typeface="Comic Sans MS" panose="030F0702030302020204" pitchFamily="66" charset="0"/>
              </a:rPr>
              <a:t>Возможности игрушки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Comic Sans MS" panose="030F0702030302020204" pitchFamily="66" charset="0"/>
              </a:rPr>
              <a:t>	Её </a:t>
            </a:r>
            <a:r>
              <a:rPr lang="ru-RU" dirty="0">
                <a:latin typeface="Comic Sans MS" panose="030F0702030302020204" pitchFamily="66" charset="0"/>
              </a:rPr>
              <a:t>применяют</a:t>
            </a:r>
            <a:r>
              <a:rPr lang="ru-RU" dirty="0" smtClean="0">
                <a:latin typeface="Comic Sans MS" panose="030F0702030302020204" pitchFamily="66" charset="0"/>
              </a:rPr>
              <a:t>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>
                <a:latin typeface="Comic Sans MS" panose="030F0702030302020204" pitchFamily="66" charset="0"/>
              </a:rPr>
              <a:t>в практике воспитания;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>
                <a:latin typeface="Comic Sans MS" panose="030F0702030302020204" pitchFamily="66" charset="0"/>
              </a:rPr>
              <a:t>при оказании </a:t>
            </a:r>
            <a:r>
              <a:rPr lang="ru-RU" dirty="0" smtClean="0">
                <a:latin typeface="Comic Sans MS" panose="030F0702030302020204" pitchFamily="66" charset="0"/>
              </a:rPr>
              <a:t>психической</a:t>
            </a:r>
          </a:p>
          <a:p>
            <a:pPr marL="0" indent="0">
              <a:buNone/>
            </a:pP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smtClean="0">
                <a:latin typeface="Comic Sans MS" panose="030F0702030302020204" pitchFamily="66" charset="0"/>
              </a:rPr>
              <a:t>     </a:t>
            </a:r>
            <a:r>
              <a:rPr lang="ru-RU" dirty="0">
                <a:latin typeface="Comic Sans MS" panose="030F0702030302020204" pitchFamily="66" charset="0"/>
              </a:rPr>
              <a:t>помощи;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>
                <a:latin typeface="Comic Sans MS" panose="030F0702030302020204" pitchFamily="66" charset="0"/>
              </a:rPr>
              <a:t>в коррекции поведения</a:t>
            </a:r>
            <a:r>
              <a:rPr lang="ru-RU" dirty="0" smtClean="0">
                <a:latin typeface="Comic Sans MS" panose="030F0702030302020204" pitchFamily="66" charset="0"/>
              </a:rPr>
              <a:t>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>
                <a:latin typeface="Comic Sans MS" panose="030F0702030302020204" pitchFamily="66" charset="0"/>
              </a:rPr>
              <a:t>в творческом развитии.</a:t>
            </a:r>
            <a:br>
              <a:rPr lang="ru-RU" dirty="0">
                <a:latin typeface="Comic Sans MS" panose="030F0702030302020204" pitchFamily="66" charset="0"/>
              </a:rPr>
            </a:br>
            <a:endParaRPr lang="ru-RU" dirty="0"/>
          </a:p>
        </p:txBody>
      </p:sp>
      <p:pic>
        <p:nvPicPr>
          <p:cNvPr id="2050" name="Picture 2" descr="C:\Users\Андрей\Desktop\Магистратура\2 курс\Этнография детства\пирамидка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348880"/>
            <a:ext cx="2403743" cy="4402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3459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latin typeface="Comic Sans MS" panose="030F0702030302020204" pitchFamily="66" charset="0"/>
              </a:rPr>
              <a:t>Немецкий философ и психолог </a:t>
            </a:r>
            <a:r>
              <a:rPr lang="ru-RU" dirty="0" smtClean="0">
                <a:latin typeface="Comic Sans MS" panose="030F0702030302020204" pitchFamily="66" charset="0"/>
              </a:rPr>
              <a:t/>
            </a:r>
            <a:br>
              <a:rPr lang="ru-RU" dirty="0" smtClean="0">
                <a:latin typeface="Comic Sans MS" panose="030F0702030302020204" pitchFamily="66" charset="0"/>
              </a:rPr>
            </a:br>
            <a:r>
              <a:rPr lang="ru-RU" dirty="0" smtClean="0">
                <a:latin typeface="Comic Sans MS" panose="030F0702030302020204" pitchFamily="66" charset="0"/>
              </a:rPr>
              <a:t>Эрих </a:t>
            </a:r>
            <a:r>
              <a:rPr lang="ru-RU" dirty="0" err="1">
                <a:latin typeface="Comic Sans MS" panose="030F0702030302020204" pitchFamily="66" charset="0"/>
              </a:rPr>
              <a:t>Фром</a:t>
            </a:r>
            <a:r>
              <a:rPr lang="ru-RU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dirty="0" smtClean="0">
                <a:latin typeface="Comic Sans MS" panose="030F0702030302020204" pitchFamily="66" charset="0"/>
              </a:rPr>
              <a:t>много </a:t>
            </a:r>
            <a:r>
              <a:rPr lang="ru-RU" dirty="0">
                <a:latin typeface="Comic Sans MS" panose="030F0702030302020204" pitchFamily="66" charset="0"/>
              </a:rPr>
              <a:t>писал о том, что ребенок в игре моделирует и творит свою взрослую жизнь, в игре творит самого себя.</a:t>
            </a:r>
          </a:p>
          <a:p>
            <a:pPr marL="0" indent="0" algn="ctr">
              <a:buNone/>
            </a:pPr>
            <a:r>
              <a:rPr lang="ru-RU" dirty="0">
                <a:latin typeface="Comic Sans MS" panose="030F0702030302020204" pitchFamily="66" charset="0"/>
              </a:rPr>
              <a:t>Задумайтесь, какой будет взрослая жизнь ребенка играющего «классической бензопилой маньяка», вампирами, монстрами и т.п.</a:t>
            </a:r>
          </a:p>
          <a:p>
            <a:pPr marL="0" indent="0" algn="ctr">
              <a:buNone/>
            </a:pPr>
            <a:r>
              <a:rPr lang="ru-RU" dirty="0">
                <a:latin typeface="Comic Sans MS" panose="030F0702030302020204" pitchFamily="66" charset="0"/>
              </a:rPr>
              <a:t>Вот и получается, что из </a:t>
            </a:r>
            <a:r>
              <a:rPr lang="ru-RU" dirty="0" err="1">
                <a:latin typeface="Comic Sans MS" panose="030F0702030302020204" pitchFamily="66" charset="0"/>
              </a:rPr>
              <a:t>Фрейдовской</a:t>
            </a:r>
            <a:r>
              <a:rPr lang="ru-RU" dirty="0">
                <a:latin typeface="Comic Sans MS" panose="030F0702030302020204" pitchFamily="66" charset="0"/>
              </a:rPr>
              <a:t> игрушки, которая лечит она, превращается в игрушку, которая калечит.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1466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Comic Sans MS" panose="030F0702030302020204" pitchFamily="66" charset="0"/>
              </a:rPr>
              <a:t>Вывод:</a:t>
            </a:r>
            <a:endParaRPr lang="ru-RU" dirty="0"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>
                <a:latin typeface="Comic Sans MS" panose="030F0702030302020204" pitchFamily="66" charset="0"/>
              </a:rPr>
              <a:t>Всем нам необходимо понимать, что любая игрушка развивает. Вопрос – «что она развивает»? Агрессию, страх, неврозы или положительные эмоции, а может интеллектуальные и познавательные способности </a:t>
            </a:r>
            <a:r>
              <a:rPr lang="ru-RU" dirty="0" smtClean="0">
                <a:latin typeface="Comic Sans MS" panose="030F0702030302020204" pitchFamily="66" charset="0"/>
              </a:rPr>
              <a:t>ребенка.</a:t>
            </a:r>
          </a:p>
          <a:p>
            <a:pPr marL="0" indent="0" algn="ctr">
              <a:buNone/>
            </a:pPr>
            <a:r>
              <a:rPr lang="ru-RU" dirty="0" smtClean="0">
                <a:latin typeface="Comic Sans MS" panose="030F0702030302020204" pitchFamily="66" charset="0"/>
              </a:rPr>
              <a:t>Наша цель внести в жизнь ребенка правильный выбор игры и игрушки!</a:t>
            </a:r>
            <a:endParaRPr lang="ru-RU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4971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7 0.04 C 0.081 0.049 0.102 0.054 0.124 0.054 C 0.149 0.054 0.169 0.049 0.183 0.04 L 0.25 0 E" pathEditMode="relative" ptsTypes="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Comic Sans MS" panose="030F0702030302020204" pitchFamily="66" charset="0"/>
              </a:rPr>
              <a:t/>
            </a:r>
            <a:br>
              <a:rPr lang="ru-RU" dirty="0" smtClean="0">
                <a:latin typeface="Comic Sans MS" panose="030F0702030302020204" pitchFamily="66" charset="0"/>
              </a:rPr>
            </a:br>
            <a:r>
              <a:rPr lang="ru-RU" dirty="0" smtClean="0">
                <a:latin typeface="Comic Sans MS" panose="030F0702030302020204" pitchFamily="66" charset="0"/>
              </a:rPr>
              <a:t>Для </a:t>
            </a:r>
            <a:r>
              <a:rPr lang="ru-RU" dirty="0">
                <a:latin typeface="Comic Sans MS" panose="030F0702030302020204" pitchFamily="66" charset="0"/>
              </a:rPr>
              <a:t>исправления сложившейся ситуации необходимо:</a:t>
            </a:r>
            <a:br>
              <a:rPr lang="ru-RU" dirty="0">
                <a:latin typeface="Comic Sans MS" panose="030F0702030302020204" pitchFamily="66" charset="0"/>
              </a:rPr>
            </a:br>
            <a:endParaRPr lang="ru-RU" dirty="0"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>
                <a:latin typeface="Comic Sans MS" panose="030F0702030302020204" pitchFamily="66" charset="0"/>
              </a:rPr>
              <a:t>1.	совершенствовать </a:t>
            </a:r>
            <a:r>
              <a:rPr lang="ru-RU" dirty="0">
                <a:latin typeface="Comic Sans MS" panose="030F0702030302020204" pitchFamily="66" charset="0"/>
              </a:rPr>
              <a:t>правовую базу и повышать правовую грамотность населения в вопросе защиты детей от влияния игр и игрушек, которые могут нанести вред здоровью, психическому и духовно-нравственному развитию детей</a:t>
            </a:r>
            <a:br>
              <a:rPr lang="ru-RU" dirty="0">
                <a:latin typeface="Comic Sans MS" panose="030F0702030302020204" pitchFamily="66" charset="0"/>
              </a:rPr>
            </a:br>
            <a:r>
              <a:rPr lang="ru-RU" dirty="0">
                <a:latin typeface="Comic Sans MS" panose="030F0702030302020204" pitchFamily="66" charset="0"/>
              </a:rPr>
              <a:t/>
            </a:r>
            <a:br>
              <a:rPr lang="ru-RU" dirty="0">
                <a:latin typeface="Comic Sans MS" panose="030F0702030302020204" pitchFamily="66" charset="0"/>
              </a:rPr>
            </a:br>
            <a:r>
              <a:rPr lang="ru-RU" dirty="0" smtClean="0">
                <a:latin typeface="Comic Sans MS" panose="030F0702030302020204" pitchFamily="66" charset="0"/>
              </a:rPr>
              <a:t>2.	использовать </a:t>
            </a:r>
            <a:r>
              <a:rPr lang="ru-RU" dirty="0">
                <a:latin typeface="Comic Sans MS" panose="030F0702030302020204" pitchFamily="66" charset="0"/>
              </a:rPr>
              <a:t>педагогический потенциал образовательных учреждений, прежде всего дошкольной системы, в работе с семьями с целью создания единого развивающего пространства в детском саду и дома</a:t>
            </a:r>
            <a:br>
              <a:rPr lang="ru-RU" dirty="0">
                <a:latin typeface="Comic Sans MS" panose="030F0702030302020204" pitchFamily="66" charset="0"/>
              </a:rPr>
            </a:br>
            <a:r>
              <a:rPr lang="ru-RU" dirty="0">
                <a:latin typeface="Comic Sans MS" panose="030F0702030302020204" pitchFamily="66" charset="0"/>
              </a:rPr>
              <a:t/>
            </a:r>
            <a:br>
              <a:rPr lang="ru-RU" dirty="0">
                <a:latin typeface="Comic Sans MS" panose="030F0702030302020204" pitchFamily="66" charset="0"/>
              </a:rPr>
            </a:br>
            <a:r>
              <a:rPr lang="ru-RU" dirty="0" smtClean="0">
                <a:latin typeface="Comic Sans MS" panose="030F0702030302020204" pitchFamily="66" charset="0"/>
              </a:rPr>
              <a:t>3.	совершенствовать </a:t>
            </a:r>
            <a:r>
              <a:rPr lang="ru-RU" dirty="0">
                <a:latin typeface="Comic Sans MS" panose="030F0702030302020204" pitchFamily="66" charset="0"/>
              </a:rPr>
              <a:t>систему социальной и психолого-педагогической экспертизы игр и игрушек с целью обучения потребителей правильному выбору игр и игрушек </a:t>
            </a:r>
            <a:br>
              <a:rPr lang="ru-RU" dirty="0">
                <a:latin typeface="Comic Sans MS" panose="030F0702030302020204" pitchFamily="66" charset="0"/>
              </a:rPr>
            </a:br>
            <a:endParaRPr lang="ru-RU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2414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3688" y="1124744"/>
            <a:ext cx="5832648" cy="1845455"/>
          </a:xfrm>
        </p:spPr>
        <p:txBody>
          <a:bodyPr/>
          <a:lstStyle/>
          <a:p>
            <a:r>
              <a:rPr lang="ru-RU" dirty="0" smtClean="0">
                <a:latin typeface="Comic Sans MS" panose="030F0702030302020204" pitchFamily="66" charset="0"/>
              </a:rPr>
              <a:t>Благодарим за внимание</a:t>
            </a:r>
            <a:endParaRPr lang="ru-RU" dirty="0">
              <a:latin typeface="Comic Sans MS" panose="030F0702030302020204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4077072"/>
            <a:ext cx="5184576" cy="1728192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Воспитатель </a:t>
            </a:r>
            <a:r>
              <a:rPr lang="ru-RU" smtClean="0">
                <a:solidFill>
                  <a:schemeClr val="tx1"/>
                </a:solidFill>
              </a:rPr>
              <a:t>ГБОУ 2655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Кот </a:t>
            </a:r>
            <a:r>
              <a:rPr lang="ru-RU" dirty="0">
                <a:solidFill>
                  <a:schemeClr val="tx1"/>
                </a:solidFill>
              </a:rPr>
              <a:t>Лада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Старший воспитатель ГБОУ 374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Коханова </a:t>
            </a:r>
            <a:r>
              <a:rPr lang="ru-RU" dirty="0">
                <a:solidFill>
                  <a:schemeClr val="tx1"/>
                </a:solidFill>
              </a:rPr>
              <a:t>Татьяна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9053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19256" cy="1162050"/>
          </a:xfrm>
        </p:spPr>
        <p:txBody>
          <a:bodyPr>
            <a:normAutofit/>
          </a:bodyPr>
          <a:lstStyle/>
          <a:p>
            <a:pPr algn="ctr"/>
            <a:r>
              <a:rPr lang="ru-RU" sz="5400" b="0" dirty="0">
                <a:solidFill>
                  <a:prstClr val="black"/>
                </a:solidFill>
                <a:latin typeface="Comic Sans MS" panose="030F0702030302020204" pitchFamily="66" charset="0"/>
              </a:rPr>
              <a:t>Что такое игрушка?</a:t>
            </a:r>
            <a:endParaRPr lang="ru-RU" sz="54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008" y="1772816"/>
            <a:ext cx="4353392" cy="4569101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4042792" cy="5306268"/>
          </a:xfrm>
        </p:spPr>
        <p:txBody>
          <a:bodyPr>
            <a:normAutofit/>
          </a:bodyPr>
          <a:lstStyle/>
          <a:p>
            <a:pPr algn="ctr" fontAlgn="ctr">
              <a:spcBef>
                <a:spcPts val="0"/>
              </a:spcBef>
            </a:pPr>
            <a:r>
              <a:rPr lang="ru-RU" sz="1800" b="1" dirty="0">
                <a:solidFill>
                  <a:srgbClr val="5500AA"/>
                </a:solidFill>
                <a:latin typeface="Comic Sans MS" panose="030F0702030302020204" pitchFamily="66" charset="0"/>
              </a:rPr>
              <a:t>Современный толковый словарь русского языка </a:t>
            </a:r>
            <a:r>
              <a:rPr lang="ru-RU" sz="1800" b="1" dirty="0" err="1">
                <a:solidFill>
                  <a:srgbClr val="5500AA"/>
                </a:solidFill>
                <a:latin typeface="Comic Sans MS" panose="030F0702030302020204" pitchFamily="66" charset="0"/>
              </a:rPr>
              <a:t>Т.Ф.Ефремовой</a:t>
            </a:r>
            <a:r>
              <a:rPr lang="ru-RU" sz="1800" b="1" dirty="0">
                <a:solidFill>
                  <a:srgbClr val="5500AA"/>
                </a:solidFill>
                <a:latin typeface="Comic Sans MS" panose="030F0702030302020204" pitchFamily="66" charset="0"/>
              </a:rPr>
              <a:t> </a:t>
            </a:r>
            <a:r>
              <a:rPr lang="ru-RU" sz="1800" b="1" dirty="0" smtClean="0">
                <a:solidFill>
                  <a:srgbClr val="5500AA"/>
                </a:solidFill>
                <a:latin typeface="Comic Sans MS" panose="030F0702030302020204" pitchFamily="66" charset="0"/>
              </a:rPr>
              <a:t>–</a:t>
            </a:r>
          </a:p>
          <a:p>
            <a:pPr algn="ctr" fontAlgn="ctr">
              <a:spcBef>
                <a:spcPts val="0"/>
              </a:spcBef>
            </a:pPr>
            <a:r>
              <a:rPr lang="ru-RU" sz="1800" b="1" dirty="0" smtClean="0">
                <a:solidFill>
                  <a:srgbClr val="5500AA"/>
                </a:solidFill>
                <a:latin typeface="Comic Sans MS" panose="030F0702030302020204" pitchFamily="66" charset="0"/>
              </a:rPr>
              <a:t> </a:t>
            </a:r>
          </a:p>
          <a:p>
            <a:pPr marL="342900" indent="-342900" algn="just" fontAlgn="ctr">
              <a:spcBef>
                <a:spcPts val="0"/>
              </a:spcBef>
              <a:buAutoNum type="arabicParenR"/>
            </a:pPr>
            <a:r>
              <a:rPr lang="ru-RU" sz="20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а)Предмет</a:t>
            </a:r>
            <a:r>
              <a:rPr lang="ru-RU" sz="2000" dirty="0">
                <a:solidFill>
                  <a:srgbClr val="000000"/>
                </a:solidFill>
                <a:latin typeface="Comic Sans MS" panose="030F0702030302020204" pitchFamily="66" charset="0"/>
              </a:rPr>
              <a:t>, </a:t>
            </a:r>
            <a:r>
              <a:rPr lang="ru-RU" sz="20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предназначенный </a:t>
            </a:r>
            <a:r>
              <a:rPr lang="ru-RU" sz="2000" dirty="0">
                <a:solidFill>
                  <a:srgbClr val="000000"/>
                </a:solidFill>
                <a:latin typeface="Comic Sans MS" panose="030F0702030302020204" pitchFamily="66" charset="0"/>
              </a:rPr>
              <a:t>для игры детей. </a:t>
            </a:r>
            <a:endParaRPr lang="ru-RU" sz="2000" dirty="0" smtClean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algn="just" fontAlgn="ctr">
              <a:spcBef>
                <a:spcPts val="0"/>
              </a:spcBef>
            </a:pPr>
            <a:r>
              <a:rPr lang="ru-RU" sz="20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б</a:t>
            </a:r>
            <a:r>
              <a:rPr lang="ru-RU" sz="2000" dirty="0">
                <a:solidFill>
                  <a:srgbClr val="000000"/>
                </a:solidFill>
                <a:latin typeface="Comic Sans MS" panose="030F0702030302020204" pitchFamily="66" charset="0"/>
              </a:rPr>
              <a:t>) перен. То, что находится в полной зависимости от кого-л., чего-л. </a:t>
            </a:r>
          </a:p>
          <a:p>
            <a:pPr lvl="0" algn="just">
              <a:spcBef>
                <a:spcPts val="0"/>
              </a:spcBef>
            </a:pPr>
            <a:r>
              <a:rPr lang="ru-RU" sz="20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2) перен</a:t>
            </a:r>
            <a:r>
              <a:rPr lang="ru-RU" sz="2000" dirty="0">
                <a:solidFill>
                  <a:srgbClr val="000000"/>
                </a:solidFill>
                <a:latin typeface="Comic Sans MS" panose="030F0702030302020204" pitchFamily="66" charset="0"/>
              </a:rPr>
              <a:t>. То, к чему относятся несерьезно, как к забаве, распоряжаясь по своему усмотрению, не считаясь с чьими-л. интересами или </a:t>
            </a:r>
            <a:r>
              <a:rPr lang="ru-RU" sz="20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желаниями.</a:t>
            </a:r>
          </a:p>
          <a:p>
            <a:pPr lvl="0" algn="just">
              <a:spcBef>
                <a:spcPts val="0"/>
              </a:spcBef>
            </a:pPr>
            <a:r>
              <a:rPr lang="ru-RU" sz="20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3) перен</a:t>
            </a:r>
            <a:r>
              <a:rPr lang="ru-RU" sz="2000" dirty="0">
                <a:solidFill>
                  <a:srgbClr val="000000"/>
                </a:solidFill>
                <a:latin typeface="Comic Sans MS" panose="030F0702030302020204" pitchFamily="66" charset="0"/>
              </a:rPr>
              <a:t>. Что-л. изящное, красивое.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7188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36815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Comic Sans MS" panose="030F0702030302020204" pitchFamily="66" charset="0"/>
              </a:rPr>
              <a:t/>
            </a:r>
            <a:br>
              <a:rPr lang="ru-RU" dirty="0" smtClean="0">
                <a:latin typeface="Comic Sans MS" panose="030F0702030302020204" pitchFamily="66" charset="0"/>
              </a:rPr>
            </a:br>
            <a:r>
              <a:rPr lang="ru-RU" dirty="0" smtClean="0">
                <a:latin typeface="Comic Sans MS" panose="030F0702030302020204" pitchFamily="66" charset="0"/>
              </a:rPr>
              <a:t>Толковый </a:t>
            </a:r>
            <a:r>
              <a:rPr lang="ru-RU" dirty="0">
                <a:latin typeface="Comic Sans MS" panose="030F0702030302020204" pitchFamily="66" charset="0"/>
              </a:rPr>
              <a:t>словарь </a:t>
            </a:r>
            <a:r>
              <a:rPr lang="ru-RU" dirty="0" smtClean="0">
                <a:latin typeface="Comic Sans MS" panose="030F0702030302020204" pitchFamily="66" charset="0"/>
              </a:rPr>
              <a:t/>
            </a:r>
            <a:br>
              <a:rPr lang="ru-RU" dirty="0" smtClean="0">
                <a:latin typeface="Comic Sans MS" panose="030F0702030302020204" pitchFamily="66" charset="0"/>
              </a:rPr>
            </a:br>
            <a:r>
              <a:rPr lang="ru-RU" dirty="0" smtClean="0">
                <a:latin typeface="Comic Sans MS" panose="030F0702030302020204" pitchFamily="66" charset="0"/>
              </a:rPr>
              <a:t>русского </a:t>
            </a:r>
            <a:r>
              <a:rPr lang="ru-RU" dirty="0">
                <a:latin typeface="Comic Sans MS" panose="030F0702030302020204" pitchFamily="66" charset="0"/>
              </a:rPr>
              <a:t>языка </a:t>
            </a:r>
            <a:r>
              <a:rPr lang="ru-RU" dirty="0" err="1">
                <a:latin typeface="Comic Sans MS" panose="030F0702030302020204" pitchFamily="66" charset="0"/>
              </a:rPr>
              <a:t>Д.Н.Ушакова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484784"/>
            <a:ext cx="8856984" cy="5184576"/>
          </a:xfrm>
        </p:spPr>
        <p:txBody>
          <a:bodyPr>
            <a:noAutofit/>
          </a:bodyPr>
          <a:lstStyle/>
          <a:p>
            <a:pPr marL="514350" indent="-514350">
              <a:buAutoNum type="arabicPeriod"/>
            </a:pPr>
            <a:r>
              <a:rPr lang="ru-RU" sz="2800" dirty="0" smtClean="0">
                <a:latin typeface="Comic Sans MS" panose="030F0702030302020204" pitchFamily="66" charset="0"/>
              </a:rPr>
              <a:t>Вещь</a:t>
            </a:r>
            <a:r>
              <a:rPr lang="ru-RU" sz="2800" dirty="0">
                <a:latin typeface="Comic Sans MS" panose="030F0702030302020204" pitchFamily="66" charset="0"/>
              </a:rPr>
              <a:t>, служащая детям для игры. Детские игрушки. Кроме камешков и раковин у ребенка не было других игрушек. || Предмет забавы, развлечение. Жизнь не игрушка, а трудное дело. Л. Толстой. Это вам - не игрушка! </a:t>
            </a:r>
            <a:endParaRPr lang="ru-RU" sz="2800" dirty="0" smtClean="0">
              <a:latin typeface="Comic Sans MS" panose="030F0702030302020204" pitchFamily="66" charset="0"/>
            </a:endParaRPr>
          </a:p>
          <a:p>
            <a:pPr marL="514350" indent="-514350">
              <a:buAutoNum type="arabicPeriod"/>
            </a:pPr>
            <a:r>
              <a:rPr lang="ru-RU" sz="2800" dirty="0" smtClean="0">
                <a:latin typeface="Comic Sans MS" panose="030F0702030302020204" pitchFamily="66" charset="0"/>
              </a:rPr>
              <a:t>перен</a:t>
            </a:r>
            <a:r>
              <a:rPr lang="ru-RU" sz="2800" dirty="0">
                <a:latin typeface="Comic Sans MS" panose="030F0702030302020204" pitchFamily="66" charset="0"/>
              </a:rPr>
              <a:t>. Послушное орудие чужой воли; то, чем распоряжаются по своей прихоти или произволу (книжн.). Он был игрушкой в руках заговорщиков. </a:t>
            </a:r>
            <a:endParaRPr lang="ru-RU" sz="2800" dirty="0" smtClean="0">
              <a:latin typeface="Comic Sans MS" panose="030F0702030302020204" pitchFamily="66" charset="0"/>
            </a:endParaRPr>
          </a:p>
          <a:p>
            <a:pPr marL="514350" indent="-514350">
              <a:buAutoNum type="arabicPeriod"/>
            </a:pPr>
            <a:r>
              <a:rPr lang="ru-RU" sz="2800" dirty="0" smtClean="0">
                <a:latin typeface="Comic Sans MS" panose="030F0702030302020204" pitchFamily="66" charset="0"/>
              </a:rPr>
              <a:t> </a:t>
            </a:r>
            <a:r>
              <a:rPr lang="ru-RU" sz="2800" dirty="0">
                <a:latin typeface="Comic Sans MS" panose="030F0702030302020204" pitchFamily="66" charset="0"/>
              </a:rPr>
              <a:t>в знач. сказуемого и в сравнениях. О ком-чем-н. изящном, нарядном (разг. фам.). Паровоз выпустили - прямо игрушка! игры</a:t>
            </a:r>
            <a:r>
              <a:rPr lang="ru-RU" sz="2800" dirty="0" smtClean="0">
                <a:latin typeface="Comic Sans MS" panose="030F0702030302020204" pitchFamily="66" charset="0"/>
              </a:rPr>
              <a:t>.</a:t>
            </a:r>
          </a:p>
          <a:p>
            <a:pPr marL="0" indent="0">
              <a:buNone/>
            </a:pPr>
            <a:endParaRPr lang="ru-RU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3938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latin typeface="Comic Sans MS" panose="030F0702030302020204" pitchFamily="66" charset="0"/>
              </a:rPr>
              <a:t>Предложены критерии для проведения </a:t>
            </a:r>
            <a:r>
              <a:rPr lang="ru-RU" dirty="0" smtClean="0">
                <a:latin typeface="Comic Sans MS" panose="030F0702030302020204" pitchFamily="66" charset="0"/>
              </a:rPr>
              <a:t>экспертизы:</a:t>
            </a:r>
            <a:endParaRPr lang="ru-RU" dirty="0">
              <a:latin typeface="Comic Sans MS" panose="030F0702030302020204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4997152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ru-RU" dirty="0" smtClean="0"/>
              <a:t>	</a:t>
            </a:r>
            <a:r>
              <a:rPr lang="ru-RU" sz="5800" u="sng" dirty="0" smtClean="0">
                <a:latin typeface="Comic Sans MS" panose="030F0702030302020204" pitchFamily="66" charset="0"/>
              </a:rPr>
              <a:t>Критерии первой группы: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ru-RU" sz="5800" dirty="0" smtClean="0">
                <a:latin typeface="Comic Sans MS" panose="030F0702030302020204" pitchFamily="66" charset="0"/>
              </a:rPr>
              <a:t> </a:t>
            </a:r>
            <a:r>
              <a:rPr lang="ru-RU" sz="5800" dirty="0">
                <a:latin typeface="Comic Sans MS" panose="030F0702030302020204" pitchFamily="66" charset="0"/>
              </a:rPr>
              <a:t>обеспечивают безопасность ребенка, его защиту от негативных влияний игрушки на здоровье и эмоциональное </a:t>
            </a:r>
            <a:r>
              <a:rPr lang="ru-RU" sz="5800" dirty="0" smtClean="0">
                <a:latin typeface="Comic Sans MS" panose="030F0702030302020204" pitchFamily="66" charset="0"/>
              </a:rPr>
              <a:t>благополучие</a:t>
            </a:r>
          </a:p>
          <a:p>
            <a:pPr marL="0" indent="0" algn="ctr">
              <a:buNone/>
            </a:pPr>
            <a:r>
              <a:rPr lang="ru-RU" sz="5800" dirty="0" smtClean="0">
                <a:latin typeface="Comic Sans MS" panose="030F0702030302020204" pitchFamily="66" charset="0"/>
              </a:rPr>
              <a:t>	</a:t>
            </a:r>
            <a:r>
              <a:rPr lang="ru-RU" sz="5800" u="sng" dirty="0" smtClean="0">
                <a:latin typeface="Comic Sans MS" panose="030F0702030302020204" pitchFamily="66" charset="0"/>
              </a:rPr>
              <a:t>В </a:t>
            </a:r>
            <a:r>
              <a:rPr lang="ru-RU" sz="5800" u="sng" dirty="0">
                <a:latin typeface="Comic Sans MS" panose="030F0702030302020204" pitchFamily="66" charset="0"/>
              </a:rPr>
              <a:t>состав </a:t>
            </a:r>
            <a:r>
              <a:rPr lang="ru-RU" sz="5800" u="sng" dirty="0" smtClean="0">
                <a:latin typeface="Comic Sans MS" panose="030F0702030302020204" pitchFamily="66" charset="0"/>
              </a:rPr>
              <a:t>критериев второй группы</a:t>
            </a:r>
            <a:r>
              <a:rPr lang="ru-RU" sz="5800" dirty="0" smtClean="0">
                <a:latin typeface="Comic Sans MS" panose="030F0702030302020204" pitchFamily="66" charset="0"/>
              </a:rPr>
              <a:t>: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ru-RU" sz="5800" dirty="0" smtClean="0">
                <a:latin typeface="Comic Sans MS" panose="030F0702030302020204" pitchFamily="66" charset="0"/>
              </a:rPr>
              <a:t>включены </a:t>
            </a:r>
            <a:r>
              <a:rPr lang="ru-RU" sz="5800" dirty="0">
                <a:latin typeface="Comic Sans MS" panose="030F0702030302020204" pitchFamily="66" charset="0"/>
              </a:rPr>
              <a:t>качества игрушки, направленные на обеспечение развития ребенка.</a:t>
            </a:r>
            <a:r>
              <a:rPr lang="ru-RU" sz="5800" dirty="0" smtClean="0">
                <a:latin typeface="Comic Sans MS" panose="030F0702030302020204" pitchFamily="66" charset="0"/>
              </a:rPr>
              <a:t> </a:t>
            </a:r>
            <a:r>
              <a:rPr lang="ru-RU" sz="5800" dirty="0">
                <a:latin typeface="Comic Sans MS" panose="030F0702030302020204" pitchFamily="66" charset="0"/>
              </a:rPr>
              <a:t/>
            </a:r>
            <a:br>
              <a:rPr lang="ru-RU" sz="5800" dirty="0">
                <a:latin typeface="Comic Sans MS" panose="030F0702030302020204" pitchFamily="66" charset="0"/>
              </a:rPr>
            </a:br>
            <a:r>
              <a:rPr lang="ru-RU" sz="5800" dirty="0">
                <a:latin typeface="Comic Sans MS" panose="030F0702030302020204" pitchFamily="66" charset="0"/>
              </a:rPr>
              <a:t/>
            </a:r>
            <a:br>
              <a:rPr lang="ru-RU" sz="5800" dirty="0">
                <a:latin typeface="Comic Sans MS" panose="030F0702030302020204" pitchFamily="66" charset="0"/>
              </a:rPr>
            </a:br>
            <a:endParaRPr lang="ru-RU" sz="5800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solidFill>
                  <a:prstClr val="black"/>
                </a:solidFill>
                <a:latin typeface="Comic Sans MS" panose="030F0702030302020204" pitchFamily="66" charset="0"/>
              </a:rPr>
              <a:t>Основные критерии психолого-педагогической экспертизы игрушек: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1600200"/>
            <a:ext cx="5040560" cy="5141168"/>
          </a:xfrm>
        </p:spPr>
        <p:txBody>
          <a:bodyPr>
            <a:normAutofit/>
          </a:bodyPr>
          <a:lstStyle/>
          <a:p>
            <a:pPr marL="514350" lvl="0" indent="-514350" algn="ctr">
              <a:lnSpc>
                <a:spcPct val="120000"/>
              </a:lnSpc>
              <a:buFont typeface="Arial" pitchFamily="34" charset="0"/>
              <a:buAutoNum type="arabicPeriod"/>
            </a:pPr>
            <a:r>
              <a:rPr lang="ru-RU" sz="3200" dirty="0">
                <a:solidFill>
                  <a:prstClr val="black"/>
                </a:solidFill>
                <a:latin typeface="Comic Sans MS" panose="030F0702030302020204" pitchFamily="66" charset="0"/>
              </a:rPr>
              <a:t>Игрушка должна быть </a:t>
            </a:r>
            <a:r>
              <a:rPr lang="ru-RU" sz="32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культуросообразной</a:t>
            </a:r>
            <a:r>
              <a:rPr lang="ru-RU" sz="3200" dirty="0">
                <a:solidFill>
                  <a:prstClr val="black"/>
                </a:solidFill>
                <a:latin typeface="Comic Sans MS" panose="030F0702030302020204" pitchFamily="66" charset="0"/>
              </a:rPr>
              <a:t> и соответствовать принятым в обществе </a:t>
            </a:r>
          </a:p>
          <a:p>
            <a:pPr marL="514350" lvl="0" indent="-514350" algn="ctr">
              <a:lnSpc>
                <a:spcPct val="120000"/>
              </a:lnSpc>
              <a:buFont typeface="Arial" pitchFamily="34" charset="0"/>
              <a:buAutoNum type="arabicPeriod"/>
            </a:pPr>
            <a:r>
              <a:rPr lang="ru-RU" sz="3200" dirty="0">
                <a:solidFill>
                  <a:prstClr val="black"/>
                </a:solidFill>
                <a:latin typeface="Comic Sans MS" panose="030F0702030302020204" pitchFamily="66" charset="0"/>
              </a:rPr>
              <a:t>нормам и духовно-</a:t>
            </a:r>
          </a:p>
          <a:p>
            <a:pPr marL="0" lvl="0" indent="0" algn="ctr">
              <a:lnSpc>
                <a:spcPct val="120000"/>
              </a:lnSpc>
              <a:buNone/>
            </a:pPr>
            <a:r>
              <a:rPr lang="ru-RU" sz="3200" dirty="0">
                <a:solidFill>
                  <a:prstClr val="black"/>
                </a:solidFill>
                <a:latin typeface="Comic Sans MS" panose="030F0702030302020204" pitchFamily="66" charset="0"/>
              </a:rPr>
              <a:t>    нравственным </a:t>
            </a:r>
            <a:r>
              <a:rPr lang="ru-RU" sz="32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                  ценностям</a:t>
            </a:r>
            <a:r>
              <a:rPr lang="ru-RU" sz="3200" dirty="0">
                <a:solidFill>
                  <a:prstClr val="black"/>
                </a:solidFill>
                <a:latin typeface="Comic Sans MS" panose="030F0702030302020204" pitchFamily="66" charset="0"/>
              </a:rPr>
              <a:t/>
            </a:r>
            <a:br>
              <a:rPr lang="ru-RU" sz="3200" dirty="0">
                <a:solidFill>
                  <a:prstClr val="black"/>
                </a:solidFill>
                <a:latin typeface="Comic Sans MS" panose="030F0702030302020204" pitchFamily="66" charset="0"/>
              </a:rPr>
            </a:br>
            <a:endParaRPr lang="ru-RU" sz="32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5090" y="1484784"/>
            <a:ext cx="4068462" cy="5081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50500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>
                <a:solidFill>
                  <a:prstClr val="black"/>
                </a:solidFill>
                <a:latin typeface="Comic Sans MS" panose="030F0702030302020204" pitchFamily="66" charset="0"/>
              </a:rPr>
              <a:t>Основные критерии психолого-педагогической экспертизы игрушек</a:t>
            </a:r>
            <a:r>
              <a:rPr lang="ru-RU" sz="3200" dirty="0">
                <a:solidFill>
                  <a:prstClr val="black"/>
                </a:solidFill>
                <a:latin typeface="Comic Sans MS" panose="030F0702030302020204" pitchFamily="66" charset="0"/>
              </a:rPr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700808"/>
            <a:ext cx="8640960" cy="4525963"/>
          </a:xfrm>
        </p:spPr>
        <p:txBody>
          <a:bodyPr>
            <a:normAutofit lnSpcReduction="10000"/>
          </a:bodyPr>
          <a:lstStyle/>
          <a:p>
            <a:pPr marL="0" lvl="0" indent="0">
              <a:lnSpc>
                <a:spcPct val="120000"/>
              </a:lnSpc>
              <a:buNone/>
            </a:pPr>
            <a:r>
              <a:rPr lang="ru-RU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2.	Социальная и психологическая безопасность игрушки </a:t>
            </a:r>
          </a:p>
          <a:p>
            <a:pPr lvl="0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ru-RU" sz="18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В игрушке не должно быть явных признаков, провоцирующих ребёнка на агрессию и жестокость или вызывающих страх и тревогу; </a:t>
            </a:r>
          </a:p>
          <a:p>
            <a:pPr lvl="0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ru-RU" sz="18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В игрушке или в её описании не должно быть грубого натурализма, в том числе сексуального контекста, выходящего за рамки возрастной компетенции ребёнка;</a:t>
            </a:r>
          </a:p>
          <a:p>
            <a:pPr lvl="0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ru-RU" sz="18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Игрушка не должна унижать человеческое достоинство или оскорблять религиозные чувства, вызывать негативное отношение к расовым особенностям и физическим недостаткам людей;</a:t>
            </a:r>
          </a:p>
          <a:p>
            <a:pPr lvl="0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ru-RU" sz="1800" dirty="0">
                <a:latin typeface="Comic Sans MS" panose="030F0702030302020204" pitchFamily="66" charset="0"/>
              </a:rPr>
              <a:t>Игрушка не должна вызывать вызывает психологической зависимости в ущерб полноценному развитию ребёнка.</a:t>
            </a:r>
            <a:endParaRPr lang="ru-RU" sz="1800" dirty="0" smtClean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662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prstClr val="black"/>
                </a:solidFill>
                <a:latin typeface="Comic Sans MS" panose="030F0702030302020204" pitchFamily="66" charset="0"/>
              </a:rPr>
              <a:t>Основные критерии психолого-педагогической экспертизы игрушек</a:t>
            </a:r>
            <a:r>
              <a:rPr lang="ru-RU" sz="3600" dirty="0">
                <a:solidFill>
                  <a:prstClr val="black"/>
                </a:solidFill>
                <a:latin typeface="Comic Sans MS" panose="030F0702030302020204" pitchFamily="66" charset="0"/>
              </a:rPr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>
                <a:latin typeface="Comic Sans MS" panose="030F0702030302020204" pitchFamily="66" charset="0"/>
              </a:rPr>
              <a:t>3.	</a:t>
            </a:r>
            <a:r>
              <a:rPr lang="ru-RU" sz="3800" dirty="0" smtClean="0">
                <a:latin typeface="Comic Sans MS" panose="030F0702030302020204" pitchFamily="66" charset="0"/>
              </a:rPr>
              <a:t>Соответствие </a:t>
            </a:r>
            <a:r>
              <a:rPr lang="ru-RU" sz="3800" dirty="0">
                <a:latin typeface="Comic Sans MS" panose="030F0702030302020204" pitchFamily="66" charset="0"/>
              </a:rPr>
              <a:t>игрушки указанному в описании возрасту </a:t>
            </a:r>
            <a:r>
              <a:rPr lang="ru-RU" sz="3800" dirty="0" smtClean="0">
                <a:latin typeface="Comic Sans MS" panose="030F0702030302020204" pitchFamily="66" charset="0"/>
              </a:rPr>
              <a:t>ребёнка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>
                <a:latin typeface="Comic Sans MS" panose="030F0702030302020204" pitchFamily="66" charset="0"/>
              </a:rPr>
              <a:t>Привлекательность </a:t>
            </a:r>
            <a:r>
              <a:rPr lang="ru-RU" dirty="0">
                <a:latin typeface="Comic Sans MS" panose="030F0702030302020204" pitchFamily="66" charset="0"/>
              </a:rPr>
              <a:t>игрушки для </a:t>
            </a:r>
            <a:r>
              <a:rPr lang="ru-RU" dirty="0" smtClean="0">
                <a:latin typeface="Comic Sans MS" panose="030F0702030302020204" pitchFamily="66" charset="0"/>
              </a:rPr>
              <a:t>ребёнка.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>
                <a:latin typeface="Comic Sans MS" panose="030F0702030302020204" pitchFamily="66" charset="0"/>
              </a:rPr>
              <a:t>Возможность </a:t>
            </a:r>
            <a:r>
              <a:rPr lang="ru-RU" dirty="0">
                <a:latin typeface="Comic Sans MS" panose="030F0702030302020204" pitchFamily="66" charset="0"/>
              </a:rPr>
              <a:t>полифункционального использования игрушки для развития способностей ребёнка (творчество, познавательное, физическое и духовное развитие). </a:t>
            </a:r>
            <a:endParaRPr lang="ru-RU" dirty="0" smtClean="0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>
                <a:latin typeface="Comic Sans MS" panose="030F0702030302020204" pitchFamily="66" charset="0"/>
              </a:rPr>
              <a:t>Эстетичность </a:t>
            </a:r>
            <a:r>
              <a:rPr lang="ru-RU" dirty="0">
                <a:latin typeface="Comic Sans MS" panose="030F0702030302020204" pitchFamily="66" charset="0"/>
              </a:rPr>
              <a:t>внешнего вида игрушки и отсутствие ошибок в конструкции игрушки, логике игры и в их описании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1602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Comic Sans MS" panose="030F0702030302020204" pitchFamily="66" charset="0"/>
              </a:rPr>
              <a:t>Дополнительные критерии:</a:t>
            </a:r>
            <a:endParaRPr lang="ru-RU" dirty="0"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ru-RU" dirty="0" smtClean="0">
                <a:latin typeface="Comic Sans MS" panose="030F0702030302020204" pitchFamily="66" charset="0"/>
              </a:rPr>
              <a:t>Возможность </a:t>
            </a:r>
            <a:r>
              <a:rPr lang="ru-RU" dirty="0">
                <a:latin typeface="Comic Sans MS" panose="030F0702030302020204" pitchFamily="66" charset="0"/>
              </a:rPr>
              <a:t>использования игрушки в коллективной </a:t>
            </a:r>
            <a:r>
              <a:rPr lang="ru-RU" dirty="0" smtClean="0">
                <a:latin typeface="Comic Sans MS" panose="030F0702030302020204" pitchFamily="66" charset="0"/>
              </a:rPr>
              <a:t>игре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ru-RU" dirty="0" smtClean="0">
                <a:latin typeface="Comic Sans MS" panose="030F0702030302020204" pitchFamily="66" charset="0"/>
              </a:rPr>
              <a:t>Возможность </a:t>
            </a:r>
            <a:r>
              <a:rPr lang="ru-RU" dirty="0">
                <a:latin typeface="Comic Sans MS" panose="030F0702030302020204" pitchFamily="66" charset="0"/>
              </a:rPr>
              <a:t>освоения </a:t>
            </a:r>
            <a:endParaRPr lang="ru-RU" dirty="0" smtClean="0">
              <a:latin typeface="Comic Sans MS" panose="030F0702030302020204" pitchFamily="66" charset="0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ru-RU" dirty="0" smtClean="0">
                <a:latin typeface="Comic Sans MS" panose="030F0702030302020204" pitchFamily="66" charset="0"/>
              </a:rPr>
              <a:t>игрушки </a:t>
            </a:r>
            <a:r>
              <a:rPr lang="ru-RU" dirty="0">
                <a:latin typeface="Comic Sans MS" panose="030F0702030302020204" pitchFamily="66" charset="0"/>
              </a:rPr>
              <a:t>детьми со специальными </a:t>
            </a:r>
            <a:endParaRPr lang="ru-RU" dirty="0" smtClean="0">
              <a:latin typeface="Comic Sans MS" panose="030F0702030302020204" pitchFamily="66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ru-RU" dirty="0" smtClean="0">
                <a:latin typeface="Comic Sans MS" panose="030F0702030302020204" pitchFamily="66" charset="0"/>
              </a:rPr>
              <a:t>нуждами </a:t>
            </a:r>
            <a:r>
              <a:rPr lang="ru-RU" dirty="0">
                <a:latin typeface="Comic Sans MS" panose="030F0702030302020204" pitchFamily="66" charset="0"/>
              </a:rPr>
              <a:t>(с физическими недостатками </a:t>
            </a:r>
            <a:endParaRPr lang="ru-RU" dirty="0" smtClean="0">
              <a:latin typeface="Comic Sans MS" panose="030F0702030302020204" pitchFamily="66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ru-RU" dirty="0" smtClean="0">
                <a:latin typeface="Comic Sans MS" panose="030F0702030302020204" pitchFamily="66" charset="0"/>
              </a:rPr>
              <a:t>и особенностями)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ru-RU" dirty="0" smtClean="0">
                <a:latin typeface="Comic Sans MS" panose="030F0702030302020204" pitchFamily="66" charset="0"/>
              </a:rPr>
              <a:t>Прочность </a:t>
            </a:r>
            <a:r>
              <a:rPr lang="ru-RU" dirty="0">
                <a:latin typeface="Comic Sans MS" panose="030F0702030302020204" pitchFamily="66" charset="0"/>
              </a:rPr>
              <a:t>и долговечность </a:t>
            </a:r>
            <a:r>
              <a:rPr lang="ru-RU" dirty="0" smtClean="0">
                <a:latin typeface="Comic Sans MS" panose="030F0702030302020204" pitchFamily="66" charset="0"/>
              </a:rPr>
              <a:t>игрушки</a:t>
            </a:r>
            <a:r>
              <a:rPr lang="ru-RU" dirty="0">
                <a:latin typeface="Comic Sans MS" panose="030F0702030302020204" pitchFamily="66" charset="0"/>
              </a:rPr>
              <a:t/>
            </a:r>
            <a:br>
              <a:rPr lang="ru-RU" dirty="0">
                <a:latin typeface="Comic Sans MS" panose="030F0702030302020204" pitchFamily="66" charset="0"/>
              </a:rPr>
            </a:br>
            <a:endParaRPr lang="ru-RU" dirty="0">
              <a:latin typeface="Comic Sans MS" panose="030F0702030302020204" pitchFamily="66" charset="0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ru-RU" dirty="0" smtClean="0">
                <a:latin typeface="Comic Sans MS" panose="030F0702030302020204" pitchFamily="66" charset="0"/>
              </a:rPr>
              <a:t>Использование </a:t>
            </a:r>
            <a:r>
              <a:rPr lang="ru-RU" dirty="0">
                <a:latin typeface="Comic Sans MS" panose="030F0702030302020204" pitchFamily="66" charset="0"/>
              </a:rPr>
              <a:t>экологически </a:t>
            </a:r>
            <a:endParaRPr lang="ru-RU" dirty="0" smtClean="0">
              <a:latin typeface="Comic Sans MS" panose="030F0702030302020204" pitchFamily="66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ru-RU" dirty="0" smtClean="0">
                <a:latin typeface="Comic Sans MS" panose="030F0702030302020204" pitchFamily="66" charset="0"/>
              </a:rPr>
              <a:t>чистых материалов</a:t>
            </a:r>
            <a:r>
              <a:rPr lang="ru-RU" dirty="0">
                <a:latin typeface="Comic Sans MS" panose="030F0702030302020204" pitchFamily="66" charset="0"/>
              </a:rPr>
              <a:t/>
            </a:r>
            <a:br>
              <a:rPr lang="ru-RU" dirty="0">
                <a:latin typeface="Comic Sans MS" panose="030F0702030302020204" pitchFamily="66" charset="0"/>
              </a:rPr>
            </a:br>
            <a:endParaRPr lang="ru-RU" dirty="0" smtClean="0">
              <a:latin typeface="Comic Sans MS" panose="030F0702030302020204" pitchFamily="66" charset="0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ru-RU" dirty="0" smtClean="0">
                <a:latin typeface="Comic Sans MS" panose="030F0702030302020204" pitchFamily="66" charset="0"/>
              </a:rPr>
              <a:t>Качество </a:t>
            </a:r>
            <a:r>
              <a:rPr lang="ru-RU" dirty="0">
                <a:latin typeface="Comic Sans MS" panose="030F0702030302020204" pitchFamily="66" charset="0"/>
              </a:rPr>
              <a:t>описания </a:t>
            </a:r>
            <a:r>
              <a:rPr lang="ru-RU" dirty="0" smtClean="0">
                <a:latin typeface="Comic Sans MS" panose="030F0702030302020204" pitchFamily="66" charset="0"/>
              </a:rPr>
              <a:t>игрушки</a:t>
            </a:r>
          </a:p>
          <a:p>
            <a:pPr marL="0" indent="0">
              <a:lnSpc>
                <a:spcPct val="120000"/>
              </a:lnSpc>
              <a:buNone/>
            </a:pPr>
            <a:endParaRPr lang="ru-RU" dirty="0" smtClean="0">
              <a:latin typeface="Comic Sans MS" panose="030F0702030302020204" pitchFamily="66" charset="0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ru-RU" dirty="0" smtClean="0">
                <a:latin typeface="Comic Sans MS" panose="030F0702030302020204" pitchFamily="66" charset="0"/>
              </a:rPr>
              <a:t>Качество </a:t>
            </a:r>
            <a:r>
              <a:rPr lang="ru-RU" dirty="0">
                <a:latin typeface="Comic Sans MS" panose="030F0702030302020204" pitchFamily="66" charset="0"/>
              </a:rPr>
              <a:t>упаковки </a:t>
            </a:r>
            <a:r>
              <a:rPr lang="ru-RU" dirty="0" smtClean="0">
                <a:latin typeface="Comic Sans MS" panose="030F0702030302020204" pitchFamily="66" charset="0"/>
              </a:rPr>
              <a:t>игрушки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098" name="Picture 2" descr="C:\Users\Андрей\Desktop\Магистратура\2 курс\Этнография детства\сюрприз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229" y="2082596"/>
            <a:ext cx="4444700" cy="4758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1692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Comic Sans MS" panose="030F0702030302020204" pitchFamily="66" charset="0"/>
              </a:rPr>
              <a:t>Три проблемы</a:t>
            </a:r>
            <a:endParaRPr lang="ru-RU" dirty="0"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dirty="0">
                <a:latin typeface="Comic Sans MS" panose="030F0702030302020204" pitchFamily="66" charset="0"/>
              </a:rPr>
              <a:t>Анализируя отечественный рынок игрушек можно выделить </a:t>
            </a:r>
            <a:r>
              <a:rPr lang="ru-RU" b="1" dirty="0">
                <a:latin typeface="Comic Sans MS" panose="030F0702030302020204" pitchFamily="66" charset="0"/>
              </a:rPr>
              <a:t>три злободневные проблемы с точки зрения психолого-педагогической экспертизы:</a:t>
            </a:r>
            <a:r>
              <a:rPr lang="ru-RU" dirty="0">
                <a:latin typeface="Comic Sans MS" panose="030F0702030302020204" pitchFamily="66" charset="0"/>
              </a:rPr>
              <a:t/>
            </a:r>
            <a:br>
              <a:rPr lang="ru-RU" dirty="0">
                <a:latin typeface="Comic Sans MS" panose="030F0702030302020204" pitchFamily="66" charset="0"/>
              </a:rPr>
            </a:br>
            <a:r>
              <a:rPr lang="ru-RU" dirty="0" smtClean="0">
                <a:latin typeface="Comic Sans MS" panose="030F0702030302020204" pitchFamily="66" charset="0"/>
              </a:rPr>
              <a:t>Возраст</a:t>
            </a:r>
            <a:r>
              <a:rPr lang="ru-RU" dirty="0">
                <a:latin typeface="Comic Sans MS" panose="030F0702030302020204" pitchFamily="66" charset="0"/>
              </a:rPr>
              <a:t>, рекомендованный отечественными </a:t>
            </a:r>
            <a:r>
              <a:rPr lang="ru-RU" dirty="0" smtClean="0">
                <a:latin typeface="Comic Sans MS" panose="030F0702030302020204" pitchFamily="66" charset="0"/>
              </a:rPr>
              <a:t>производителями </a:t>
            </a:r>
            <a:endParaRPr lang="ru-RU" dirty="0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>
                <a:latin typeface="Comic Sans MS" panose="030F0702030302020204" pitchFamily="66" charset="0"/>
              </a:rPr>
              <a:t>Звук</a:t>
            </a:r>
            <a:r>
              <a:rPr lang="ru-RU" dirty="0">
                <a:latin typeface="Comic Sans MS" panose="030F0702030302020204" pitchFamily="66" charset="0"/>
              </a:rPr>
              <a:t>. Ребенку в дошкольном возрасте свойственно звукоподражание. С каждым годом растет число детей, посещающих занятия у логопеда. Однако на низкой результативности этих занятий подчас сказывается общение детей с некачественной звуковой </a:t>
            </a:r>
            <a:r>
              <a:rPr lang="ru-RU" dirty="0" smtClean="0">
                <a:latin typeface="Comic Sans MS" panose="030F0702030302020204" pitchFamily="66" charset="0"/>
              </a:rPr>
              <a:t>игрушкой.</a:t>
            </a:r>
            <a:endParaRPr lang="ru-RU" dirty="0">
              <a:latin typeface="Comic Sans MS" panose="030F0702030302020204" pitchFamily="66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4152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578</TotalTime>
  <Words>483</Words>
  <Application>Microsoft Office PowerPoint</Application>
  <PresentationFormat>Экран (4:3)</PresentationFormat>
  <Paragraphs>70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Современные игрушки</vt:lpstr>
      <vt:lpstr>Что такое игрушка?</vt:lpstr>
      <vt:lpstr> Толковый словарь  русского языка Д.Н.Ушакова  </vt:lpstr>
      <vt:lpstr>Предложены критерии для проведения экспертизы:</vt:lpstr>
      <vt:lpstr>Основные критерии психолого-педагогической экспертизы игрушек:</vt:lpstr>
      <vt:lpstr>Основные критерии психолого-педагогической экспертизы игрушек:</vt:lpstr>
      <vt:lpstr>Основные критерии психолого-педагогической экспертизы игрушек:</vt:lpstr>
      <vt:lpstr>Дополнительные критерии:</vt:lpstr>
      <vt:lpstr>Три проблемы</vt:lpstr>
      <vt:lpstr>Презентация PowerPoint</vt:lpstr>
      <vt:lpstr>Возможности игрушки</vt:lpstr>
      <vt:lpstr>Немецкий философ и психолог  Эрих Фром </vt:lpstr>
      <vt:lpstr>Вывод:</vt:lpstr>
      <vt:lpstr> Для исправления сложившейся ситуации необходимо: </vt:lpstr>
      <vt:lpstr>Благодарим за внимание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Corowina</dc:creator>
  <cp:lastModifiedBy>Андрей</cp:lastModifiedBy>
  <cp:revision>32</cp:revision>
  <dcterms:created xsi:type="dcterms:W3CDTF">2013-02-09T17:45:17Z</dcterms:created>
  <dcterms:modified xsi:type="dcterms:W3CDTF">2014-03-27T20:45:16Z</dcterms:modified>
</cp:coreProperties>
</file>