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56" r:id="rId4"/>
    <p:sldId id="257" r:id="rId5"/>
    <p:sldId id="259" r:id="rId6"/>
    <p:sldId id="260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>
      <p:cViewPr>
        <p:scale>
          <a:sx n="77" d="100"/>
          <a:sy n="77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9D6351-2DC5-45F0-9871-78AECACB6F99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17F07C-BC88-4A60-968F-33136FB484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930" y="476672"/>
            <a:ext cx="903649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</a:t>
            </a:r>
            <a:endParaRPr lang="tt-RU" sz="7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tt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tt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Мөселманнар </a:t>
            </a:r>
            <a:r>
              <a:rPr lang="tt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тормышының биш кагыйдәсе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6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7555" y="908720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tt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әдака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67544" y="3573016"/>
            <a:ext cx="2592287" cy="1872406"/>
          </a:xfrm>
        </p:spPr>
        <p:txBody>
          <a:bodyPr/>
          <a:lstStyle/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Мәҗбүри</a:t>
            </a: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Байлыктан чыгып бирелә торган сәдака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6804248" y="3789040"/>
            <a:ext cx="1800200" cy="3744416"/>
          </a:xfrm>
        </p:spPr>
        <p:txBody>
          <a:bodyPr/>
          <a:lstStyle/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Мәҗбүри</a:t>
            </a:r>
            <a:r>
              <a:rPr lang="tt-RU" dirty="0" smtClean="0"/>
              <a:t> </a:t>
            </a:r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булмаган</a:t>
            </a: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Кеше үз ихтыяры белән бирә</a:t>
            </a:r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t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3491880" y="2492896"/>
            <a:ext cx="2808312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t-RU" sz="2800" dirty="0" smtClean="0">
                <a:solidFill>
                  <a:schemeClr val="accent6">
                    <a:lumMod val="75000"/>
                  </a:schemeClr>
                </a:solidFill>
              </a:rPr>
              <a:t>    Гошер</a:t>
            </a:r>
          </a:p>
          <a:p>
            <a:pPr marL="0" indent="0">
              <a:buNone/>
            </a:pPr>
            <a:endParaRPr lang="tt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t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t-RU" sz="2800" dirty="0" smtClean="0">
                <a:solidFill>
                  <a:schemeClr val="accent6">
                    <a:lumMod val="75000"/>
                  </a:schemeClr>
                </a:solidFill>
              </a:rPr>
              <a:t>Җыелган </a:t>
            </a:r>
            <a:r>
              <a:rPr lang="tt-RU" sz="2800" dirty="0" smtClean="0">
                <a:solidFill>
                  <a:schemeClr val="accent6">
                    <a:lumMod val="75000"/>
                  </a:schemeClr>
                </a:solidFill>
              </a:rPr>
              <a:t>яшелчә-җиләк-җимештән </a:t>
            </a:r>
            <a:r>
              <a:rPr lang="tt-RU" sz="2800" dirty="0" smtClean="0">
                <a:solidFill>
                  <a:schemeClr val="accent6">
                    <a:lumMod val="75000"/>
                  </a:schemeClr>
                </a:solidFill>
              </a:rPr>
              <a:t>бирелә</a:t>
            </a:r>
            <a:r>
              <a:rPr lang="tt-RU" dirty="0" smtClean="0"/>
              <a:t> 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475656" y="1916832"/>
            <a:ext cx="158417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4008" y="2109049"/>
            <a:ext cx="0" cy="599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72200" y="1916832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259632" y="314096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31409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668344" y="328498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8920"/>
            <a:ext cx="4343400" cy="41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8006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367" y="67593"/>
            <a:ext cx="85689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Сәламәтлеге һәм матди мөмкинчелеге булса, гомерендә бер мәртәбә булса да Хаҗ кылу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2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544616" cy="6120680"/>
          </a:xfrm>
        </p:spPr>
        <p:txBody>
          <a:bodyPr/>
          <a:lstStyle/>
          <a:p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Ислам -  </a:t>
            </a:r>
            <a:r>
              <a:rPr lang="tt-RU" sz="1900" i="1" u="sng" dirty="0" smtClean="0">
                <a:solidFill>
                  <a:schemeClr val="accent6">
                    <a:lumMod val="50000"/>
                  </a:schemeClr>
                </a:solidFill>
              </a:rPr>
              <a:t>дөньяда  иң  хак  дин, </a:t>
            </a:r>
            <a:br>
              <a:rPr lang="tt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Ислам -  </a:t>
            </a:r>
            <a:r>
              <a:rPr lang="tt-RU" sz="1900" i="1" u="sng" dirty="0" smtClean="0">
                <a:solidFill>
                  <a:schemeClr val="accent6">
                    <a:lumMod val="50000"/>
                  </a:schemeClr>
                </a:solidFill>
              </a:rPr>
              <a:t>дөньяда  иң  пакъ  дин.</a:t>
            </a:r>
            <a:br>
              <a:rPr lang="tt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Раббыбыз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Аллаһ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—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хак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Раббы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Һәр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кимчелектән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пакь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Раббы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Исламның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биш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баганасы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бар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Беренчесе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иман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китерү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Лә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иләһе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илләллаһ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»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сүзен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Тиешле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һәркемгә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әйтү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Икенчесе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—  намаз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уку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Ул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—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көндәлек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гыйбадәт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Намазны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бер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дә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калдырма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Калдырсаң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бу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кәффәрәт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Рамазанда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ураза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тот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Бу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—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өченче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багана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Һәм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үзеңнән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зәкят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чыгар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Бу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дүртенче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багана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Мөмкинлегең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булса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—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хаҗ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кыл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Аллаһ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безгә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шулай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кушты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Бу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бишенче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баганасы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Һәм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соңгы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багана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булды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Кушкан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әмерне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үтәсәң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Җәннәткә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юл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ачыла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Аллаһ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шулай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вәгъдә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биргән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! — </a:t>
            </a:r>
            <a:b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u="sng" dirty="0" err="1">
                <a:solidFill>
                  <a:schemeClr val="accent6">
                    <a:lumMod val="50000"/>
                  </a:schemeClr>
                </a:solidFill>
              </a:rPr>
              <a:t>Ул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i="1" u="sng" dirty="0" err="1" smtClean="0">
                <a:solidFill>
                  <a:schemeClr val="accent6">
                    <a:lumMod val="50000"/>
                  </a:schemeClr>
                </a:solidFill>
              </a:rPr>
              <a:t>вәгъдәсендә</a:t>
            </a:r>
            <a:r>
              <a:rPr lang="ru-RU" sz="1900" i="1" u="sng" dirty="0" smtClean="0">
                <a:solidFill>
                  <a:schemeClr val="accent6">
                    <a:lumMod val="50000"/>
                  </a:schemeClr>
                </a:solidFill>
              </a:rPr>
              <a:t>  тора</a:t>
            </a:r>
            <a:r>
              <a:rPr lang="ru-RU" sz="1900" i="1" u="sng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225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5688632"/>
          </a:xfrm>
        </p:spPr>
        <p:txBody>
          <a:bodyPr/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Максат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Мөселманнар тормышының биш кагыйдәсе белән танышу.</a:t>
            </a:r>
            <a:b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Исламның бу биш кагыйдәсенең мәгъәсен аңлату.</a:t>
            </a:r>
            <a:b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t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Ислам диненә мәхәббәт, ихтирам хисләре тәрбияләү.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3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077" y="-10878"/>
            <a:ext cx="9144000" cy="686887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Коръ</a:t>
            </a:r>
            <a:r>
              <a:rPr lang="tt-RU" sz="2800" dirty="0" smtClean="0">
                <a:solidFill>
                  <a:schemeClr val="accent5">
                    <a:lumMod val="75000"/>
                  </a:schemeClr>
                </a:solidFill>
              </a:rPr>
              <a:t>әннең беренче сүрәсе ничек атала?</a:t>
            </a:r>
          </a:p>
          <a:p>
            <a:pPr marL="514350" indent="-514350">
              <a:buAutoNum type="arabicPeriod"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Коръ</a:t>
            </a:r>
            <a:r>
              <a:rPr lang="tt-RU" sz="2800" dirty="0" smtClean="0">
                <a:solidFill>
                  <a:schemeClr val="accent5">
                    <a:lumMod val="75000"/>
                  </a:schemeClr>
                </a:solidFill>
              </a:rPr>
              <a:t>әндә ничә сүрә?</a:t>
            </a:r>
          </a:p>
          <a:p>
            <a:pPr marL="514350" indent="-514350">
              <a:buAutoNum type="arabicPeriod"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Коръ</a:t>
            </a:r>
            <a:r>
              <a:rPr lang="tt-RU" sz="2800" dirty="0" smtClean="0">
                <a:solidFill>
                  <a:schemeClr val="accent5">
                    <a:lumMod val="75000"/>
                  </a:schemeClr>
                </a:solidFill>
              </a:rPr>
              <a:t>ән нәрсәләрдән тора?</a:t>
            </a:r>
          </a:p>
          <a:p>
            <a:pPr marL="514350" indent="-514350">
              <a:buAutoNum type="arabicPeriod"/>
            </a:pPr>
            <a:r>
              <a:rPr lang="tt-RU" sz="2800" dirty="0" smtClean="0">
                <a:solidFill>
                  <a:schemeClr val="accent5">
                    <a:lumMod val="75000"/>
                  </a:schemeClr>
                </a:solidFill>
              </a:rPr>
              <a:t>Вәхине Мөхәммәд(с.г.в.)гә кайсы фәрештә тапшыра? 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32" y="3501008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5365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736304"/>
          </a:xfrm>
        </p:spPr>
        <p:txBody>
          <a:bodyPr/>
          <a:lstStyle/>
          <a:p>
            <a:r>
              <a:rPr lang="tt-RU" sz="2400" i="1" dirty="0" smtClean="0">
                <a:solidFill>
                  <a:schemeClr val="accent6"/>
                </a:solidFill>
              </a:rPr>
              <a:t>  1. Коръән Фатиха (“Башлаучы”) сүрәсе белән ачыла.</a:t>
            </a:r>
            <a:br>
              <a:rPr lang="tt-RU" sz="2400" i="1" dirty="0" smtClean="0">
                <a:solidFill>
                  <a:schemeClr val="accent6"/>
                </a:solidFill>
              </a:rPr>
            </a:br>
            <a:r>
              <a:rPr lang="tt-RU" sz="2400" i="1" dirty="0" smtClean="0">
                <a:solidFill>
                  <a:schemeClr val="accent6"/>
                </a:solidFill>
              </a:rPr>
              <a:t>  2.</a:t>
            </a:r>
            <a:r>
              <a:rPr lang="tt-RU" sz="2400" i="1" dirty="0">
                <a:solidFill>
                  <a:schemeClr val="accent6"/>
                </a:solidFill>
              </a:rPr>
              <a:t> </a:t>
            </a:r>
            <a:r>
              <a:rPr lang="tt-RU" sz="2400" i="1" dirty="0" smtClean="0">
                <a:solidFill>
                  <a:schemeClr val="accent6"/>
                </a:solidFill>
              </a:rPr>
              <a:t>Коръәндә 114 сүрә. </a:t>
            </a:r>
            <a:br>
              <a:rPr lang="tt-RU" sz="2400" i="1" dirty="0" smtClean="0">
                <a:solidFill>
                  <a:schemeClr val="accent6"/>
                </a:solidFill>
              </a:rPr>
            </a:br>
            <a:r>
              <a:rPr lang="tt-RU" sz="2400" i="1" dirty="0" smtClean="0">
                <a:solidFill>
                  <a:schemeClr val="accent6"/>
                </a:solidFill>
              </a:rPr>
              <a:t>  3.</a:t>
            </a:r>
            <a:r>
              <a:rPr lang="tt-RU" sz="2400" i="1" dirty="0">
                <a:solidFill>
                  <a:schemeClr val="accent6"/>
                </a:solidFill>
              </a:rPr>
              <a:t> Коръән </a:t>
            </a:r>
            <a:r>
              <a:rPr lang="tt-RU" sz="2400" i="1" dirty="0" smtClean="0">
                <a:solidFill>
                  <a:schemeClr val="accent6"/>
                </a:solidFill>
              </a:rPr>
              <a:t>аят</a:t>
            </a:r>
            <a:r>
              <a:rPr lang="ru-RU" sz="2400" i="1" dirty="0" smtClean="0">
                <a:solidFill>
                  <a:schemeClr val="accent6"/>
                </a:solidFill>
              </a:rPr>
              <a:t>ь</a:t>
            </a:r>
            <a:r>
              <a:rPr lang="tt-RU" sz="2400" i="1" dirty="0" smtClean="0">
                <a:solidFill>
                  <a:schemeClr val="accent6"/>
                </a:solidFill>
              </a:rPr>
              <a:t>ләрдән һәм сүрәләрдән тора.</a:t>
            </a:r>
            <a:br>
              <a:rPr lang="tt-RU" sz="2400" i="1" dirty="0" smtClean="0">
                <a:solidFill>
                  <a:schemeClr val="accent6"/>
                </a:solidFill>
              </a:rPr>
            </a:br>
            <a:r>
              <a:rPr lang="tt-RU" sz="2400" i="1" dirty="0" smtClean="0">
                <a:solidFill>
                  <a:schemeClr val="accent6"/>
                </a:solidFill>
              </a:rPr>
              <a:t>  4. Вәхине Мөхәммәд(с.г.в.)гә Җәбраиль фәрештә     тапшыра. </a:t>
            </a:r>
            <a:endParaRPr lang="ru-RU" sz="24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7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2492896"/>
          </a:xfrm>
        </p:spPr>
        <p:txBody>
          <a:bodyPr/>
          <a:lstStyle/>
          <a:p>
            <a:r>
              <a:rPr lang="tt-RU" i="1" dirty="0" smtClean="0">
                <a:solidFill>
                  <a:schemeClr val="tx2">
                    <a:lumMod val="50000"/>
                  </a:schemeClr>
                </a:solidFill>
              </a:rPr>
              <a:t>Ислам дине биш баганага корылган. Һәр мөэминнең камил мөселман булуы Исламның шушы шартларын төгәл утәвенә бәйләнгән.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2646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2" y="692696"/>
            <a:ext cx="913603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Аллаһы Тәгаләнең барлыгына, берлегенә, </a:t>
            </a: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Мөхәммәд галәйхиссәламнең </a:t>
            </a: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Аллаһның </a:t>
            </a:r>
            <a:r>
              <a:rPr lang="tt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илчесе</a:t>
            </a: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һәм пәйгамбәре булуына инану.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5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080" y="117693"/>
            <a:ext cx="517314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Диннең терәге булган биш вакыт фарыз намазларын көн дә утәү.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05" y="908719"/>
            <a:ext cx="367240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40568" y="0"/>
            <a:ext cx="101652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Рамазан аенда ураза тоту.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25" y="2276872"/>
            <a:ext cx="352839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1"/>
            <a:ext cx="3312368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724980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Мескеннәргә, мохтаҗларга сәдәка (зәкят) бирү.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05" y="720477"/>
            <a:ext cx="34575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802</TotalTime>
  <Words>144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     Максат:  1. Мөселманнар тормышының биш кагыйдәсе белән танышу.  2. Исламның бу биш кагыйдәсенең мәгъәсен аңлату.  3. Ислам диненә мәхәббәт, ихтирам хисләре тәрбияләү.</vt:lpstr>
      <vt:lpstr>Презентация PowerPoint</vt:lpstr>
      <vt:lpstr>  1. Коръән Фатиха (“Башлаучы”) сүрәсе белән ачыла.   2. Коръәндә 114 сүрә.    3. Коръән аятьләрдән һәм сүрәләрдән тора.   4. Вәхине Мөхәммәд(с.г.в.)гә Җәбраиль фәрештә     тапшыра. </vt:lpstr>
      <vt:lpstr>Ислам дине биш баганага корылган. Һәр мөэминнең камил мөселман булуы Исламның шушы шартларын төгәл утәвенә бәйләнгән.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Ислам -  дөньяда  иң  хак  дин,  Ислам -  дөньяда  иң  пакъ  дин. Раббыбыз  Аллаһ  —  хак  Раббы,  Һәр  кимчелектән  пакь  Раббы.  Исламның  биш  баганасы  бар  Беренчесе  —  иман  китерү.  «Лә  иләһе  илләллаһ»  сүзен  Тиешле  һәркемгә  әйтү.  Икенчесе  —  намаз  уку.  Ул  —  көндәлек  гыйбадәт.  Намазны  бер  дә  калдырма,  Калдырсаң,  бу  кәффәрәт.  Рамазанда  ураза  тот . Бу  —  өченче  багана.  Һәм  үзеңнән  зәкят  чыгар  Бу  —  дүртенче  багана.  Мөмкинлегең  булса  —  хаҗ  кыл  Аллаһ  безгә  шулай  кушты.  Бу  бишенче  баганасы,  Һәм  соңгы  багана  булды.  Кушкан  әмерне  үтәсәң  Җәннәткә  юл  ачыла.  Аллаһ  шулай  вәгъдә  биргән! —  Ул  вәгъдәсендә  тора. 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</dc:creator>
  <cp:lastModifiedBy>Айзиряк</cp:lastModifiedBy>
  <cp:revision>32</cp:revision>
  <dcterms:created xsi:type="dcterms:W3CDTF">2012-11-11T13:39:06Z</dcterms:created>
  <dcterms:modified xsi:type="dcterms:W3CDTF">2012-11-15T09:28:49Z</dcterms:modified>
</cp:coreProperties>
</file>