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56" r:id="rId2"/>
    <p:sldId id="260" r:id="rId3"/>
    <p:sldId id="269" r:id="rId4"/>
    <p:sldId id="264" r:id="rId5"/>
    <p:sldId id="303" r:id="rId6"/>
    <p:sldId id="266" r:id="rId7"/>
    <p:sldId id="267" r:id="rId8"/>
    <p:sldId id="262" r:id="rId9"/>
    <p:sldId id="270" r:id="rId10"/>
    <p:sldId id="276" r:id="rId11"/>
    <p:sldId id="273" r:id="rId12"/>
    <p:sldId id="274" r:id="rId13"/>
    <p:sldId id="288" r:id="rId14"/>
    <p:sldId id="280" r:id="rId15"/>
    <p:sldId id="287" r:id="rId16"/>
    <p:sldId id="286" r:id="rId17"/>
    <p:sldId id="285" r:id="rId18"/>
    <p:sldId id="283" r:id="rId19"/>
    <p:sldId id="304" r:id="rId20"/>
    <p:sldId id="291" r:id="rId21"/>
    <p:sldId id="292" r:id="rId22"/>
    <p:sldId id="295" r:id="rId23"/>
    <p:sldId id="309" r:id="rId24"/>
    <p:sldId id="300" r:id="rId25"/>
    <p:sldId id="298" r:id="rId26"/>
    <p:sldId id="302" r:id="rId27"/>
    <p:sldId id="306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7178" autoAdjust="0"/>
  </p:normalViewPr>
  <p:slideViewPr>
    <p:cSldViewPr>
      <p:cViewPr varScale="1">
        <p:scale>
          <a:sx n="68" d="100"/>
          <a:sy n="68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33740-2B18-4EBA-AC62-0606C54EF3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49434-FCFD-4BB3-8942-B92FC4AA39A5}">
      <dgm:prSet/>
      <dgm:spPr/>
      <dgm:t>
        <a:bodyPr/>
        <a:lstStyle/>
        <a:p>
          <a:pPr rtl="0"/>
          <a:r>
            <a:rPr lang="ru-RU" dirty="0" smtClean="0"/>
            <a:t>               Блиц- опрос</a:t>
          </a:r>
          <a:endParaRPr lang="ru-RU" dirty="0"/>
        </a:p>
      </dgm:t>
    </dgm:pt>
    <dgm:pt modelId="{71F91BB1-8645-4898-B393-96EFA641E868}" type="parTrans" cxnId="{56EC058C-771C-4306-9A15-89BD42594623}">
      <dgm:prSet/>
      <dgm:spPr/>
      <dgm:t>
        <a:bodyPr/>
        <a:lstStyle/>
        <a:p>
          <a:endParaRPr lang="ru-RU"/>
        </a:p>
      </dgm:t>
    </dgm:pt>
    <dgm:pt modelId="{57B56AAF-54C5-4C1F-BFC4-B615506766A2}" type="sibTrans" cxnId="{56EC058C-771C-4306-9A15-89BD42594623}">
      <dgm:prSet/>
      <dgm:spPr/>
      <dgm:t>
        <a:bodyPr/>
        <a:lstStyle/>
        <a:p>
          <a:endParaRPr lang="ru-RU"/>
        </a:p>
      </dgm:t>
    </dgm:pt>
    <dgm:pt modelId="{52E37E36-1AAD-4BFE-85C5-70CBD64919F3}" type="pres">
      <dgm:prSet presAssocID="{EEB33740-2B18-4EBA-AC62-0606C54EF3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ED911-831E-41B2-9A85-D92C8006C849}" type="pres">
      <dgm:prSet presAssocID="{25649434-FCFD-4BB3-8942-B92FC4AA39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D0D37-D0D2-4FF5-ACEE-9515D241402D}" type="presOf" srcId="{25649434-FCFD-4BB3-8942-B92FC4AA39A5}" destId="{1F1ED911-831E-41B2-9A85-D92C8006C849}" srcOrd="0" destOrd="0" presId="urn:microsoft.com/office/officeart/2005/8/layout/vList2"/>
    <dgm:cxn modelId="{F85EC962-7E07-4761-90AE-20D2227C534A}" type="presOf" srcId="{EEB33740-2B18-4EBA-AC62-0606C54EF3B6}" destId="{52E37E36-1AAD-4BFE-85C5-70CBD64919F3}" srcOrd="0" destOrd="0" presId="urn:microsoft.com/office/officeart/2005/8/layout/vList2"/>
    <dgm:cxn modelId="{56EC058C-771C-4306-9A15-89BD42594623}" srcId="{EEB33740-2B18-4EBA-AC62-0606C54EF3B6}" destId="{25649434-FCFD-4BB3-8942-B92FC4AA39A5}" srcOrd="0" destOrd="0" parTransId="{71F91BB1-8645-4898-B393-96EFA641E868}" sibTransId="{57B56AAF-54C5-4C1F-BFC4-B615506766A2}"/>
    <dgm:cxn modelId="{7A0666D4-4E4E-46BA-96BD-8276244A1FEC}" type="presParOf" srcId="{52E37E36-1AAD-4BFE-85C5-70CBD64919F3}" destId="{1F1ED911-831E-41B2-9A85-D92C8006C8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1ED911-831E-41B2-9A85-D92C8006C849}">
      <dsp:nvSpPr>
        <dsp:cNvPr id="0" name=""/>
        <dsp:cNvSpPr/>
      </dsp:nvSpPr>
      <dsp:spPr>
        <a:xfrm>
          <a:off x="0" y="8114"/>
          <a:ext cx="77724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           Блиц- опрос</a:t>
          </a:r>
          <a:endParaRPr lang="ru-RU" sz="4400" kern="1200" dirty="0"/>
        </a:p>
      </dsp:txBody>
      <dsp:txXfrm>
        <a:off x="0" y="8114"/>
        <a:ext cx="7772400" cy="105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D0C9-FD5B-436F-8CAC-70DF54977E82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4E7B-0724-4FD7-A574-7ED771D2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20D317-EA57-400B-B5C5-17F5FBC4B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3F6B-5F43-4CB4-91AB-B3BE56DAE08F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08CA-F8A9-4BD3-8406-8C2B02F9B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sndAc>
      <p:stSnd>
        <p:snd r:embed="rId14" name="typ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jpeg"/><Relationship Id="rId5" Type="http://schemas.openxmlformats.org/officeDocument/2006/relationships/image" Target="../media/image18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5800" y="571481"/>
          <a:ext cx="7772400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358246" cy="44291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Какие условия необходимы для жизни растений?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2. Какие условия необходимы для жизни животных?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3. Назовите растения  и животных опушки леса.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4. Какие насекомые встречаются в берёзовой роще?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5. Каких птиц можно встретить в березой роще?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6. Почему в березовом лесу часто растут такие же травянистые растения ,как и на опушке?</a:t>
            </a:r>
          </a:p>
          <a:p>
            <a:pPr marL="514350" indent="-514350" algn="l"/>
            <a:r>
              <a:rPr lang="ru-RU" sz="2400" b="1" dirty="0" smtClean="0">
                <a:solidFill>
                  <a:schemeClr val="tx1"/>
                </a:solidFill>
              </a:rPr>
              <a:t>7. Какие связи существуют между растениями и животными елового леса?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6" name="Organization Chart 4"/>
          <p:cNvGraphicFramePr>
            <a:graphicFrameLocks/>
          </p:cNvGraphicFramePr>
          <p:nvPr>
            <p:ph type="dgm" idx="1"/>
          </p:nvPr>
        </p:nvGraphicFramePr>
        <p:xfrm>
          <a:off x="250825" y="549275"/>
          <a:ext cx="8642350" cy="5546725"/>
        </p:xfrm>
        <a:graphic>
          <a:graphicData uri="http://schemas.openxmlformats.org/drawingml/2006/compatibility">
            <com:legacyDrawing xmlns:com="http://schemas.openxmlformats.org/drawingml/2006/compatibility" spid="_x0000_s18434"/>
          </a:graphicData>
        </a:graphic>
      </p:graphicFrame>
      <p:pic>
        <p:nvPicPr>
          <p:cNvPr id="3093" name="Picture 21" descr="J030333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021388"/>
            <a:ext cx="1801813" cy="2163762"/>
          </a:xfrm>
          <a:prstGeom prst="rect">
            <a:avLst/>
          </a:prstGeom>
          <a:noFill/>
        </p:spPr>
      </p:pic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2268538" y="404813"/>
            <a:ext cx="4608512" cy="2376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</a:rPr>
              <a:t>Животные</a:t>
            </a:r>
          </a:p>
          <a:p>
            <a:pPr algn="ctr"/>
            <a:r>
              <a:rPr lang="ru-RU" sz="4000" b="1">
                <a:solidFill>
                  <a:srgbClr val="FF0066"/>
                </a:solidFill>
              </a:rPr>
              <a:t> лесного озера</a:t>
            </a:r>
          </a:p>
        </p:txBody>
      </p:sp>
    </p:spTree>
    <p:custDataLst>
      <p:tags r:id="rId2"/>
    </p:custDataLst>
  </p:cSld>
  <p:clrMapOvr>
    <a:masterClrMapping/>
  </p:clrMapOvr>
  <p:transition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1491 L -0.08264 -0.8497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Жук- плавунец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крупный жук: длина его тела достигает 30 – 35 мм. Верхняя часть тела тёмная, а нижняя светло-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жёлтая.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Вокруг тела идёт широкая желтоватая кайма.  Плавунец  окаймлённый живёт в прудах, небольших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озерах. Он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хорошо приспособлен к жизни в воде. Питается мелкими водными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насекомыми, рачками,  улитками, мальками  рыб  и  даже мелкими лягушатами.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9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714776" cy="26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3786214" cy="30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ВОДОМЕРКА</a:t>
            </a:r>
            <a:b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клоп длиной 8 – 10 см. Обитает на поверхности стоячих и проточных водоёмов.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своеобразно передвигается по водному зеркалу, широко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расставив 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длинные 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средние 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задние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ноги, которые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смазаны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жировым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веществом 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потому не  смачиваются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Если на пути встречается препятствие, этот клоп перепрыгивает через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него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Скачкообразные движения помогают водомерке спасаться от врагов.  Кормится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озёрная 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водомерка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мелкими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насекомыми, падающими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 поверхность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воды.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 descr="водомерка 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29560" y="2783681"/>
            <a:ext cx="348488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2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33600"/>
            <a:ext cx="4032250" cy="3671888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285728"/>
            <a:ext cx="8104216" cy="1487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3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Окунь, щука</a:t>
            </a:r>
          </a:p>
        </p:txBody>
      </p:sp>
      <p:pic>
        <p:nvPicPr>
          <p:cNvPr id="2053" name="Picture 5" descr="pagur_katerina_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357430"/>
            <a:ext cx="2803525" cy="36718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6000" dirty="0" smtClean="0">
                <a:solidFill>
                  <a:srgbClr val="FFC000"/>
                </a:solidFill>
              </a:rPr>
              <a:t> Утки</a:t>
            </a:r>
            <a:endParaRPr lang="ru-RU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8196" name="Picture 4" descr="15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28775"/>
            <a:ext cx="3671887" cy="4537075"/>
          </a:xfrm>
          <a:prstGeom prst="rect">
            <a:avLst/>
          </a:prstGeom>
          <a:noFill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317869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Серая цапля</a:t>
            </a:r>
          </a:p>
        </p:txBody>
      </p:sp>
      <p:pic>
        <p:nvPicPr>
          <p:cNvPr id="7" name="Рисунок 4" descr="чирок трескунок 68.jpg"/>
          <p:cNvPicPr>
            <a:picLocks noChangeAspect="1"/>
          </p:cNvPicPr>
          <p:nvPr/>
        </p:nvPicPr>
        <p:blipFill>
          <a:blip r:embed="rId6" cstate="print"/>
          <a:srcRect l="8951" t="24286" r="16647" b="18929"/>
          <a:stretch>
            <a:fillRect/>
          </a:stretch>
        </p:blipFill>
        <p:spPr bwMode="auto">
          <a:xfrm>
            <a:off x="5072066" y="1857364"/>
            <a:ext cx="366078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S900069660[2].wav">
            <a:hlinkClick r:id="" action="ppaction://media"/>
          </p:cNvPr>
          <p:cNvPicPr>
            <a:picLocks noRot="1" noChangeAspect="1"/>
          </p:cNvPicPr>
          <p:nvPr>
            <a:wavAudioFile r:embed="rId1" name="MS900069660[2].wav"/>
          </p:nvPr>
        </p:nvPicPr>
        <p:blipFill>
          <a:blip r:embed="rId7" cstate="print"/>
          <a:stretch>
            <a:fillRect/>
          </a:stretch>
        </p:blipFill>
        <p:spPr>
          <a:xfrm>
            <a:off x="6500826" y="3143248"/>
            <a:ext cx="304800" cy="304800"/>
          </a:xfrm>
          <a:prstGeom prst="rect">
            <a:avLst/>
          </a:prstGeom>
        </p:spPr>
      </p:pic>
      <p:pic>
        <p:nvPicPr>
          <p:cNvPr id="10" name="MS900075064[2].wav">
            <a:hlinkClick r:id="" action="ppaction://media"/>
          </p:cNvPr>
          <p:cNvPicPr>
            <a:picLocks noRot="1" noChangeAspect="1"/>
          </p:cNvPicPr>
          <p:nvPr>
            <a:wavAudioFile r:embed="rId2" name="MS900075064[2].wav"/>
          </p:nvPr>
        </p:nvPicPr>
        <p:blipFill>
          <a:blip r:embed="rId8" cstate="print"/>
          <a:stretch>
            <a:fillRect/>
          </a:stretch>
        </p:blipFill>
        <p:spPr>
          <a:xfrm>
            <a:off x="2571736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32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916113"/>
            <a:ext cx="3816350" cy="4035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0" dirty="0"/>
              <a:t>Выхухоль — </a:t>
            </a:r>
            <a:r>
              <a:rPr lang="ru-RU" sz="2400" i="0" dirty="0"/>
              <a:t>редкий </a:t>
            </a:r>
            <a:r>
              <a:rPr lang="ru-RU" sz="2400" i="0" dirty="0" smtClean="0"/>
              <a:t>вид</a:t>
            </a:r>
            <a:r>
              <a:rPr lang="ru-RU" sz="2400" i="0" dirty="0"/>
              <a:t>, занесенный в </a:t>
            </a:r>
            <a:r>
              <a:rPr lang="ru-RU" sz="2400" b="1" i="0" dirty="0">
                <a:solidFill>
                  <a:srgbClr val="FF0066"/>
                </a:solidFill>
              </a:rPr>
              <a:t>Красную книгу</a:t>
            </a:r>
            <a:r>
              <a:rPr lang="ru-RU" sz="2400" i="0" dirty="0"/>
              <a:t> России</a:t>
            </a:r>
          </a:p>
          <a:p>
            <a:pPr>
              <a:buFontTx/>
              <a:buNone/>
            </a:pPr>
            <a:r>
              <a:rPr lang="ru-RU" sz="2400" b="1" i="0" dirty="0"/>
              <a:t>Выхухоли</a:t>
            </a:r>
            <a:r>
              <a:rPr lang="ru-RU" sz="2400" i="0" dirty="0"/>
              <a:t> практически слепы, но обладают развитым обонянием и </a:t>
            </a:r>
            <a:r>
              <a:rPr lang="ru-RU" sz="2400" i="0" dirty="0" smtClean="0"/>
              <a:t>осязанием, питается беззубкой-моллюском</a:t>
            </a:r>
            <a:endParaRPr lang="ru-RU" sz="2400" i="0" dirty="0"/>
          </a:p>
        </p:txBody>
      </p:sp>
      <p:pic>
        <p:nvPicPr>
          <p:cNvPr id="10244" name="Picture 4" descr="1255257572_vixuxo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4464050" cy="3816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59039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Выхухоль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43050"/>
            <a:ext cx="8318530" cy="492922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400" b="1" i="0" dirty="0"/>
              <a:t>Ондатра  </a:t>
            </a:r>
            <a:r>
              <a:rPr lang="ru-RU" sz="2000" i="0" dirty="0" smtClean="0"/>
              <a:t>ведет полуводный </a:t>
            </a:r>
            <a:r>
              <a:rPr lang="ru-RU" sz="2000" i="0" dirty="0"/>
              <a:t>образ жизни, хорошо плавает на поверхности и под водой. Сооружает из стеблей водных растений (тростника, осоки, рогоза) хатки высотой до метра</a:t>
            </a:r>
            <a:r>
              <a:rPr lang="ru-RU" sz="2000" i="0" dirty="0" smtClean="0"/>
              <a:t>.</a:t>
            </a: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i="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i="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000" dirty="0" smtClean="0"/>
              <a:t>Бобёр- 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самый крупный представитель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 30 кг весом) и ценный промысловый вид.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Бобр предпочитает рыть норы, строить плотины.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Обитает  в зарослях прибрежных растений вдоль берегов больших и малых рек,  озер, а также каналов, водохранилищ, прудов и заболоченных территорий.  Питается растениями.</a:t>
            </a:r>
            <a:endParaRPr lang="ru-RU" sz="2000" i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3"/>
            <a:ext cx="3058273" cy="1857387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755650" y="285729"/>
            <a:ext cx="7816878" cy="127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Ондатра           Бобёр      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1643050"/>
            <a:ext cx="3640165" cy="43577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 </a:t>
            </a:r>
            <a:r>
              <a:rPr lang="ru-RU" sz="2400" b="1" i="0" dirty="0"/>
              <a:t>Выдра</a:t>
            </a:r>
            <a:r>
              <a:rPr lang="ru-RU" sz="2400" dirty="0"/>
              <a:t>-</a:t>
            </a:r>
            <a:r>
              <a:rPr lang="ru-RU" sz="2400" i="0" dirty="0"/>
              <a:t> крупный зверь</a:t>
            </a:r>
            <a:r>
              <a:rPr lang="ru-RU" sz="2400" i="0" dirty="0" smtClean="0"/>
              <a:t>.</a:t>
            </a:r>
          </a:p>
          <a:p>
            <a:pPr algn="l">
              <a:lnSpc>
                <a:spcPct val="90000"/>
              </a:lnSpc>
            </a:pPr>
            <a:r>
              <a:rPr lang="ru-RU" sz="2400" i="0" dirty="0" smtClean="0"/>
              <a:t> Обитает </a:t>
            </a:r>
            <a:r>
              <a:rPr lang="ru-RU" sz="2400" dirty="0" smtClean="0"/>
              <a:t>в </a:t>
            </a:r>
            <a:r>
              <a:rPr lang="ru-RU" sz="2400" i="0" dirty="0" smtClean="0"/>
              <a:t>лесных  реках,  озерах, богатых   рыбой.</a:t>
            </a:r>
          </a:p>
          <a:p>
            <a:pPr algn="l">
              <a:lnSpc>
                <a:spcPct val="90000"/>
              </a:lnSpc>
            </a:pPr>
            <a:r>
              <a:rPr lang="ru-RU" sz="2400" i="0" dirty="0" smtClean="0"/>
              <a:t>Питается </a:t>
            </a:r>
            <a:r>
              <a:rPr lang="ru-RU" sz="2400" i="0" dirty="0"/>
              <a:t>выдра преимущественно рыбой (сазаном, щукой, форелью, плотвой, бычками и др.), </a:t>
            </a:r>
            <a:r>
              <a:rPr lang="ru-RU" sz="2400" i="0" dirty="0" smtClean="0"/>
              <a:t>причем предпочитает </a:t>
            </a:r>
            <a:r>
              <a:rPr lang="ru-RU" sz="2400" i="0" dirty="0"/>
              <a:t>более мелкую.</a:t>
            </a:r>
          </a:p>
        </p:txBody>
      </p:sp>
      <p:pic>
        <p:nvPicPr>
          <p:cNvPr id="7172" name="Picture 4" descr="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319588" cy="4392612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47529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Выдра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/>
              <a:t>    </a:t>
            </a:r>
            <a:endParaRPr lang="ru-RU" sz="2400" b="1">
              <a:solidFill>
                <a:srgbClr val="003300"/>
              </a:solidFill>
              <a:latin typeface="Courier New" pitchFamily="49" charset="0"/>
            </a:endParaRPr>
          </a:p>
        </p:txBody>
      </p:sp>
      <p:pic>
        <p:nvPicPr>
          <p:cNvPr id="41988" name="Рисунок 4" descr="стрекозa_74a.jpg"/>
          <p:cNvPicPr>
            <a:picLocks noChangeAspect="1"/>
          </p:cNvPicPr>
          <p:nvPr/>
        </p:nvPicPr>
        <p:blipFill>
          <a:blip r:embed="rId3" cstate="print"/>
          <a:srcRect l="7877" r="4158"/>
          <a:stretch>
            <a:fillRect/>
          </a:stretch>
        </p:blipFill>
        <p:spPr bwMode="auto">
          <a:xfrm>
            <a:off x="0" y="0"/>
            <a:ext cx="24114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2" descr="водомерка 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08050"/>
            <a:ext cx="25923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1" name="Picture 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0"/>
            <a:ext cx="25209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2" name="Picture 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836613"/>
            <a:ext cx="24479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3" name="Рисунок 2" descr="окунь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28825"/>
            <a:ext cx="26273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4" name="Рисунок 4" descr="линь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357563"/>
            <a:ext cx="28082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5" name="Рисунок 4" descr="пелядь.jpg"/>
          <p:cNvPicPr>
            <a:picLocks noChangeAspect="1"/>
          </p:cNvPicPr>
          <p:nvPr/>
        </p:nvPicPr>
        <p:blipFill>
          <a:blip r:embed="rId9" cstate="print"/>
          <a:srcRect r="-626" b="19456"/>
          <a:stretch>
            <a:fillRect/>
          </a:stretch>
        </p:blipFill>
        <p:spPr bwMode="auto">
          <a:xfrm>
            <a:off x="2916238" y="2205038"/>
            <a:ext cx="3352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" name="Рисунок 4" descr="карп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1989138"/>
            <a:ext cx="25558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" name="Рисунок 6" descr="лягушка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868863"/>
            <a:ext cx="23034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8" name="Рисунок 4" descr="лебедь 5.jpg"/>
          <p:cNvPicPr>
            <a:picLocks noChangeAspect="1"/>
          </p:cNvPicPr>
          <p:nvPr/>
        </p:nvPicPr>
        <p:blipFill>
          <a:blip r:embed="rId12" cstate="print"/>
          <a:srcRect l="7709" t="9138" r="7709" b="13541"/>
          <a:stretch>
            <a:fillRect/>
          </a:stretch>
        </p:blipFill>
        <p:spPr bwMode="auto">
          <a:xfrm>
            <a:off x="2339975" y="4652963"/>
            <a:ext cx="17859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9" name="Рисунок 4" descr="чирок трескунок 68.jpg"/>
          <p:cNvPicPr>
            <a:picLocks noChangeAspect="1"/>
          </p:cNvPicPr>
          <p:nvPr/>
        </p:nvPicPr>
        <p:blipFill>
          <a:blip r:embed="rId13" cstate="print"/>
          <a:srcRect l="8951" t="24286" r="16647" b="18929"/>
          <a:stretch>
            <a:fillRect/>
          </a:stretch>
        </p:blipFill>
        <p:spPr bwMode="auto">
          <a:xfrm>
            <a:off x="3635375" y="3716338"/>
            <a:ext cx="2303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0" name="Picture 7" descr="C:\Documents and Settings\Администратор\Рабочий стол\Растения луга\выдра78.jpg"/>
          <p:cNvPicPr>
            <a:picLocks noChangeAspect="1" noChangeArrowheads="1"/>
          </p:cNvPicPr>
          <p:nvPr/>
        </p:nvPicPr>
        <p:blipFill>
          <a:blip r:embed="rId14" cstate="print"/>
          <a:srcRect r="25626"/>
          <a:stretch>
            <a:fillRect/>
          </a:stretch>
        </p:blipFill>
        <p:spPr bwMode="auto">
          <a:xfrm>
            <a:off x="3995738" y="5157788"/>
            <a:ext cx="165576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1" name="Рисунок 5" descr="ондатра99.jpg"/>
          <p:cNvPicPr>
            <a:picLocks noChangeAspect="1"/>
          </p:cNvPicPr>
          <p:nvPr/>
        </p:nvPicPr>
        <p:blipFill>
          <a:blip r:embed="rId15" cstate="print"/>
          <a:srcRect l="1852" t="2690" r="1852" b="4082"/>
          <a:stretch>
            <a:fillRect/>
          </a:stretch>
        </p:blipFill>
        <p:spPr bwMode="auto">
          <a:xfrm>
            <a:off x="6948488" y="0"/>
            <a:ext cx="20161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2" name="Picture 10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1500" y="3933825"/>
            <a:ext cx="216058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93" name="Picture 10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588" y="5013325"/>
            <a:ext cx="2160587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  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Белка, ондатра, ряска, волк, дятел, клевер,</a:t>
            </a:r>
          </a:p>
          <a:p>
            <a:pPr>
              <a:buNone/>
            </a:pPr>
            <a:r>
              <a:rPr lang="ru-RU" i="1" dirty="0" smtClean="0"/>
              <a:t> бобр, медведь, лягушка, карась, синица, </a:t>
            </a:r>
          </a:p>
          <a:p>
            <a:pPr>
              <a:buNone/>
            </a:pPr>
            <a:r>
              <a:rPr lang="ru-RU" i="1" dirty="0" smtClean="0"/>
              <a:t>выдра, лебедь, лиственница, кувшинка, </a:t>
            </a:r>
          </a:p>
          <a:p>
            <a:pPr>
              <a:buNone/>
            </a:pPr>
            <a:r>
              <a:rPr lang="ru-RU" i="1" dirty="0" smtClean="0"/>
              <a:t>лисица, жук-плавунец, тростник, сова, окунь,  водомерка.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4388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Посреди поля  лежит зеркало,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Стекло голубое, рама зелёная.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Глядятся в него голубые рябинки,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Цветные свои  примеряя косынки.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Глядятся в него молодые берёзки,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Свои перед ним поправляя причёски.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 месяц, и звёзды – всё в нём отражается,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-Как это зеркало называется?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Ново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252414"/>
            <a:ext cx="5027624" cy="3319857"/>
          </a:xfrm>
          <a:prstGeom prst="rect">
            <a:avLst/>
          </a:prstGeom>
          <a:noFill/>
        </p:spPr>
      </p:pic>
      <p:pic>
        <p:nvPicPr>
          <p:cNvPr id="5" name="~PP1578.WAV">
            <a:hlinkClick r:id="" action="ppaction://media"/>
          </p:cNvPr>
          <p:cNvPicPr>
            <a:picLocks noRot="1" noChangeAspect="1"/>
          </p:cNvPicPr>
          <p:nvPr>
            <a:wavAudioFile r:embed="rId2" name="~PP157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Работа  в  группах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535785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 для  1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группы.                   </a:t>
            </a:r>
          </a:p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БОТАНИКИ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Заполнить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инструкционную  карту 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растений озера </a:t>
            </a:r>
          </a:p>
          <a:p>
            <a:pPr fontAlgn="base"/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2643182"/>
          <a:ext cx="8358247" cy="39290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37354"/>
                <a:gridCol w="4220893"/>
              </a:tblGrid>
              <a:tr h="12993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Times New Roman" pitchFamily="18" charset="0"/>
                        </a:rPr>
                        <a:t>Части    растения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Общие способы приспособления растений к жизни в водоёме  и  возле  него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2343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Листья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98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Стебли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343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Корни (корневища</a:t>
                      </a:r>
                      <a:r>
                        <a:rPr lang="ru-RU" sz="2800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343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Цветы + плоды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644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3300"/>
                          </a:solidFill>
                          <a:latin typeface="Calibri"/>
                          <a:ea typeface="Times New Roman"/>
                        </a:rPr>
                        <a:t>Название растения 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группа-  ЭКОЛОГИ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Составьте   пищевые  цепочки,   используя  имеющиеся  названия   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78634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( щука, карась)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( лягушка, жук-плавунец, комар)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( лягушка, комар, выдра)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571472" y="1928802"/>
            <a:ext cx="2500330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Водное растение 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214678" y="1928802"/>
            <a:ext cx="2643206" cy="78581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215074" y="2000240"/>
            <a:ext cx="2357454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714348" y="3571876"/>
            <a:ext cx="2286016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Насекомое</a:t>
            </a:r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428992" y="3643314"/>
            <a:ext cx="2643206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215074" y="3643314"/>
            <a:ext cx="2357454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714348" y="4929198"/>
            <a:ext cx="2357454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Насекомое </a:t>
            </a:r>
            <a:endParaRPr lang="ru-RU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3500430" y="5000636"/>
            <a:ext cx="2214578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6286512" y="4929198"/>
            <a:ext cx="2214578" cy="7143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Животное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95" name="Group 143"/>
          <p:cNvGraphicFramePr>
            <a:graphicFrameLocks noGrp="1"/>
          </p:cNvGraphicFramePr>
          <p:nvPr/>
        </p:nvGraphicFramePr>
        <p:xfrm>
          <a:off x="571472" y="1466437"/>
          <a:ext cx="8142011" cy="4706011"/>
        </p:xfrm>
        <a:graphic>
          <a:graphicData uri="http://schemas.openxmlformats.org/drawingml/2006/table">
            <a:tbl>
              <a:tblPr/>
              <a:tblGrid>
                <a:gridCol w="3445291"/>
                <a:gridCol w="4696720"/>
              </a:tblGrid>
              <a:tr h="1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Параметры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19732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Общие способы приспособления животных  к жизни в водоёме и возле него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Окраска, покровы, форма тела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</a:rPr>
                        <a:t>Образ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Способ передвижения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</a:rPr>
                        <a:t>Способ 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</a:rPr>
                        <a:t>Название животного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14285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- ЗООЛОГИ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Заполнить  инструкционную  карту  для животных  озера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643734" cy="10001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группа - ИХТИОЛОГИ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428736"/>
          <a:ext cx="8072493" cy="45005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01403"/>
                <a:gridCol w="3771090"/>
              </a:tblGrid>
              <a:tr h="10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Параметры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Общие способы приспособления к жизни на водоеме.</a:t>
                      </a:r>
                    </a:p>
                  </a:txBody>
                  <a:tcPr/>
                </a:tc>
              </a:tr>
              <a:tr h="868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Окраска, покровы,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78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 жизни,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дыхания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78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передвижения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0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Чем питается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1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рыбы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0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Параметры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642910" y="1571612"/>
            <a:ext cx="8001056" cy="44545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Не нарушайте природного равновесия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b="1" dirty="0">
                <a:solidFill>
                  <a:srgbClr val="003300"/>
                </a:solidFill>
              </a:rPr>
              <a:t>    в водоёмах!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Не ловите раков и моллюсков!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Берегите лягушек и их головастиков!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Никогда не рвите кубышки и кувшинки!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Не ловите стрекоз!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00"/>
                </a:solidFill>
              </a:rPr>
              <a:t>Не разрушайте жилище ондатры и бобров!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Запомните!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343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sp>
        <p:nvSpPr>
          <p:cNvPr id="13315" name="Line 574"/>
          <p:cNvSpPr>
            <a:spLocks noChangeShapeType="1"/>
          </p:cNvSpPr>
          <p:nvPr/>
        </p:nvSpPr>
        <p:spPr bwMode="auto">
          <a:xfrm>
            <a:off x="1022350" y="15763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576"/>
          <p:cNvSpPr>
            <a:spLocks noChangeShapeType="1"/>
          </p:cNvSpPr>
          <p:nvPr/>
        </p:nvSpPr>
        <p:spPr bwMode="auto">
          <a:xfrm>
            <a:off x="1533525" y="19399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686"/>
          <p:cNvSpPr>
            <a:spLocks noChangeShapeType="1"/>
          </p:cNvSpPr>
          <p:nvPr/>
        </p:nvSpPr>
        <p:spPr bwMode="auto">
          <a:xfrm>
            <a:off x="2047875" y="381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9388" name="Group 956"/>
          <p:cNvGraphicFramePr>
            <a:graphicFrameLocks noGrp="1"/>
          </p:cNvGraphicFramePr>
          <p:nvPr/>
        </p:nvGraphicFramePr>
        <p:xfrm>
          <a:off x="1403350" y="908050"/>
          <a:ext cx="6192838" cy="5791200"/>
        </p:xfrm>
        <a:graphic>
          <a:graphicData uri="http://schemas.openxmlformats.org/drawingml/2006/table">
            <a:tbl>
              <a:tblPr/>
              <a:tblGrid>
                <a:gridCol w="576263"/>
                <a:gridCol w="660400"/>
                <a:gridCol w="620712"/>
                <a:gridCol w="622300"/>
                <a:gridCol w="619125"/>
                <a:gridCol w="619125"/>
                <a:gridCol w="617538"/>
                <a:gridCol w="620712"/>
                <a:gridCol w="617538"/>
                <a:gridCol w="619125"/>
              </a:tblGrid>
              <a:tr h="3667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9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3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11" name="Rectangle 844"/>
          <p:cNvSpPr>
            <a:spLocks noChangeArrowheads="1"/>
          </p:cNvSpPr>
          <p:nvPr/>
        </p:nvSpPr>
        <p:spPr bwMode="auto">
          <a:xfrm>
            <a:off x="0" y="5478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348" name="Text Box 916"/>
          <p:cNvSpPr txBox="1">
            <a:spLocks noChangeArrowheads="1"/>
          </p:cNvSpPr>
          <p:nvPr/>
        </p:nvSpPr>
        <p:spPr bwMode="auto">
          <a:xfrm>
            <a:off x="2195513" y="1960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р</a:t>
            </a:r>
          </a:p>
        </p:txBody>
      </p:sp>
      <p:sp>
        <p:nvSpPr>
          <p:cNvPr id="13413" name="Text Box 920"/>
          <p:cNvSpPr txBox="1">
            <a:spLocks noChangeArrowheads="1"/>
          </p:cNvSpPr>
          <p:nvPr/>
        </p:nvSpPr>
        <p:spPr bwMode="auto">
          <a:xfrm>
            <a:off x="2195513" y="32131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9353" name="Text Box 921"/>
          <p:cNvSpPr txBox="1">
            <a:spLocks noChangeArrowheads="1"/>
          </p:cNvSpPr>
          <p:nvPr/>
        </p:nvSpPr>
        <p:spPr bwMode="auto">
          <a:xfrm>
            <a:off x="2124075" y="3284538"/>
            <a:ext cx="287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г</a:t>
            </a:r>
          </a:p>
        </p:txBody>
      </p:sp>
      <p:sp>
        <p:nvSpPr>
          <p:cNvPr id="19354" name="Text Box 922"/>
          <p:cNvSpPr txBox="1">
            <a:spLocks noChangeArrowheads="1"/>
          </p:cNvSpPr>
          <p:nvPr/>
        </p:nvSpPr>
        <p:spPr bwMode="auto">
          <a:xfrm>
            <a:off x="2124075" y="37893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о</a:t>
            </a:r>
          </a:p>
        </p:txBody>
      </p:sp>
      <p:sp>
        <p:nvSpPr>
          <p:cNvPr id="19355" name="Text Box 923"/>
          <p:cNvSpPr txBox="1">
            <a:spLocks noChangeArrowheads="1"/>
          </p:cNvSpPr>
          <p:nvPr/>
        </p:nvSpPr>
        <p:spPr bwMode="auto">
          <a:xfrm>
            <a:off x="2176463" y="4356100"/>
            <a:ext cx="385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з</a:t>
            </a:r>
          </a:p>
        </p:txBody>
      </p:sp>
      <p:sp>
        <p:nvSpPr>
          <p:cNvPr id="19356" name="Text Box 924"/>
          <p:cNvSpPr txBox="1">
            <a:spLocks noChangeArrowheads="1"/>
          </p:cNvSpPr>
          <p:nvPr/>
        </p:nvSpPr>
        <p:spPr bwMode="auto">
          <a:xfrm>
            <a:off x="6443663" y="16287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</a:t>
            </a:r>
          </a:p>
        </p:txBody>
      </p:sp>
      <p:sp>
        <p:nvSpPr>
          <p:cNvPr id="19358" name="Text Box 926"/>
          <p:cNvSpPr txBox="1">
            <a:spLocks noChangeArrowheads="1"/>
          </p:cNvSpPr>
          <p:nvPr/>
        </p:nvSpPr>
        <p:spPr bwMode="auto">
          <a:xfrm>
            <a:off x="6516688" y="20812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у</a:t>
            </a:r>
          </a:p>
        </p:txBody>
      </p:sp>
      <p:sp>
        <p:nvSpPr>
          <p:cNvPr id="19359" name="Text Box 927"/>
          <p:cNvSpPr txBox="1">
            <a:spLocks noChangeArrowheads="1"/>
          </p:cNvSpPr>
          <p:nvPr/>
        </p:nvSpPr>
        <p:spPr bwMode="auto">
          <a:xfrm>
            <a:off x="6443663" y="2636838"/>
            <a:ext cx="43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9362" name="Text Box 930"/>
          <p:cNvSpPr txBox="1">
            <a:spLocks noChangeArrowheads="1"/>
          </p:cNvSpPr>
          <p:nvPr/>
        </p:nvSpPr>
        <p:spPr bwMode="auto">
          <a:xfrm>
            <a:off x="6443663" y="3213100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ш</a:t>
            </a:r>
          </a:p>
        </p:txBody>
      </p:sp>
      <p:sp>
        <p:nvSpPr>
          <p:cNvPr id="19363" name="Text Box 931"/>
          <p:cNvSpPr txBox="1">
            <a:spLocks noChangeArrowheads="1"/>
          </p:cNvSpPr>
          <p:nvPr/>
        </p:nvSpPr>
        <p:spPr bwMode="auto">
          <a:xfrm>
            <a:off x="6443663" y="3789363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и</a:t>
            </a:r>
          </a:p>
        </p:txBody>
      </p:sp>
      <p:sp>
        <p:nvSpPr>
          <p:cNvPr id="19364" name="Text Box 932"/>
          <p:cNvSpPr txBox="1">
            <a:spLocks noChangeArrowheads="1"/>
          </p:cNvSpPr>
          <p:nvPr/>
        </p:nvSpPr>
        <p:spPr bwMode="auto">
          <a:xfrm>
            <a:off x="6443663" y="4437063"/>
            <a:ext cx="398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н</a:t>
            </a:r>
          </a:p>
        </p:txBody>
      </p:sp>
      <p:sp>
        <p:nvSpPr>
          <p:cNvPr id="19365" name="Text Box 933"/>
          <p:cNvSpPr txBox="1">
            <a:spLocks noChangeArrowheads="1"/>
          </p:cNvSpPr>
          <p:nvPr/>
        </p:nvSpPr>
        <p:spPr bwMode="auto">
          <a:xfrm>
            <a:off x="6516688" y="49609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</a:t>
            </a:r>
          </a:p>
        </p:txBody>
      </p:sp>
      <p:sp>
        <p:nvSpPr>
          <p:cNvPr id="19366" name="Text Box 934"/>
          <p:cNvSpPr txBox="1">
            <a:spLocks noChangeArrowheads="1"/>
          </p:cNvSpPr>
          <p:nvPr/>
        </p:nvSpPr>
        <p:spPr bwMode="auto">
          <a:xfrm>
            <a:off x="6567488" y="55578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9367" name="Text Box 935"/>
          <p:cNvSpPr txBox="1">
            <a:spLocks noChangeArrowheads="1"/>
          </p:cNvSpPr>
          <p:nvPr/>
        </p:nvSpPr>
        <p:spPr bwMode="auto">
          <a:xfrm>
            <a:off x="3995738" y="2708275"/>
            <a:ext cx="48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9368" name="Text Box 936"/>
          <p:cNvSpPr txBox="1">
            <a:spLocks noChangeArrowheads="1"/>
          </p:cNvSpPr>
          <p:nvPr/>
        </p:nvSpPr>
        <p:spPr bwMode="auto">
          <a:xfrm>
            <a:off x="4048125" y="31813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у</a:t>
            </a:r>
          </a:p>
        </p:txBody>
      </p:sp>
      <p:sp>
        <p:nvSpPr>
          <p:cNvPr id="19369" name="Text Box 937"/>
          <p:cNvSpPr txBox="1">
            <a:spLocks noChangeArrowheads="1"/>
          </p:cNvSpPr>
          <p:nvPr/>
        </p:nvSpPr>
        <p:spPr bwMode="auto">
          <a:xfrm>
            <a:off x="4048125" y="37576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</a:t>
            </a:r>
          </a:p>
        </p:txBody>
      </p:sp>
      <p:sp>
        <p:nvSpPr>
          <p:cNvPr id="19370" name="Text Box 938"/>
          <p:cNvSpPr txBox="1">
            <a:spLocks noChangeArrowheads="1"/>
          </p:cNvSpPr>
          <p:nvPr/>
        </p:nvSpPr>
        <p:spPr bwMode="auto">
          <a:xfrm>
            <a:off x="4067175" y="44370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9371" name="Text Box 939"/>
          <p:cNvSpPr txBox="1">
            <a:spLocks noChangeArrowheads="1"/>
          </p:cNvSpPr>
          <p:nvPr/>
        </p:nvSpPr>
        <p:spPr bwMode="auto">
          <a:xfrm>
            <a:off x="2771775" y="265747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372" name="Text Box 940"/>
          <p:cNvSpPr txBox="1">
            <a:spLocks noChangeArrowheads="1"/>
          </p:cNvSpPr>
          <p:nvPr/>
        </p:nvSpPr>
        <p:spPr bwMode="auto">
          <a:xfrm>
            <a:off x="2771775" y="3306763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н</a:t>
            </a:r>
          </a:p>
        </p:txBody>
      </p:sp>
      <p:sp>
        <p:nvSpPr>
          <p:cNvPr id="19373" name="Text Box 941"/>
          <p:cNvSpPr txBox="1">
            <a:spLocks noChangeArrowheads="1"/>
          </p:cNvSpPr>
          <p:nvPr/>
        </p:nvSpPr>
        <p:spPr bwMode="auto">
          <a:xfrm>
            <a:off x="2771775" y="3810000"/>
            <a:ext cx="40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д</a:t>
            </a:r>
          </a:p>
        </p:txBody>
      </p:sp>
      <p:sp>
        <p:nvSpPr>
          <p:cNvPr id="19374" name="Text Box 942"/>
          <p:cNvSpPr txBox="1">
            <a:spLocks noChangeArrowheads="1"/>
          </p:cNvSpPr>
          <p:nvPr/>
        </p:nvSpPr>
        <p:spPr bwMode="auto">
          <a:xfrm>
            <a:off x="2771775" y="43656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9375" name="Text Box 943"/>
          <p:cNvSpPr txBox="1">
            <a:spLocks noChangeArrowheads="1"/>
          </p:cNvSpPr>
          <p:nvPr/>
        </p:nvSpPr>
        <p:spPr bwMode="auto">
          <a:xfrm>
            <a:off x="2771775" y="48895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т</a:t>
            </a:r>
          </a:p>
        </p:txBody>
      </p:sp>
      <p:sp>
        <p:nvSpPr>
          <p:cNvPr id="19376" name="Text Box 944"/>
          <p:cNvSpPr txBox="1">
            <a:spLocks noChangeArrowheads="1"/>
          </p:cNvSpPr>
          <p:nvPr/>
        </p:nvSpPr>
        <p:spPr bwMode="auto">
          <a:xfrm>
            <a:off x="2771775" y="5516563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р</a:t>
            </a:r>
          </a:p>
        </p:txBody>
      </p:sp>
      <p:sp>
        <p:nvSpPr>
          <p:cNvPr id="19377" name="Text Box 945"/>
          <p:cNvSpPr txBox="1">
            <a:spLocks noChangeArrowheads="1"/>
          </p:cNvSpPr>
          <p:nvPr/>
        </p:nvSpPr>
        <p:spPr bwMode="auto">
          <a:xfrm>
            <a:off x="2843213" y="61134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9378" name="Text Box 946"/>
          <p:cNvSpPr txBox="1">
            <a:spLocks noChangeArrowheads="1"/>
          </p:cNvSpPr>
          <p:nvPr/>
        </p:nvSpPr>
        <p:spPr bwMode="auto">
          <a:xfrm>
            <a:off x="4624388" y="8763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19379" name="Text Box 947"/>
          <p:cNvSpPr txBox="1">
            <a:spLocks noChangeArrowheads="1"/>
          </p:cNvSpPr>
          <p:nvPr/>
        </p:nvSpPr>
        <p:spPr bwMode="auto">
          <a:xfrm>
            <a:off x="4643438" y="15573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т</a:t>
            </a:r>
          </a:p>
        </p:txBody>
      </p:sp>
      <p:sp>
        <p:nvSpPr>
          <p:cNvPr id="19380" name="Text Box 948"/>
          <p:cNvSpPr txBox="1">
            <a:spLocks noChangeArrowheads="1"/>
          </p:cNvSpPr>
          <p:nvPr/>
        </p:nvSpPr>
        <p:spPr bwMode="auto">
          <a:xfrm>
            <a:off x="4695825" y="202882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р</a:t>
            </a:r>
          </a:p>
        </p:txBody>
      </p:sp>
      <p:sp>
        <p:nvSpPr>
          <p:cNvPr id="19381" name="Text Box 949"/>
          <p:cNvSpPr txBox="1">
            <a:spLocks noChangeArrowheads="1"/>
          </p:cNvSpPr>
          <p:nvPr/>
        </p:nvSpPr>
        <p:spPr bwMode="auto">
          <a:xfrm>
            <a:off x="4643438" y="27082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9382" name="Text Box 950"/>
          <p:cNvSpPr txBox="1">
            <a:spLocks noChangeArrowheads="1"/>
          </p:cNvSpPr>
          <p:nvPr/>
        </p:nvSpPr>
        <p:spPr bwMode="auto">
          <a:xfrm>
            <a:off x="4695825" y="31813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</a:t>
            </a:r>
          </a:p>
        </p:txBody>
      </p:sp>
      <p:sp>
        <p:nvSpPr>
          <p:cNvPr id="19383" name="Text Box 951"/>
          <p:cNvSpPr txBox="1">
            <a:spLocks noChangeArrowheads="1"/>
          </p:cNvSpPr>
          <p:nvPr/>
        </p:nvSpPr>
        <p:spPr bwMode="auto">
          <a:xfrm>
            <a:off x="4643438" y="373697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о</a:t>
            </a:r>
          </a:p>
        </p:txBody>
      </p:sp>
      <p:sp>
        <p:nvSpPr>
          <p:cNvPr id="19384" name="Text Box 952"/>
          <p:cNvSpPr txBox="1">
            <a:spLocks noChangeArrowheads="1"/>
          </p:cNvSpPr>
          <p:nvPr/>
        </p:nvSpPr>
        <p:spPr bwMode="auto">
          <a:xfrm>
            <a:off x="4572000" y="4365625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з</a:t>
            </a:r>
          </a:p>
        </p:txBody>
      </p:sp>
      <p:sp>
        <p:nvSpPr>
          <p:cNvPr id="19385" name="Text Box 953"/>
          <p:cNvSpPr txBox="1">
            <a:spLocks noChangeArrowheads="1"/>
          </p:cNvSpPr>
          <p:nvPr/>
        </p:nvSpPr>
        <p:spPr bwMode="auto">
          <a:xfrm>
            <a:off x="4643438" y="49609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9386" name="Text Box 954"/>
          <p:cNvSpPr txBox="1">
            <a:spLocks noChangeArrowheads="1"/>
          </p:cNvSpPr>
          <p:nvPr/>
        </p:nvSpPr>
        <p:spPr bwMode="auto">
          <a:xfrm>
            <a:off x="2124075" y="263683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389" name="Text Box 957"/>
          <p:cNvSpPr txBox="1">
            <a:spLocks noChangeArrowheads="1"/>
          </p:cNvSpPr>
          <p:nvPr/>
        </p:nvSpPr>
        <p:spPr bwMode="auto">
          <a:xfrm>
            <a:off x="5795963" y="20605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у</a:t>
            </a:r>
          </a:p>
        </p:txBody>
      </p:sp>
      <p:sp>
        <p:nvSpPr>
          <p:cNvPr id="19390" name="Text Box 958"/>
          <p:cNvSpPr txBox="1">
            <a:spLocks noChangeArrowheads="1"/>
          </p:cNvSpPr>
          <p:nvPr/>
        </p:nvSpPr>
        <p:spPr bwMode="auto">
          <a:xfrm>
            <a:off x="5867400" y="2657475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9391" name="Text Box 959"/>
          <p:cNvSpPr txBox="1">
            <a:spLocks noChangeArrowheads="1"/>
          </p:cNvSpPr>
          <p:nvPr/>
        </p:nvSpPr>
        <p:spPr bwMode="auto">
          <a:xfrm>
            <a:off x="5919788" y="31813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</a:t>
            </a:r>
          </a:p>
        </p:txBody>
      </p:sp>
      <p:sp>
        <p:nvSpPr>
          <p:cNvPr id="19392" name="Text Box 960"/>
          <p:cNvSpPr txBox="1">
            <a:spLocks noChangeArrowheads="1"/>
          </p:cNvSpPr>
          <p:nvPr/>
        </p:nvSpPr>
        <p:spPr bwMode="auto">
          <a:xfrm>
            <a:off x="5919788" y="3757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3449" name="Text Box 961"/>
          <p:cNvSpPr txBox="1">
            <a:spLocks noChangeArrowheads="1"/>
          </p:cNvSpPr>
          <p:nvPr/>
        </p:nvSpPr>
        <p:spPr bwMode="auto">
          <a:xfrm>
            <a:off x="2103438" y="16224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450" name="Text Box 962"/>
          <p:cNvSpPr txBox="1">
            <a:spLocks noChangeArrowheads="1"/>
          </p:cNvSpPr>
          <p:nvPr/>
        </p:nvSpPr>
        <p:spPr bwMode="auto">
          <a:xfrm>
            <a:off x="6496050" y="10477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451" name="Text Box 963"/>
          <p:cNvSpPr txBox="1">
            <a:spLocks noChangeArrowheads="1"/>
          </p:cNvSpPr>
          <p:nvPr/>
        </p:nvSpPr>
        <p:spPr bwMode="auto">
          <a:xfrm>
            <a:off x="4067175" y="2108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452" name="Text Box 964"/>
          <p:cNvSpPr txBox="1">
            <a:spLocks noChangeArrowheads="1"/>
          </p:cNvSpPr>
          <p:nvPr/>
        </p:nvSpPr>
        <p:spPr bwMode="auto">
          <a:xfrm>
            <a:off x="2679700" y="21986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453" name="Text Box 965"/>
          <p:cNvSpPr txBox="1">
            <a:spLocks noChangeArrowheads="1"/>
          </p:cNvSpPr>
          <p:nvPr/>
        </p:nvSpPr>
        <p:spPr bwMode="auto">
          <a:xfrm>
            <a:off x="4067175" y="10525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454" name="Text Box 966"/>
          <p:cNvSpPr txBox="1">
            <a:spLocks noChangeArrowheads="1"/>
          </p:cNvSpPr>
          <p:nvPr/>
        </p:nvSpPr>
        <p:spPr bwMode="auto">
          <a:xfrm>
            <a:off x="5775325" y="15509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399" name="Text Box 967"/>
          <p:cNvSpPr txBox="1">
            <a:spLocks noChangeArrowheads="1"/>
          </p:cNvSpPr>
          <p:nvPr/>
        </p:nvSpPr>
        <p:spPr bwMode="auto">
          <a:xfrm>
            <a:off x="1476375" y="26368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9400" name="Text Box 968"/>
          <p:cNvSpPr txBox="1">
            <a:spLocks noChangeArrowheads="1"/>
          </p:cNvSpPr>
          <p:nvPr/>
        </p:nvSpPr>
        <p:spPr bwMode="auto">
          <a:xfrm>
            <a:off x="3419475" y="265747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9402" name="Text Box 970"/>
          <p:cNvSpPr txBox="1">
            <a:spLocks noChangeArrowheads="1"/>
          </p:cNvSpPr>
          <p:nvPr/>
        </p:nvSpPr>
        <p:spPr bwMode="auto">
          <a:xfrm>
            <a:off x="5292725" y="26574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9403" name="Text Box 971"/>
          <p:cNvSpPr txBox="1">
            <a:spLocks noChangeArrowheads="1"/>
          </p:cNvSpPr>
          <p:nvPr/>
        </p:nvSpPr>
        <p:spPr bwMode="auto">
          <a:xfrm>
            <a:off x="7143750" y="2605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" grpId="0"/>
      <p:bldP spid="19358" grpId="0"/>
      <p:bldP spid="19386" grpId="0"/>
      <p:bldP spid="19399" grpId="0"/>
      <p:bldP spid="19400" grpId="0"/>
      <p:bldP spid="19402" grpId="0"/>
      <p:bldP spid="194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Courier New" pitchFamily="49" charset="0"/>
              </a:rPr>
              <a:t>Рефлексия «Всё в твоих руках…»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</a:rPr>
              <a:t>Большой 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– для меня всё было важным и интересным.</a:t>
            </a:r>
            <a:endParaRPr lang="ru-RU" sz="2800" b="1" dirty="0">
              <a:solidFill>
                <a:srgbClr val="0033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</a:rPr>
              <a:t>Указательный</a:t>
            </a:r>
            <a:r>
              <a:rPr lang="ru-RU" sz="28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– по теме урока я </a:t>
            </a:r>
            <a:r>
              <a:rPr lang="ru-RU" sz="2800" dirty="0" smtClean="0">
                <a:solidFill>
                  <a:srgbClr val="003300"/>
                </a:solidFill>
                <a:latin typeface="Courier New" pitchFamily="49" charset="0"/>
              </a:rPr>
              <a:t>получил(а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) конкретную информацию.</a:t>
            </a:r>
            <a:endParaRPr lang="ru-RU" sz="2800" b="1" dirty="0">
              <a:solidFill>
                <a:srgbClr val="0033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Средний</a:t>
            </a:r>
            <a:r>
              <a:rPr lang="ru-RU" sz="2800" b="1" dirty="0">
                <a:solidFill>
                  <a:srgbClr val="003300"/>
                </a:solidFill>
                <a:latin typeface="Courier New" pitchFamily="49" charset="0"/>
              </a:rPr>
              <a:t> –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 мне было трудно.</a:t>
            </a:r>
            <a:endParaRPr lang="ru-RU" sz="2800" b="1" dirty="0">
              <a:solidFill>
                <a:srgbClr val="0033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</a:rPr>
              <a:t>Безымянный</a:t>
            </a:r>
            <a:r>
              <a:rPr lang="ru-RU" sz="2800" dirty="0">
                <a:solidFill>
                  <a:srgbClr val="00B0F0"/>
                </a:solidFill>
                <a:latin typeface="Courier New" pitchFamily="49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– мне было спокойно, комфортно работать на уроке </a:t>
            </a:r>
            <a:endParaRPr lang="ru-RU" sz="2800" b="1" dirty="0">
              <a:solidFill>
                <a:srgbClr val="0033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</a:rPr>
              <a:t>Мизинец</a:t>
            </a:r>
            <a:r>
              <a:rPr lang="ru-RU" sz="28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Courier New" pitchFamily="49" charset="0"/>
              </a:rPr>
              <a:t>– для меня было недостаточно информации.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3300"/>
                </a:solidFill>
                <a:latin typeface="Courier New" pitchFamily="49" charset="0"/>
              </a:rPr>
              <a:t> </a:t>
            </a:r>
            <a:r>
              <a:rPr lang="ru-RU" sz="4000" b="1">
                <a:solidFill>
                  <a:srgbClr val="003300"/>
                </a:solidFill>
                <a:latin typeface="Courier New" pitchFamily="49" charset="0"/>
              </a:rPr>
              <a:t>Домашнее задание</a:t>
            </a:r>
            <a:r>
              <a:rPr lang="ru-RU" b="1">
                <a:solidFill>
                  <a:srgbClr val="003300"/>
                </a:solidFill>
                <a:latin typeface="Courier New" pitchFamily="49" charset="0"/>
              </a:rPr>
              <a:t>: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dirty="0">
              <a:solidFill>
                <a:srgbClr val="003300"/>
              </a:solidFill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    </a:t>
            </a:r>
            <a:r>
              <a:rPr lang="ru-RU" sz="2800" b="1" dirty="0">
                <a:solidFill>
                  <a:srgbClr val="CC3300"/>
                </a:solidFill>
                <a:latin typeface="Courier New" pitchFamily="49" charset="0"/>
              </a:rPr>
              <a:t>Обязательное для всех: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Составьте 2-3 цепи питания, которые сложились в водоёме и возле него.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Прочитайте материал учебника на стр. </a:t>
            </a:r>
            <a:r>
              <a:rPr lang="ru-RU" sz="2000" b="1" dirty="0" smtClean="0">
                <a:solidFill>
                  <a:srgbClr val="003300"/>
                </a:solidFill>
                <a:latin typeface="Courier New" pitchFamily="49" charset="0"/>
              </a:rPr>
              <a:t>112-114, поработайте </a:t>
            </a:r>
            <a:r>
              <a:rPr lang="ru-RU" sz="2000" b="1" dirty="0" smtClean="0">
                <a:solidFill>
                  <a:srgbClr val="003300"/>
                </a:solidFill>
                <a:latin typeface="Courier New" pitchFamily="49" charset="0"/>
              </a:rPr>
              <a:t>по вопросам учебника</a:t>
            </a:r>
            <a:endParaRPr lang="ru-RU" sz="2000" b="1" dirty="0">
              <a:solidFill>
                <a:srgbClr val="003300"/>
              </a:solidFill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    </a:t>
            </a:r>
            <a:r>
              <a:rPr lang="ru-RU" sz="2800" b="1" dirty="0">
                <a:solidFill>
                  <a:srgbClr val="CC3300"/>
                </a:solidFill>
                <a:latin typeface="Courier New" pitchFamily="49" charset="0"/>
              </a:rPr>
              <a:t>Адресное (</a:t>
            </a:r>
            <a:r>
              <a:rPr lang="ru-RU" sz="2800" b="1" dirty="0" smtClean="0">
                <a:solidFill>
                  <a:srgbClr val="CC3300"/>
                </a:solidFill>
                <a:latin typeface="Courier New" pitchFamily="49" charset="0"/>
              </a:rPr>
              <a:t>индивидуально)</a:t>
            </a:r>
            <a:endParaRPr lang="ru-RU" sz="2800" b="1" dirty="0">
              <a:solidFill>
                <a:srgbClr val="CC3300"/>
              </a:solidFill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3.  </a:t>
            </a:r>
            <a:r>
              <a:rPr lang="ru-RU" sz="2000" b="1" dirty="0" smtClean="0">
                <a:solidFill>
                  <a:srgbClr val="003300"/>
                </a:solidFill>
                <a:latin typeface="Courier New" pitchFamily="49" charset="0"/>
              </a:rPr>
              <a:t>Подготовьте </a:t>
            </a: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сообщение о животном или растении водоёма.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 startAt="4"/>
            </a:pPr>
            <a:r>
              <a:rPr lang="ru-RU" sz="2000" b="1" dirty="0">
                <a:solidFill>
                  <a:srgbClr val="003300"/>
                </a:solidFill>
                <a:latin typeface="Courier New" pitchFamily="49" charset="0"/>
              </a:rPr>
              <a:t>Придумайте и нарисуйте специальные знаки, рассказывающие о правилах поведения у водоёма, о том, что нужно беречь и охранять его жителей.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b="1" dirty="0">
              <a:solidFill>
                <a:srgbClr val="003300"/>
              </a:solidFill>
              <a:latin typeface="Courier New" pitchFamily="49" charset="0"/>
            </a:endParaRPr>
          </a:p>
        </p:txBody>
      </p:sp>
      <p:pic>
        <p:nvPicPr>
          <p:cNvPr id="78852" name="Picture 4" descr="MCj04281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798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j04326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26266">
            <a:off x="6551613" y="549275"/>
            <a:ext cx="2592387" cy="25923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j0283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565400"/>
            <a:ext cx="28638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3419475" y="692150"/>
            <a:ext cx="4176713" cy="2016125"/>
          </a:xfrm>
          <a:prstGeom prst="wedgeRoundRectCallout">
            <a:avLst>
              <a:gd name="adj1" fmla="val -43769"/>
              <a:gd name="adj2" fmla="val 61417"/>
              <a:gd name="adj3" fmla="val 16667"/>
            </a:avLst>
          </a:prstGeom>
          <a:solidFill>
            <a:srgbClr val="00FF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Courier New" pitchFamily="49" charset="0"/>
              </a:rPr>
              <a:t>Спасибо за урок! Было приятно с вами работать!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968875" cy="2533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РАСТЕНИЯ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5133975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озера</a:t>
            </a:r>
            <a:endParaRPr lang="ru-RU" sz="9600" b="1" kern="10" dirty="0">
              <a:ln w="19050">
                <a:solidFill>
                  <a:srgbClr val="339966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35846" name="Рисунок 6" descr="кувшинка белая 34.jpg"/>
          <p:cNvPicPr>
            <a:picLocks noChangeAspect="1"/>
          </p:cNvPicPr>
          <p:nvPr/>
        </p:nvPicPr>
        <p:blipFill>
          <a:blip r:embed="rId4" cstate="print"/>
          <a:srcRect r="781" b="8841"/>
          <a:stretch>
            <a:fillRect/>
          </a:stretch>
        </p:blipFill>
        <p:spPr bwMode="auto">
          <a:xfrm>
            <a:off x="323850" y="4264025"/>
            <a:ext cx="32400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4" descr="кубышка желтая.jpg"/>
          <p:cNvPicPr>
            <a:picLocks noChangeAspect="1"/>
          </p:cNvPicPr>
          <p:nvPr/>
        </p:nvPicPr>
        <p:blipFill>
          <a:blip r:embed="rId5" cstate="print"/>
          <a:srcRect r="156" b="5656"/>
          <a:stretch>
            <a:fillRect/>
          </a:stretch>
        </p:blipFill>
        <p:spPr bwMode="auto">
          <a:xfrm>
            <a:off x="5364163" y="4197350"/>
            <a:ext cx="34575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01056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B0F0"/>
                </a:solidFill>
              </a:rPr>
              <a:t>                              Ряска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Ряска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покрывает всю поверхность стоячих  вод, сильно ветвится. Её безлистные маленькие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стебли, соединённые по 2-5 пластинок размером до 5-6 мм 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похожи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листочки.  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каждого такого стебелька отходит один корешок.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орни не прикрепляются ко дну, а являются органом равновесия, способным поддерживать растение на поверхности воды.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Ряска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очищает водоёмы от углекислоты и снабжает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кислородом.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6" name="Рисунок 4" descr="ряска мала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4214842" cy="35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рдест плавающий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068629"/>
            <a:ext cx="3529013" cy="350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                        Рогоз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Многолетнее растение от 1- 2 метров в высоту, с ползучим корневищем.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Цветки собраны в цилиндрические початки. Цветёт с июня по июль.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rog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042103"/>
            <a:ext cx="5670566" cy="41951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Кувшинка  белая </a:t>
            </a:r>
            <a:br>
              <a:rPr lang="ru-RU" dirty="0" smtClean="0"/>
            </a:b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красивое растение водоёма. В народе её называют ещё водяной лилией. Крупные белые цветки её  всплывают каждое утро, открываются 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вечером закрываются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уходят под воду.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кувшинка белая 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2214554"/>
            <a:ext cx="77153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Кубышка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ривлекает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 своей яркой окраской. Форма её напоминает круглую колбу с очень коротким горлышком. Цветок кубышки находится на конце длинной цветоножки, которая отрастает от корневища, лежащего на дне водоёма. Листья крупные, плотные, округло- сердцевидной формы, с блестящей, глянцевой поверхностью. Обитает в водоёмах со спокойной водой: в озёрах, прудах, реках, с медленным течением.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3" descr="кубышка жёлт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42051"/>
            <a:ext cx="5214974" cy="39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rog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714355"/>
            <a:ext cx="3313112" cy="1925657"/>
          </a:xfrm>
          <a:prstGeom prst="rect">
            <a:avLst/>
          </a:prstGeom>
          <a:noFill/>
        </p:spPr>
      </p:pic>
      <p:pic>
        <p:nvPicPr>
          <p:cNvPr id="33803" name="Рисунок 4" descr="ряска мала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83741">
            <a:off x="352289" y="3527443"/>
            <a:ext cx="3023175" cy="19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7" descr="кувшинка белая.jpg"/>
          <p:cNvPicPr>
            <a:picLocks noChangeAspect="1"/>
          </p:cNvPicPr>
          <p:nvPr/>
        </p:nvPicPr>
        <p:blipFill>
          <a:blip r:embed="rId5" cstate="print"/>
          <a:srcRect t="30269" r="-85" b="7813"/>
          <a:stretch>
            <a:fillRect/>
          </a:stretch>
        </p:blipFill>
        <p:spPr bwMode="auto">
          <a:xfrm rot="928289">
            <a:off x="5056188" y="3406775"/>
            <a:ext cx="37052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 descr="кубышка жёлт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781300"/>
            <a:ext cx="33115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4" descr="осока сера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4868863"/>
            <a:ext cx="1454150" cy="1800225"/>
          </a:xfrm>
          <a:prstGeom prst="rect">
            <a:avLst/>
          </a:prstGeom>
          <a:noFill/>
        </p:spPr>
      </p:pic>
      <p:pic>
        <p:nvPicPr>
          <p:cNvPr id="33807" name="Picture 15" descr="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724400"/>
            <a:ext cx="1549400" cy="1943100"/>
          </a:xfrm>
          <a:prstGeom prst="rect">
            <a:avLst/>
          </a:prstGeom>
          <a:noFill/>
        </p:spPr>
      </p:pic>
      <p:pic>
        <p:nvPicPr>
          <p:cNvPr id="10" name="Picture 4" descr="i327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46275">
            <a:off x="6417279" y="591163"/>
            <a:ext cx="2335183" cy="27855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  <p:pic>
        <p:nvPicPr>
          <p:cNvPr id="12" name="Рисунок 11" descr="стрелолист обыкновенный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92703">
            <a:off x="260044" y="655786"/>
            <a:ext cx="2412921" cy="27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стрекоза проснулась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Улыбнулась, потянулась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 - водой она умылась,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Два– изящно покружилась,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Три - нагнулась и присела,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четыре - улетела.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392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2786082" cy="3143272"/>
          </a:xfrm>
          <a:prstGeom prst="rect">
            <a:avLst/>
          </a:prstGeom>
          <a:noFill/>
        </p:spPr>
      </p:pic>
      <p:pic>
        <p:nvPicPr>
          <p:cNvPr id="5" name="Picture 5" descr="39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00372"/>
            <a:ext cx="3370262" cy="28082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06128 C 0.33819 -0.15053 0.28819 -0.22775 0.22118 -0.23307 C 0.15712 -0.23977 0.09722 -0.17989 0.09323 -0.09318 C 0.08819 -0.01342 0.13021 0.06127 0.19028 0.06658 C 0.24514 0.07052 0.29722 0.02127 0.30121 -0.05318 C 0.30521 -0.12116 0.27014 -0.18521 0.21927 -0.19053 C 0.17222 -0.19446 0.12812 -0.15307 0.12517 -0.09064 C 0.12222 -0.03469 0.15017 0.01988 0.19219 0.02265 C 0.23021 0.02658 0.26615 -0.00532 0.26927 -0.05596 C 0.27118 -0.10128 0.25017 -0.14521 0.21719 -0.14775 C 0.18819 -0.15053 0.1592 -0.12648 0.15712 -0.08787 C 0.15521 -0.05457 0.17014 -0.02266 0.19427 -0.01989 C 0.21424 -0.01735 0.23524 -0.03191 0.23628 -0.0585 C 0.23819 -0.08 0.23021 -0.10266 0.21528 -0.10521 C 0.20312 -0.10521 0.19115 -0.09989 0.18924 -0.08532 C 0.18819 -0.07584 0.19028 -0.06659 0.19618 -0.06266 C 0.19913 -0.06128 0.20121 -0.06128 0.20417 -0.06266 " pathEditMode="relative" rAng="0" ptsTypes="ffffffffffff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63 -0.01526 C -0.15364 -0.00462 -0.14462 0.00602 -0.14062 0.01943 C -0.13663 0.03399 -0.13455 0.05133 -0.13264 0.06867 C -0.13055 0.08602 -0.13264 0.10058 -0.13455 0.11654 C -0.13663 0.13133 -0.13958 0.14729 -0.1467 0.16047 C -0.1526 0.17388 -0.16267 0.18451 -0.17361 0.1926 C -0.18368 0.20047 -0.19566 0.20578 -0.20764 0.20856 C -0.21962 0.2111 -0.2316 0.2111 -0.24271 0.20856 C -0.25469 0.20578 -0.26562 0.19908 -0.27465 0.18844 C -0.28368 0.17919 -0.29167 0.16717 -0.29566 0.1526 C -0.30069 0.13919 -0.3026 0.1207 -0.3026 0.1059 C -0.30364 0.09133 -0.3026 0.07399 -0.29757 0.05943 C -0.29271 0.04602 -0.28368 0.03538 -0.2717 0.03006 C -0.25955 0.02613 -0.24757 0.03145 -0.23958 0.0407 C -0.23264 0.04995 -0.2276 0.06474 -0.22656 0.08185 C -0.22656 0.09919 -0.2276 0.11515 -0.23264 0.12856 C -0.23767 0.14197 -0.23663 0.14451 -0.2566 0.16185 C -0.27465 0.18058 -0.29271 0.17526 -0.30364 0.17642 C -0.31458 0.17642 -0.32361 0.1711 -0.33455 0.16578 C -0.3467 0.15931 -0.3566 0.14729 -0.36371 0.13665 C -0.37066 0.12602 -0.37361 0.1126 -0.3776 0.09133 C -0.38055 0.07006 -0.38055 0.05943 -0.38055 0.04324 C -0.38055 0.02729 -0.38055 0.01133 -0.38055 -0.0046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2.4|1|1.2|1.3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710</Words>
  <Application>Microsoft Office PowerPoint</Application>
  <PresentationFormat>Экран (4:3)</PresentationFormat>
  <Paragraphs>213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                              Ряска Ряска часто покрывает всю поверхность стоячих  вод, сильно ветвится. Её безлистные маленькие стебли, соединённые по 2-5 пластинок размером до 5-6 мм ,  похожи на листочки.  От каждого такого стебелька отходит один корешок. Корни не прикрепляются ко дну, а являются органом равновесия, способным поддерживать растение на поверхности воды.  Ряска очищает водоёмы от углекислоты и снабжает их кислородом.  </vt:lpstr>
      <vt:lpstr>                                                       Рогоз  Многолетнее растение от 1- 2 метров в высоту, с ползучим корневищем.  Цветки собраны в цилиндрические початки. Цветёт с июня по июль.  </vt:lpstr>
      <vt:lpstr>              Кувшинка  белая    самое красивое растение водоёма. В народе её называют ещё водяной лилией. Крупные белые цветки её  всплывают каждое утро, открываются , а вечером закрываются  и уходят под воду.   </vt:lpstr>
      <vt:lpstr>                                             Кубышка     Привлекает внимание своей яркой окраской. Форма её напоминает круглую колбу с очень коротким горлышком. Цветок кубышки находится на конце длинной цветоножки, которая отрастает от корневища, лежащего на дне водоёма. Листья крупные, плотные, округло- сердцевидной формы, с блестящей, глянцевой поверхностью. Обитает в водоёмах со спокойной водой: в озёрах, прудах, реках, с медленным течением.  </vt:lpstr>
      <vt:lpstr>Слайд 8</vt:lpstr>
      <vt:lpstr>  Физминутка  Утром стрекоза проснулась Улыбнулась, потянулась Раз - водой она умылась, Два– изящно покружилась, Три - нагнулась и присела, На четыре - улетела.   </vt:lpstr>
      <vt:lpstr>Слайд 10</vt:lpstr>
      <vt:lpstr>                  Жук- плавунец  Достаточно крупный жук: длина его тела достигает 30 – 35 мм. Верхняя часть тела тёмная, а нижняя светло- жёлтая.  Вокруг тела идёт широкая желтоватая кайма.  Плавунец  окаймлённый живёт в прудах, небольших озерах. Он хорошо приспособлен к жизни в воде. Питается мелкими водными  насекомыми, рачками,  улитками, мальками  рыб  и  даже мелкими лягушатами.   </vt:lpstr>
      <vt:lpstr>  ВОДОМЕРКА  Небольшой клоп длиной 8 – 10 см. Обитает на поверхности стоячих и проточных водоёмов.  Она своеобразно передвигается по водному зеркалу, широко  расставив  длинные  средние  и  задние ноги, которые  смазаны жировым  веществом  и  потому не  смачиваются.   Если на пути встречается препятствие, этот клоп перепрыгивает через  него. Скачкообразные движения помогают водомерке спасаться от врагов.  Кормится озёрная  водомерка  мелкими насекомыми, падающими на  поверхность воды.  </vt:lpstr>
      <vt:lpstr>Слайд 13</vt:lpstr>
      <vt:lpstr>                               Утки</vt:lpstr>
      <vt:lpstr>Слайд 15</vt:lpstr>
      <vt:lpstr>Слайд 16</vt:lpstr>
      <vt:lpstr>Слайд 17</vt:lpstr>
      <vt:lpstr>Слайд 18</vt:lpstr>
      <vt:lpstr>Установи   соответствие</vt:lpstr>
      <vt:lpstr>Работа  в  группах</vt:lpstr>
      <vt:lpstr>                         2  группа-  ЭКОЛОГИ    Составьте   пищевые  цепочки,   используя  имеющиеся  названия    животных</vt:lpstr>
      <vt:lpstr>Слайд 22</vt:lpstr>
      <vt:lpstr>4 группа - ИХТИОЛОГИ</vt:lpstr>
      <vt:lpstr>Слайд 24</vt:lpstr>
      <vt:lpstr>Слайд 25</vt:lpstr>
      <vt:lpstr>Рефлексия «Всё в твоих руках…»</vt:lpstr>
      <vt:lpstr> Домашнее задание: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107</cp:revision>
  <dcterms:created xsi:type="dcterms:W3CDTF">2011-03-13T12:00:14Z</dcterms:created>
  <dcterms:modified xsi:type="dcterms:W3CDTF">2011-03-15T20:01:14Z</dcterms:modified>
</cp:coreProperties>
</file>