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81" r:id="rId2"/>
    <p:sldId id="290" r:id="rId3"/>
    <p:sldId id="284" r:id="rId4"/>
    <p:sldId id="282" r:id="rId5"/>
    <p:sldId id="273" r:id="rId6"/>
    <p:sldId id="262" r:id="rId7"/>
    <p:sldId id="257" r:id="rId8"/>
    <p:sldId id="283" r:id="rId9"/>
    <p:sldId id="285" r:id="rId10"/>
    <p:sldId id="286" r:id="rId11"/>
    <p:sldId id="287" r:id="rId12"/>
    <p:sldId id="261" r:id="rId13"/>
    <p:sldId id="288" r:id="rId14"/>
    <p:sldId id="259" r:id="rId15"/>
    <p:sldId id="295" r:id="rId16"/>
    <p:sldId id="289" r:id="rId17"/>
    <p:sldId id="292" r:id="rId18"/>
    <p:sldId id="291" r:id="rId19"/>
    <p:sldId id="293" r:id="rId20"/>
    <p:sldId id="294" r:id="rId21"/>
    <p:sldId id="260" r:id="rId22"/>
    <p:sldId id="271" r:id="rId23"/>
    <p:sldId id="263" r:id="rId24"/>
    <p:sldId id="265" r:id="rId25"/>
    <p:sldId id="274" r:id="rId26"/>
    <p:sldId id="270" r:id="rId27"/>
    <p:sldId id="277" r:id="rId28"/>
    <p:sldId id="279" r:id="rId29"/>
    <p:sldId id="266" r:id="rId30"/>
    <p:sldId id="267" r:id="rId31"/>
    <p:sldId id="269" r:id="rId32"/>
    <p:sldId id="27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CCFF33"/>
    <a:srgbClr val="FF0066"/>
    <a:srgbClr val="990099"/>
    <a:srgbClr val="CC0000"/>
    <a:srgbClr val="000099"/>
    <a:srgbClr val="006600"/>
    <a:srgbClr val="FEFDE6"/>
    <a:srgbClr val="E5FFE9"/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6" autoAdjust="0"/>
    <p:restoredTop sz="94660"/>
  </p:normalViewPr>
  <p:slideViewPr>
    <p:cSldViewPr>
      <p:cViewPr>
        <p:scale>
          <a:sx n="77" d="100"/>
          <a:sy n="77" d="100"/>
        </p:scale>
        <p:origin x="-1050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BC1A0-A8B0-4306-9992-F537BE5C1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A9183-9629-4A84-9FEB-109E9E802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253F-011F-4AE0-ADF3-944FA7653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DAC8-806F-4BC4-8260-35FBCCE24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93ED8-ED6A-4490-B86F-93A87C314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4FAD-74F1-4751-971A-DF6EBA39C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4D14-8E9A-4248-B980-6529401C2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9496-B51B-41FA-874F-4FC719388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A348-5009-49C9-BCD9-18393C516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9290-3562-4133-BCD1-546BF9ED6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798B8-F452-4002-B206-407BD9FD7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E02AF-9C06-4E53-B48A-FD71CE1D3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D767-B56E-4110-A2B0-4925A4773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F060-6B05-4144-8C46-8F0059BD6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93E2F-E457-4175-A58B-A5621C330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67CE6-D30D-40CC-ACD7-0ABD82E90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tx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053848C-9CCD-4D44-842E-4567C58D9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020.radikal.ru/1005/e3/9caa3a227222.jpg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s017.radikal.ru/i411/1110/17/b283f87e593a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12" Type="http://schemas.openxmlformats.org/officeDocument/2006/relationships/image" Target="../media/image4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5.jpeg"/><Relationship Id="rId5" Type="http://schemas.openxmlformats.org/officeDocument/2006/relationships/image" Target="../media/image40.jpeg"/><Relationship Id="rId10" Type="http://schemas.openxmlformats.org/officeDocument/2006/relationships/image" Target="../media/image44.jpeg"/><Relationship Id="rId4" Type="http://schemas.openxmlformats.org/officeDocument/2006/relationships/image" Target="../media/image35.jpeg"/><Relationship Id="rId9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017.radikal.ru/i411/1110/17/b283f87e593a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i020.radikal.ru/1005/e3/9caa3a227222.jpg" TargetMode="Externa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jpeg"/><Relationship Id="rId4" Type="http://schemas.openxmlformats.org/officeDocument/2006/relationships/hyperlink" Target="http://1.bp.blogspot.com/_k7V31VvpkMk/SJDJ-es94jI/AAAAAAAABNw/f0LidQix4Pw/s320/%D0%BF%D0%B0%D0%BF%D0%B0+084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jpeg"/><Relationship Id="rId5" Type="http://schemas.openxmlformats.org/officeDocument/2006/relationships/hyperlink" Target="http://www.24aul.ru/large/238/1192181.jpg" TargetMode="Externa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hyperlink" Target="http://www.livemaster.ru/item/mfoto2812324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Девиз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529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Не можешь- сумей,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Не  знаешь – узнай,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Не бойся тропы отвесной,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Пробуй, ищи, сверкай, достигай,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Чтоб жизнь твоя стала интересней!</a:t>
            </a:r>
          </a:p>
          <a:p>
            <a:endParaRPr lang="ru-RU" dirty="0"/>
          </a:p>
        </p:txBody>
      </p:sp>
      <p:pic>
        <p:nvPicPr>
          <p:cNvPr id="4" name="Picture 5" descr="Булавки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1571612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Нит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643446"/>
            <a:ext cx="26638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Наиболее распространенные приемы работы с лоскутками: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err="1" smtClean="0">
                <a:solidFill>
                  <a:srgbClr val="FF0066"/>
                </a:solidFill>
              </a:rPr>
              <a:t>пэчворк</a:t>
            </a:r>
            <a:r>
              <a:rPr lang="ru-RU" sz="6000" dirty="0" smtClean="0">
                <a:solidFill>
                  <a:srgbClr val="FF0066"/>
                </a:solidFill>
              </a:rPr>
              <a:t>, </a:t>
            </a:r>
          </a:p>
          <a:p>
            <a:r>
              <a:rPr lang="ru-RU" sz="6000" dirty="0" err="1" smtClean="0">
                <a:solidFill>
                  <a:srgbClr val="FF0066"/>
                </a:solidFill>
              </a:rPr>
              <a:t>квилт</a:t>
            </a:r>
            <a:r>
              <a:rPr lang="ru-RU" sz="6000" dirty="0" smtClean="0">
                <a:solidFill>
                  <a:srgbClr val="FF0066"/>
                </a:solidFill>
              </a:rPr>
              <a:t>, </a:t>
            </a:r>
          </a:p>
          <a:p>
            <a:r>
              <a:rPr lang="ru-RU" sz="6000" dirty="0" smtClean="0">
                <a:solidFill>
                  <a:srgbClr val="FF0066"/>
                </a:solidFill>
              </a:rPr>
              <a:t>текстильный коллаж</a:t>
            </a:r>
            <a:endParaRPr lang="ru-RU" sz="6000" dirty="0">
              <a:solidFill>
                <a:srgbClr val="FF0066"/>
              </a:solidFill>
            </a:endParaRPr>
          </a:p>
        </p:txBody>
      </p:sp>
      <p:pic>
        <p:nvPicPr>
          <p:cNvPr id="4" name="Picture 12" descr="Панно из платк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1714488"/>
            <a:ext cx="259556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err="1" smtClean="0">
                <a:solidFill>
                  <a:srgbClr val="CC0000"/>
                </a:solidFill>
              </a:rPr>
              <a:t>Пэчворк</a:t>
            </a:r>
            <a:endParaRPr lang="ru-RU" sz="6600" b="1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  в переводе на русский язык означает «</a:t>
            </a:r>
            <a:r>
              <a:rPr lang="ru-RU" dirty="0" smtClean="0">
                <a:solidFill>
                  <a:srgbClr val="990099"/>
                </a:solidFill>
              </a:rPr>
              <a:t>лоскутная работа</a:t>
            </a:r>
            <a:r>
              <a:rPr lang="ru-RU" dirty="0" smtClean="0">
                <a:solidFill>
                  <a:srgbClr val="000000"/>
                </a:solidFill>
              </a:rPr>
              <a:t>» (от англ. </a:t>
            </a:r>
            <a:r>
              <a:rPr lang="ru-RU" dirty="0" err="1" smtClean="0">
                <a:solidFill>
                  <a:srgbClr val="000000"/>
                </a:solidFill>
              </a:rPr>
              <a:t>patch</a:t>
            </a:r>
            <a:r>
              <a:rPr lang="ru-RU" dirty="0" smtClean="0">
                <a:solidFill>
                  <a:srgbClr val="000000"/>
                </a:solidFill>
              </a:rPr>
              <a:t> – заплатка (кусочек ткани) и </a:t>
            </a:r>
            <a:r>
              <a:rPr lang="ru-RU" dirty="0" err="1" smtClean="0">
                <a:solidFill>
                  <a:srgbClr val="000000"/>
                </a:solidFill>
              </a:rPr>
              <a:t>work</a:t>
            </a:r>
            <a:r>
              <a:rPr lang="ru-RU" dirty="0" smtClean="0">
                <a:solidFill>
                  <a:srgbClr val="000000"/>
                </a:solidFill>
              </a:rPr>
              <a:t> - работа), и в его истоках лежит штопка, лоскуты для которой брали из старой одежды.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FF0000"/>
                </a:solidFill>
              </a:rPr>
              <a:t>Цв</a:t>
            </a:r>
            <a:r>
              <a:rPr lang="ru-RU" sz="3200" b="1" smtClean="0">
                <a:solidFill>
                  <a:srgbClr val="FF6600"/>
                </a:solidFill>
              </a:rPr>
              <a:t>ет</a:t>
            </a:r>
            <a:r>
              <a:rPr lang="ru-RU" sz="3200" b="1" smtClean="0">
                <a:solidFill>
                  <a:srgbClr val="FFCC66"/>
                </a:solidFill>
              </a:rPr>
              <a:t>ов</a:t>
            </a:r>
            <a:r>
              <a:rPr lang="ru-RU" sz="3200" b="1" smtClean="0">
                <a:solidFill>
                  <a:srgbClr val="339933"/>
                </a:solidFill>
              </a:rPr>
              <a:t>ой</a:t>
            </a:r>
            <a:r>
              <a:rPr lang="ru-RU" sz="2400" b="1" smtClean="0"/>
              <a:t> </a:t>
            </a:r>
            <a:r>
              <a:rPr lang="ru-RU" sz="3200" b="1" smtClean="0">
                <a:solidFill>
                  <a:srgbClr val="3C29C9"/>
                </a:solidFill>
              </a:rPr>
              <a:t>кр</a:t>
            </a:r>
            <a:r>
              <a:rPr lang="ru-RU" sz="3200" b="1" smtClean="0">
                <a:solidFill>
                  <a:srgbClr val="9900CC"/>
                </a:solidFill>
              </a:rPr>
              <a:t>уг</a:t>
            </a:r>
          </a:p>
        </p:txBody>
      </p:sp>
      <p:pic>
        <p:nvPicPr>
          <p:cNvPr id="9223" name="Picture 7" descr="Цветовой круг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196975"/>
            <a:ext cx="3954462" cy="5183188"/>
          </a:xfrm>
        </p:spPr>
      </p:pic>
      <p:pic>
        <p:nvPicPr>
          <p:cNvPr id="9225" name="Picture 9" descr="Гармоничное сочетание цвет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7900" y="1052513"/>
            <a:ext cx="3960813" cy="4929187"/>
          </a:xfrm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003800" y="6092825"/>
            <a:ext cx="3811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3333FF"/>
                </a:solidFill>
                <a:latin typeface="Arial" charset="0"/>
              </a:rPr>
              <a:t>Гармоничное сочетание цветов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333620"/>
          </a:xfrm>
        </p:spPr>
        <p:txBody>
          <a:bodyPr/>
          <a:lstStyle/>
          <a:p>
            <a:r>
              <a:rPr lang="ru-RU" sz="4000" dirty="0" smtClean="0">
                <a:solidFill>
                  <a:srgbClr val="000000"/>
                </a:solidFill>
              </a:rPr>
              <a:t>Техника лоскутного шитья включает в себя несколько её видов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38504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шитьё из квадратиков; </a:t>
            </a:r>
          </a:p>
          <a:p>
            <a:r>
              <a:rPr lang="ru-RU" dirty="0" smtClean="0">
                <a:solidFill>
                  <a:srgbClr val="FF0066"/>
                </a:solidFill>
              </a:rPr>
              <a:t>шитьё из полосок; </a:t>
            </a:r>
          </a:p>
          <a:p>
            <a:r>
              <a:rPr lang="ru-RU" dirty="0" smtClean="0">
                <a:solidFill>
                  <a:srgbClr val="FF0066"/>
                </a:solidFill>
              </a:rPr>
              <a:t>шитьё из треугольников.</a:t>
            </a:r>
          </a:p>
          <a:p>
            <a:endParaRPr lang="ru-RU" dirty="0"/>
          </a:p>
        </p:txBody>
      </p:sp>
      <p:pic>
        <p:nvPicPr>
          <p:cNvPr id="4" name="Picture 9" descr="Прихватка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49900" y="1857364"/>
            <a:ext cx="33083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5888"/>
            <a:ext cx="8229600" cy="5270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400" dirty="0" smtClean="0">
              <a:solidFill>
                <a:srgbClr val="4F40C0"/>
              </a:solidFill>
            </a:endParaRPr>
          </a:p>
        </p:txBody>
      </p:sp>
      <p:pic>
        <p:nvPicPr>
          <p:cNvPr id="7172" name="Picture 4" descr="Лоскут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71480"/>
            <a:ext cx="25034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Ткани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00504"/>
            <a:ext cx="266541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Ткани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857232"/>
            <a:ext cx="2828925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Чистый хлопок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213" y="4697413"/>
            <a:ext cx="2952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Кот и пес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56275" y="1142984"/>
            <a:ext cx="33877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 err="1" smtClean="0">
                <a:solidFill>
                  <a:srgbClr val="FF0000"/>
                </a:solidFill>
              </a:rPr>
              <a:t>Физминутка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   Все на весёлую зарядку!</a:t>
            </a:r>
            <a:endParaRPr lang="ru-RU" dirty="0"/>
          </a:p>
        </p:txBody>
      </p:sp>
      <p:pic>
        <p:nvPicPr>
          <p:cNvPr id="6" name="Picture 2" descr="http://s17.rimg.info/84d0d29e6c40cbb5683c3d1cce78357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рисунки\анимашки\танцы спорт\sporta-10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357430"/>
            <a:ext cx="284131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is10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500438"/>
            <a:ext cx="2448272" cy="293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Практическая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Ножниц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928802"/>
            <a:ext cx="28098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Булавки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285992"/>
            <a:ext cx="13684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676 из 243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1857364"/>
            <a:ext cx="28575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641 из 243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472" y="3929066"/>
            <a:ext cx="24288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Нитки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68" y="4143380"/>
            <a:ext cx="26638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Закрепление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1007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1</a:t>
            </a:r>
            <a:r>
              <a:rPr lang="ru-RU" dirty="0" smtClean="0"/>
              <a:t>.</a:t>
            </a:r>
            <a:r>
              <a:rPr lang="ru-RU" dirty="0" smtClean="0">
                <a:solidFill>
                  <a:srgbClr val="9900CC"/>
                </a:solidFill>
              </a:rPr>
              <a:t> Какие изделия можно выполнить из лоскутиков?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2</a:t>
            </a:r>
            <a:r>
              <a:rPr lang="ru-RU" dirty="0" smtClean="0"/>
              <a:t>.</a:t>
            </a:r>
            <a:r>
              <a:rPr lang="ru-RU" dirty="0" smtClean="0">
                <a:solidFill>
                  <a:srgbClr val="6600CC"/>
                </a:solidFill>
              </a:rPr>
              <a:t> Как называется лоскутная техника, с помощью которой вы сегодня выполняли лицевую часть прихватки?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3. </a:t>
            </a:r>
            <a:r>
              <a:rPr lang="ru-RU" dirty="0" smtClean="0">
                <a:solidFill>
                  <a:srgbClr val="CC3300"/>
                </a:solidFill>
              </a:rPr>
              <a:t>Как можно использовать прихватку 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Оцените урок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928802"/>
            <a:ext cx="47149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9054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кроссворд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7359" y="1293132"/>
          <a:ext cx="7000919" cy="5451700"/>
        </p:xfrm>
        <a:graphic>
          <a:graphicData uri="http://schemas.openxmlformats.org/drawingml/2006/table">
            <a:tbl>
              <a:tblPr/>
              <a:tblGrid>
                <a:gridCol w="738404"/>
                <a:gridCol w="417966"/>
                <a:gridCol w="449312"/>
                <a:gridCol w="431898"/>
                <a:gridCol w="491110"/>
                <a:gridCol w="445830"/>
                <a:gridCol w="431898"/>
                <a:gridCol w="487627"/>
                <a:gridCol w="431898"/>
                <a:gridCol w="668744"/>
                <a:gridCol w="668744"/>
                <a:gridCol w="668744"/>
                <a:gridCol w="668744"/>
              </a:tblGrid>
              <a:tr h="217845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3399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089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089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ы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089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089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3399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089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3399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089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3399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3399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089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ё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3399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089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3399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3399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089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089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089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щ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ь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089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089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089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089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178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178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4" marR="7374" marT="7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solidFill>
                  <a:srgbClr val="A7157D"/>
                </a:solidFill>
                <a:latin typeface="Arial Black" pitchFamily="34" charset="0"/>
              </a:rPr>
              <a:t>Инструменты, материалы и приспособления для  изготовления изделий в лоскутной технике</a:t>
            </a:r>
          </a:p>
        </p:txBody>
      </p:sp>
      <p:pic>
        <p:nvPicPr>
          <p:cNvPr id="8196" name="Picture 4" descr="Игольниц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196975"/>
            <a:ext cx="13684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Булавки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1196975"/>
            <a:ext cx="13684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Ножниц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38" y="1268413"/>
            <a:ext cx="280987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Каранда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852738"/>
            <a:ext cx="51831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Наперсток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1196975"/>
            <a:ext cx="9826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Нитки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3213100"/>
            <a:ext cx="26638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Распарыватель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92725" y="2636838"/>
            <a:ext cx="36591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Швейная машина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32138" y="3716338"/>
            <a:ext cx="25812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Гладильная доска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80175" y="3143250"/>
            <a:ext cx="26638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Утюг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715000" y="5072063"/>
            <a:ext cx="12858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Треугольник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403350" y="5084763"/>
            <a:ext cx="12700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3399"/>
                </a:solidFill>
                <a:latin typeface="Arial Black" pitchFamily="34" charset="0"/>
              </a:rPr>
              <a:t>Лоскутные остатки – в дело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187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A7157D"/>
                </a:solidFill>
              </a:rPr>
              <a:t>Есть в лоскутном шитье замечательная техника, придуманная самыми бережливыми и экономными рукодельницами: из вороха разноцветных обрезков ткани, ничего не выкраивая, можно создать что-то полезное, оригинальное и красивое.</a:t>
            </a:r>
          </a:p>
        </p:txBody>
      </p:sp>
      <p:pic>
        <p:nvPicPr>
          <p:cNvPr id="34820" name="Picture 4" descr="Корзина с лоскутам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0" y="2857500"/>
            <a:ext cx="3857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76 из 24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14750"/>
            <a:ext cx="28575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641 из 243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5125" y="3857625"/>
            <a:ext cx="24288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476250"/>
            <a:ext cx="392430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2"/>
                </a:solidFill>
              </a:rPr>
              <a:t>Называют эту технику по разному: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9900CC"/>
                </a:solidFill>
              </a:rPr>
              <a:t>«спираль»,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4F40C0"/>
                </a:solidFill>
              </a:rPr>
              <a:t>«карусель»,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C3300"/>
                </a:solidFill>
              </a:rPr>
              <a:t>«лабиринт»,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8000"/>
                </a:solidFill>
              </a:rPr>
              <a:t>«</a:t>
            </a:r>
            <a:r>
              <a:rPr lang="ru-RU" sz="2400" b="1" dirty="0" err="1" smtClean="0">
                <a:solidFill>
                  <a:srgbClr val="008000"/>
                </a:solidFill>
              </a:rPr>
              <a:t>крейзи</a:t>
            </a:r>
            <a:r>
              <a:rPr lang="ru-RU" sz="2400" b="1" dirty="0" smtClean="0">
                <a:solidFill>
                  <a:srgbClr val="008000"/>
                </a:solidFill>
              </a:rPr>
              <a:t>».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accent2"/>
                </a:solidFill>
              </a:rPr>
              <a:t>В переводе с англ. языка «</a:t>
            </a:r>
            <a:r>
              <a:rPr lang="ru-RU" sz="2400" b="1" dirty="0" err="1" smtClean="0">
                <a:solidFill>
                  <a:srgbClr val="008000"/>
                </a:solidFill>
              </a:rPr>
              <a:t>крейзи</a:t>
            </a:r>
            <a:r>
              <a:rPr lang="ru-RU" sz="2400" b="1" dirty="0" smtClean="0">
                <a:solidFill>
                  <a:schemeClr val="accent2"/>
                </a:solidFill>
              </a:rPr>
              <a:t>» - безумный.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CC0099"/>
                </a:solidFill>
              </a:rPr>
              <a:t>Буйная пестрота красок, неожиданные цветовые сочетания и обилии ломаных линий производят впечатление неразберихи.</a:t>
            </a:r>
          </a:p>
        </p:txBody>
      </p:sp>
      <p:pic>
        <p:nvPicPr>
          <p:cNvPr id="13321" name="Picture 9" descr="Прихватка 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63" y="3086100"/>
            <a:ext cx="3594100" cy="3771900"/>
          </a:xfrm>
        </p:spPr>
      </p:pic>
      <p:pic>
        <p:nvPicPr>
          <p:cNvPr id="13324" name="Picture 12" descr="Панно из платк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5955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35 из 244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214313"/>
            <a:ext cx="2428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0"/>
            <a:ext cx="8353425" cy="2952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На самом деле есть свои четкие и строгие правила.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8000"/>
                </a:solidFill>
              </a:rPr>
              <a:t>В «спирали» используют обрезки тканей самой разной формы</a:t>
            </a:r>
            <a:r>
              <a:rPr lang="ru-RU" sz="2400" b="1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3333FF"/>
                </a:solidFill>
              </a:rPr>
              <a:t>Начинают работу от центра и пришивают лоскутик к лоскутику, двигаясь по часовой стрелке.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990099"/>
                </a:solidFill>
              </a:rPr>
              <a:t>Центральный лоскутик называют «зрачком» и подбирают для него ткани ярких расцветок.</a:t>
            </a:r>
          </a:p>
        </p:txBody>
      </p:sp>
      <p:pic>
        <p:nvPicPr>
          <p:cNvPr id="19463" name="Picture 7" descr="Прихватка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27313" y="3141663"/>
            <a:ext cx="3673475" cy="35544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7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4762500" cy="6121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одного блока можно сделать небольшое изделие: 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прихватку, подставку под чайник, </a:t>
            </a:r>
            <a:r>
              <a:rPr lang="ru-RU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табуретницу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наволочку на диванную подушку,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solidFill>
                <a:schemeClr val="accent2"/>
              </a:solidFill>
            </a:endParaRPr>
          </a:p>
        </p:txBody>
      </p:sp>
      <p:pic>
        <p:nvPicPr>
          <p:cNvPr id="47116" name="Picture 12" descr="Подставки под горяче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43550" y="0"/>
            <a:ext cx="3600450" cy="2689225"/>
          </a:xfrm>
          <a:noFill/>
        </p:spPr>
      </p:pic>
      <p:pic>
        <p:nvPicPr>
          <p:cNvPr id="6" name="Рисунок 5" descr="Изображение 114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3357563"/>
            <a:ext cx="237490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Documents and Settings\Администратор\Рабочий стол\Изготовление прихватки\CIMG5998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357563" y="3429000"/>
            <a:ext cx="2643187" cy="2384425"/>
          </a:xfrm>
          <a:noFill/>
        </p:spPr>
      </p:pic>
      <p:pic>
        <p:nvPicPr>
          <p:cNvPr id="7" name="i-main-pic" descr="Картинка 553 из 243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13" y="3429000"/>
            <a:ext cx="2286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картину, панно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4341" name="Picture 5" descr="C:\Documents and Settings\Администратор\Рабочий стол\Изготовление прихватки\CIMG6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26259" y="1571612"/>
            <a:ext cx="3393291" cy="45243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6" descr="C:\Documents and Settings\Администратор\Рабочий стол\Изготовление прихватки\Урок\Изображение 12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17259" y="1571612"/>
            <a:ext cx="3718706" cy="45243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58175" cy="13335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изделия – </a:t>
            </a:r>
            <a:r>
              <a:rPr lang="ru-RU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покрывала, одеяло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собирают из нескольких одинаковых по размеру блоков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5" descr="Подушка безумный лоскуто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4638" y="1928813"/>
            <a:ext cx="4654550" cy="4537075"/>
          </a:xfrm>
        </p:spPr>
      </p:pic>
      <p:pic>
        <p:nvPicPr>
          <p:cNvPr id="7" name="Picture 14" descr="Покрывало в технике спираль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0688" y="1933575"/>
            <a:ext cx="3071812" cy="455453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Администратор\Рабочий стол\Изготовление прихватки\Картинки\Комплект в технике спира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785794"/>
            <a:ext cx="4308022" cy="531020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39" name="Picture 3" descr="C:\Documents and Settings\Администратор\Рабочий стол\Изготовление прихватки\Картинки\Фотоквилт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785794"/>
            <a:ext cx="4078004" cy="531020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2"/>
                </a:solidFill>
                <a:latin typeface="Arial Black" pitchFamily="34" charset="0"/>
              </a:rPr>
              <a:t>Приемы выполнения </a:t>
            </a:r>
            <a:br>
              <a:rPr lang="ru-RU" sz="2400" dirty="0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2"/>
                </a:solidFill>
                <a:latin typeface="Arial Black" pitchFamily="34" charset="0"/>
              </a:rPr>
              <a:t>лоскутной техники «спираль»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46563" y="1125538"/>
            <a:ext cx="4897437" cy="5732462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Расположить«зрачок» с рисунком в центре основы, приколоть булавкой</a:t>
            </a:r>
            <a:r>
              <a:rPr lang="ru-RU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лоскуток приколоть лицевой стороной вниз к любой из сторон «зрачка», срезы выровнять. Провести карандашом линию, отступив от края 0,5см. Это линия притачивания. Приметать лоскуток, притачать на швейной машине.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Удалить сметочную строчку, отвернуть второй лоскуток в сторону и заутюжить.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лоскуток приколоть лицевой стороной вниз ко второму и к следующей стороне «зрачка», продолжая двигаться по часовой стрелке. Приметать и притачать.</a:t>
            </a:r>
          </a:p>
        </p:txBody>
      </p:sp>
      <p:pic>
        <p:nvPicPr>
          <p:cNvPr id="21521" name="Picture 17" descr="Спираль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9275"/>
            <a:ext cx="1928813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8" descr="Спираль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1484313"/>
            <a:ext cx="19875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19" descr="Спираль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86125"/>
            <a:ext cx="19796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0" descr="Спираль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613" y="4652963"/>
            <a:ext cx="191611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1917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990099"/>
                </a:solidFill>
              </a:rPr>
              <a:t/>
            </a:r>
            <a:br>
              <a:rPr lang="ru-RU" sz="6600" b="1" dirty="0" smtClean="0">
                <a:solidFill>
                  <a:srgbClr val="990099"/>
                </a:solidFill>
              </a:rPr>
            </a:br>
            <a:r>
              <a:rPr lang="ru-RU" sz="6600" b="1" dirty="0" smtClean="0">
                <a:solidFill>
                  <a:srgbClr val="990099"/>
                </a:solidFill>
              </a:rPr>
              <a:t>Лоскуток</a:t>
            </a:r>
            <a:endParaRPr lang="ru-RU" sz="6600" b="1" dirty="0">
              <a:solidFill>
                <a:srgbClr val="990099"/>
              </a:solidFill>
            </a:endParaRPr>
          </a:p>
        </p:txBody>
      </p:sp>
      <p:pic>
        <p:nvPicPr>
          <p:cNvPr id="4" name="Picture 5" descr="Ткани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7" y="3429000"/>
            <a:ext cx="337956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орзина с лоскутами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357430"/>
            <a:ext cx="4893158" cy="414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77825"/>
            <a:ext cx="4249737" cy="621982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 startAt="5"/>
              <a:defRPr/>
            </a:pP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Отвернуть третий лоскуток и заутюжить.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 startAt="5"/>
              <a:defRPr/>
            </a:pPr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следующий лоскуток должен полностью перекрывать срезы лоскутиков, к которым его притачивают.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 startAt="5"/>
              <a:defRPr/>
            </a:pPr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Отвернуть четвертый лоскуток и заутюжить.</a:t>
            </a:r>
            <a:b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Вокруг «зрачка» образовался первый ряд лоскутиков.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 startAt="5"/>
              <a:defRPr/>
            </a:pPr>
            <a:r>
              <a:rPr lang="ru-RU" sz="2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Следующий лоскуток – начало второго ряда – притачать сразу к трем лоскутикам и т.д., двигаясь по часовой стрелке.</a:t>
            </a:r>
            <a:br>
              <a:rPr lang="ru-RU" sz="2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Заполнив лоскутиками всю основу, срезать лишнюю ткань по краям квадрата.</a:t>
            </a:r>
          </a:p>
        </p:txBody>
      </p:sp>
      <p:pic>
        <p:nvPicPr>
          <p:cNvPr id="24592" name="Picture 16" descr="Спираль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3375"/>
            <a:ext cx="19812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7" descr="Спираль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1628775"/>
            <a:ext cx="20510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8" descr="Спираль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9538" y="3213100"/>
            <a:ext cx="19812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9" descr="Спираль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8538" y="4292600"/>
            <a:ext cx="21272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FF0000"/>
                </a:solidFill>
              </a:rPr>
              <a:t>Правила техники безопасности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006600"/>
                </a:solidFill>
              </a:rPr>
              <a:t>Иголки и булавки вкалывать только в игольницу.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006600"/>
                </a:solidFill>
              </a:rPr>
              <a:t>Ножницы класть с сомкнутыми лезвиями от себя.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006600"/>
                </a:solidFill>
              </a:rPr>
              <a:t>Передавать ножницы с сомкнутыми лезвиями кольцами вперед.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3333CC"/>
                </a:solidFill>
              </a:rPr>
              <a:t>За машиной сидеть прямо, слегка наклонив голову вперед.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3333CC"/>
                </a:solidFill>
              </a:rPr>
              <a:t>Во время работы за машиной ножницы должны находиться в подставке.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3333CC"/>
                </a:solidFill>
              </a:rPr>
              <a:t>Перед началом шитья на швейной машине в изделии не должно находиться булавок и игл.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3333CC"/>
                </a:solidFill>
              </a:rPr>
              <a:t>Необходимо следить за правильным положением рук</a:t>
            </a:r>
            <a:r>
              <a:rPr lang="ru-RU" sz="2000" b="1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CC0066"/>
                </a:solidFill>
              </a:rPr>
              <a:t>Утюг включать и выключать сухими руками, берясь за корпус вилки.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CC0066"/>
                </a:solidFill>
              </a:rPr>
              <a:t>Необходимо следить за тем, чтобы подошва утюга не касалась шнура.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000" b="1" smtClean="0">
                <a:solidFill>
                  <a:srgbClr val="CC0066"/>
                </a:solidFill>
              </a:rPr>
              <a:t>По окончании влажно-тепловой обработки утюг выключить.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CC0066"/>
                </a:solidFill>
                <a:latin typeface="Arial Black" pitchFamily="34" charset="0"/>
              </a:rPr>
              <a:t>Закрепление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8229600" cy="561657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ru-RU" sz="2800" dirty="0" smtClean="0">
                <a:solidFill>
                  <a:srgbClr val="9900CC"/>
                </a:solidFill>
              </a:rPr>
              <a:t>Какие изделия можно выполнить из лоскутиков?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2800" dirty="0" smtClean="0">
                <a:solidFill>
                  <a:srgbClr val="006600"/>
                </a:solidFill>
              </a:rPr>
              <a:t>Какие инструменты, материалы и приспособления необходимы для выполнения работ из лоскутков?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2800" dirty="0" smtClean="0">
                <a:solidFill>
                  <a:schemeClr val="accent2"/>
                </a:solidFill>
              </a:rPr>
              <a:t>Какой ткани отдается предпочтение в лоскутной технике и почему?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2800" dirty="0" smtClean="0">
                <a:solidFill>
                  <a:srgbClr val="6600CC"/>
                </a:solidFill>
              </a:rPr>
              <a:t>Как называется лоскутная техника, с помощью которой вы сегодня выполняли лицевую часть прихватки?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2800" dirty="0" smtClean="0">
                <a:solidFill>
                  <a:srgbClr val="CC3300"/>
                </a:solidFill>
              </a:rPr>
              <a:t>Как можно использовать прихватку?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Тема урока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«</a:t>
            </a:r>
            <a:r>
              <a:rPr lang="ru-RU" sz="4000" b="1" dirty="0" err="1" smtClean="0">
                <a:solidFill>
                  <a:srgbClr val="7030A0"/>
                </a:solidFill>
              </a:rPr>
              <a:t>Пэчворк</a:t>
            </a:r>
            <a:r>
              <a:rPr lang="ru-RU" sz="4000" b="1" dirty="0" smtClean="0">
                <a:solidFill>
                  <a:srgbClr val="7030A0"/>
                </a:solidFill>
              </a:rPr>
              <a:t>».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Технология  изготовления прихватки из лоскутков.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Documents and Settings\Администратор\Рабочий стол\Изготовление прихватки\Картинки\Комплект в технике спирал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71480"/>
            <a:ext cx="1785950" cy="1881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2" descr="Подуш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500826" y="4214818"/>
            <a:ext cx="2365375" cy="218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0207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CC3300"/>
                </a:solidFill>
              </a:rPr>
              <a:t>Лоскутное шитье издавна известно многим народам и уходит корнями далеко в древность.</a:t>
            </a:r>
          </a:p>
        </p:txBody>
      </p:sp>
      <p:pic>
        <p:nvPicPr>
          <p:cNvPr id="36880" name="Picture 16" descr="Египет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196975"/>
            <a:ext cx="3884612" cy="21859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83" name="Picture 19" descr="Музей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4005263"/>
            <a:ext cx="3455987" cy="208121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84" name="Picture 20" descr="Музей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071670" y="4857760"/>
            <a:ext cx="3317875" cy="174466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85" name="Picture 21" descr="Музей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364163" y="4581525"/>
            <a:ext cx="1992312" cy="2276475"/>
          </a:xfrm>
        </p:spPr>
      </p:pic>
      <p:pic>
        <p:nvPicPr>
          <p:cNvPr id="36886" name="Picture 22" descr="Музей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51725" y="4581525"/>
            <a:ext cx="16922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7" name="Picture 23" descr="Занавес на дверь 1887 год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1484313"/>
            <a:ext cx="4321175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5148263" y="1100138"/>
            <a:ext cx="389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Занавес на дверь 1887 года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808038" y="3490913"/>
            <a:ext cx="301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C0000"/>
                </a:solidFill>
              </a:rPr>
              <a:t>Музейные экспонаты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A50021"/>
                </a:solidFill>
              </a:rPr>
              <a:t>Изделия из разноцветных маленьких лоскутков напоминают мозаичные картинки</a:t>
            </a:r>
          </a:p>
        </p:txBody>
      </p:sp>
      <p:pic>
        <p:nvPicPr>
          <p:cNvPr id="11269" name="Picture 5" descr="Круглая подуш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3857625"/>
            <a:ext cx="2627313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Наволочка на подушк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908050"/>
            <a:ext cx="2573338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Диванные подуш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88" y="928688"/>
            <a:ext cx="28702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Игольницы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1268413"/>
            <a:ext cx="319405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Подушка роз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4143375"/>
            <a:ext cx="2665413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528 из 243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375" y="3929063"/>
            <a:ext cx="25050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Салфет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1928813"/>
            <a:ext cx="2449513" cy="218598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1" name="Picture 11" descr="Панно с карманам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786578" y="4357694"/>
            <a:ext cx="1554163" cy="218757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2" name="Picture 12" descr="Подушк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0034" y="4357694"/>
            <a:ext cx="2365375" cy="218757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4" name="Picture 14" descr="Сумк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143250" y="2214563"/>
            <a:ext cx="2919413" cy="198913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6" name="Picture 16" descr="Шкатул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63" y="2000250"/>
            <a:ext cx="2411412" cy="2106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8" name="Picture 18" descr="Панно Хрюш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9000" y="4429125"/>
            <a:ext cx="2490788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7" name="Rectangle 27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CC0000"/>
                </a:solidFill>
              </a:rPr>
              <a:t>И сегодня из разнообразных лоскутков можно создать удивительные вещи, настоящие произведения декоративно-прикладного творчества, которые будут нас окружать в повседневной жизни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Ответьте на вопросы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000000"/>
                </a:solidFill>
              </a:rPr>
              <a:t>Что способствовало возникновению лоскутного шитья?</a:t>
            </a:r>
          </a:p>
          <a:p>
            <a:pPr lvl="0"/>
            <a:endParaRPr lang="ru-RU" dirty="0" smtClean="0">
              <a:solidFill>
                <a:srgbClr val="000000"/>
              </a:solidFill>
            </a:endParaRPr>
          </a:p>
          <a:p>
            <a:pPr lvl="0"/>
            <a:r>
              <a:rPr lang="ru-RU" dirty="0" smtClean="0">
                <a:solidFill>
                  <a:srgbClr val="000000"/>
                </a:solidFill>
              </a:rPr>
              <a:t>В какой среде (городской или крестьянской) лоскутное шитье появилось раньше и почему?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66"/>
                </a:solidFill>
              </a:rPr>
              <a:t>Лоскутное шитье</a:t>
            </a:r>
            <a:endParaRPr lang="ru-RU" sz="5400" b="1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000099"/>
                </a:solidFill>
              </a:rPr>
              <a:t>древний вид декоративно-прикладного творчества</a:t>
            </a:r>
            <a:endParaRPr lang="ru-RU" sz="4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3715855</TotalTime>
  <Words>730</Words>
  <Application>Microsoft Office PowerPoint</Application>
  <PresentationFormat>Экран (4:3)</PresentationFormat>
  <Paragraphs>142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Текстура</vt:lpstr>
      <vt:lpstr>Девиз урока</vt:lpstr>
      <vt:lpstr>кроссворд</vt:lpstr>
      <vt:lpstr> Лоскуток</vt:lpstr>
      <vt:lpstr>Тема урока</vt:lpstr>
      <vt:lpstr>Лоскутное шитье издавна известно многим народам и уходит корнями далеко в древность.</vt:lpstr>
      <vt:lpstr>Изделия из разноцветных маленьких лоскутков напоминают мозаичные картинки</vt:lpstr>
      <vt:lpstr>И сегодня из разнообразных лоскутков можно создать удивительные вещи, настоящие произведения декоративно-прикладного творчества, которые будут нас окружать в повседневной жизни</vt:lpstr>
      <vt:lpstr>Ответьте на вопросы</vt:lpstr>
      <vt:lpstr>Лоскутное шитье</vt:lpstr>
      <vt:lpstr>Наиболее распространенные приемы работы с лоскутками:</vt:lpstr>
      <vt:lpstr>Пэчворк</vt:lpstr>
      <vt:lpstr>Цветовой круг</vt:lpstr>
      <vt:lpstr>Техника лоскутного шитья включает в себя несколько её видов </vt:lpstr>
      <vt:lpstr>Слайд 14</vt:lpstr>
      <vt:lpstr>Физминутка</vt:lpstr>
      <vt:lpstr>Практическая работа</vt:lpstr>
      <vt:lpstr>Закрепление</vt:lpstr>
      <vt:lpstr>Оцените урок </vt:lpstr>
      <vt:lpstr>Слайд 19</vt:lpstr>
      <vt:lpstr>Слайд 20</vt:lpstr>
      <vt:lpstr>Инструменты, материалы и приспособления для  изготовления изделий в лоскутной технике</vt:lpstr>
      <vt:lpstr>Лоскутные остатки – в дело</vt:lpstr>
      <vt:lpstr>Слайд 23</vt:lpstr>
      <vt:lpstr>Слайд 24</vt:lpstr>
      <vt:lpstr>Слайд 25</vt:lpstr>
      <vt:lpstr>картину, панно</vt:lpstr>
      <vt:lpstr>Большие изделия – покрывала, одеяло – собирают из нескольких одинаковых по размеру блоков</vt:lpstr>
      <vt:lpstr>Слайд 28</vt:lpstr>
      <vt:lpstr>Приемы выполнения  лоскутной техники «спираль»</vt:lpstr>
      <vt:lpstr>Слайд 30</vt:lpstr>
      <vt:lpstr>Правила техники безопасности</vt:lpstr>
      <vt:lpstr>Закрепление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Кристина</cp:lastModifiedBy>
  <cp:revision>143</cp:revision>
  <dcterms:created xsi:type="dcterms:W3CDTF">2009-04-04T09:00:20Z</dcterms:created>
  <dcterms:modified xsi:type="dcterms:W3CDTF">2015-02-02T13:51:57Z</dcterms:modified>
</cp:coreProperties>
</file>