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56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5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30415A-6646-4EE4-AA7B-E575B7516395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9A3881-7345-4E5F-94B8-0690603430D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80528" y="404664"/>
            <a:ext cx="9324528" cy="417646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Проект на тему: </a:t>
            </a:r>
            <a:r>
              <a:rPr lang="ru-RU" sz="3200" dirty="0" smtClean="0">
                <a:latin typeface="Arial Black" pitchFamily="34" charset="0"/>
              </a:rPr>
              <a:t>«Развитие художественно– творческих способностей детей средствами нетрадиционных техник рисования»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021088" y="4941168"/>
            <a:ext cx="5122912" cy="1689051"/>
          </a:xfrm>
        </p:spPr>
        <p:txBody>
          <a:bodyPr>
            <a:normAutofit fontScale="92500" lnSpcReduction="10000"/>
          </a:bodyPr>
          <a:lstStyle/>
          <a:p>
            <a:pPr lvl="4">
              <a:buNone/>
            </a:pPr>
            <a:r>
              <a:rPr lang="ru-RU" dirty="0" smtClean="0"/>
              <a:t>Подготовила:</a:t>
            </a:r>
          </a:p>
          <a:p>
            <a:pPr>
              <a:buNone/>
            </a:pPr>
            <a:r>
              <a:rPr lang="ru-RU" sz="2400" dirty="0" smtClean="0"/>
              <a:t>     Андреева Ольга Юрьевна, воспитатель ГБОУ СОШ№1                         п.г.т. </a:t>
            </a:r>
            <a:r>
              <a:rPr lang="ru-RU" sz="2400" dirty="0" err="1" smtClean="0"/>
              <a:t>Стройкерамика</a:t>
            </a:r>
            <a:r>
              <a:rPr lang="ru-RU" sz="2400" dirty="0" smtClean="0"/>
              <a:t>                                          с/</a:t>
            </a:r>
            <a:r>
              <a:rPr lang="ru-RU" sz="2400" dirty="0" err="1" smtClean="0"/>
              <a:t>п</a:t>
            </a:r>
            <a:r>
              <a:rPr lang="ru-RU" sz="2400" dirty="0" smtClean="0"/>
              <a:t> «Детский сад «Звездочка»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. </a:t>
            </a:r>
            <a:r>
              <a:rPr lang="ru-RU" sz="2800" dirty="0" smtClean="0"/>
              <a:t>ЗАКЛЮЧИТЕЛЬНЫЙ этап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Изготовление  альбома "Маленькие художники".                                             Проведения мастер – класса для родителей по нетрадиционному рисованию «Чему мы научились».                                                                                            Выставка детских рисунков и совместных работ родителей и детей на заданную тему.</a:t>
            </a:r>
          </a:p>
          <a:p>
            <a:r>
              <a:rPr lang="ru-RU" dirty="0" smtClean="0"/>
              <a:t>Разработка «Методических рекомендаций»для педагогов и родителей  по использованию нетрадиционных техник рисования с детьми дошкольного возраста.</a:t>
            </a:r>
          </a:p>
          <a:p>
            <a:r>
              <a:rPr lang="ru-RU" dirty="0" smtClean="0"/>
              <a:t>Проведение диагностики развития художественно- творческих способностей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Творчество – это обязательное условие всестороннего развития ребенка, оно делает его богаче, полнее, радостнее, пробуждает фантазию, учит мечтать, придумывать что-то новое и еще неизвестное. В процессе творчества ребенок развивается интеллектуально и эмоционально, определяет своё отношение к жизни, и своё место в ней, выражает себя и свои чувства, приобретает опыт взаимоотношений, совершенствует навыки работы с различными инструментами и материалами. Рисуя, ребенок формирует и развивает у себя определенные способности: зрительную оценку формы, ориентирование в пространстве, чувство цвета.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Рисование </a:t>
            </a:r>
            <a:r>
              <a:rPr lang="ru-RU" dirty="0"/>
              <a:t>для ребенка - радостный, вдохновенный труд, к которому не стоит принуждать, но нужно стимулировать и поддерживать ребенка, постепенно открывая перед ним новые возможности изобразительной деятельности. Таким  стимулом по праву может являться рисованием с использованием </a:t>
            </a:r>
            <a:r>
              <a:rPr lang="ru-RU" u="sng" dirty="0">
                <a:solidFill>
                  <a:srgbClr val="C00000"/>
                </a:solidFill>
              </a:rPr>
              <a:t>нестандартных техник рисования.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81236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</a:rPr>
              <a:t>Цель</a:t>
            </a:r>
            <a:r>
              <a:rPr lang="ru-RU" sz="2700" b="1" dirty="0" smtClean="0"/>
              <a:t>: </a:t>
            </a:r>
            <a:r>
              <a:rPr lang="ru-RU" sz="2700" b="1" dirty="0" smtClean="0">
                <a:effectLst/>
              </a:rPr>
              <a:t>развитие творческих способностей  дошкольников  на основе изучения и освоения нетрадиционных техник рисования  </a:t>
            </a:r>
            <a:r>
              <a:rPr lang="ru-RU" sz="2700" dirty="0" smtClean="0">
                <a:effectLst/>
              </a:rPr>
              <a:t>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786112" cy="54452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500" b="1" dirty="0" smtClean="0">
                <a:solidFill>
                  <a:schemeClr val="accent3">
                    <a:lumMod val="75000"/>
                  </a:schemeClr>
                </a:solidFill>
              </a:rPr>
              <a:t>Задачи:</a:t>
            </a:r>
            <a:endParaRPr lang="ru-RU" sz="45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/>
            <a:r>
              <a:rPr lang="ru-RU" dirty="0" smtClean="0"/>
              <a:t>знакомить детей с различными нетрадиционными техниками рисования;</a:t>
            </a:r>
            <a:endParaRPr lang="ru-RU" sz="2800" dirty="0" smtClean="0"/>
          </a:p>
          <a:p>
            <a:pPr lvl="0"/>
            <a:r>
              <a:rPr lang="ru-RU" dirty="0" smtClean="0"/>
              <a:t>учить активно и творчески применять усвоенные способы в художественной деятельности;</a:t>
            </a:r>
            <a:endParaRPr lang="ru-RU" sz="2800" dirty="0" smtClean="0"/>
          </a:p>
          <a:p>
            <a:pPr lvl="0"/>
            <a:r>
              <a:rPr lang="ru-RU" dirty="0" smtClean="0"/>
              <a:t>побуждать детей к созданию разнообразных и относительно неповторимых, оригинальных замыслов;</a:t>
            </a:r>
            <a:endParaRPr lang="ru-RU" sz="2800" dirty="0" smtClean="0"/>
          </a:p>
          <a:p>
            <a:pPr lvl="0"/>
            <a:r>
              <a:rPr lang="ru-RU" dirty="0" smtClean="0"/>
              <a:t>развивать эстетическое восприятие, художественный вкус;</a:t>
            </a:r>
            <a:endParaRPr lang="ru-RU" sz="2800" dirty="0" smtClean="0"/>
          </a:p>
          <a:p>
            <a:pPr lvl="0"/>
            <a:r>
              <a:rPr lang="ru-RU" dirty="0" smtClean="0"/>
              <a:t>развивать у детей навыки самоанализа, необходимые для оценки собственных работ;</a:t>
            </a:r>
            <a:endParaRPr lang="ru-RU" sz="2800" dirty="0" smtClean="0"/>
          </a:p>
          <a:p>
            <a:pPr lvl="0"/>
            <a:r>
              <a:rPr lang="ru-RU" dirty="0" smtClean="0"/>
              <a:t>вызывать интерес к различным изобразительным материалам и желание действовать с ними;</a:t>
            </a:r>
            <a:endParaRPr lang="ru-RU" sz="2800" dirty="0" smtClean="0"/>
          </a:p>
          <a:p>
            <a:pPr lvl="0"/>
            <a:r>
              <a:rPr lang="ru-RU" dirty="0" smtClean="0"/>
              <a:t>развивать умение планировать свою деятельность;</a:t>
            </a:r>
            <a:endParaRPr lang="ru-RU" sz="2800" dirty="0" smtClean="0"/>
          </a:p>
          <a:p>
            <a:pPr lvl="0"/>
            <a:r>
              <a:rPr lang="ru-RU" dirty="0" smtClean="0"/>
              <a:t>содействовать знакомству родителей с нетрадиционными техниками рисования;</a:t>
            </a:r>
            <a:endParaRPr lang="ru-RU" sz="2800" dirty="0" smtClean="0"/>
          </a:p>
          <a:p>
            <a:pPr lvl="0"/>
            <a:r>
              <a:rPr lang="ru-RU" dirty="0" smtClean="0"/>
              <a:t>воспитывать положительное отношение ребенка к сотрудничеству с взрослым, с детьми,  к собственной деятельности, ее результату.</a:t>
            </a:r>
            <a:endParaRPr lang="ru-RU" sz="2800" dirty="0" smtClean="0"/>
          </a:p>
          <a:p>
            <a:pPr lvl="8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ОРГАНИЗАЦИОННО-ПОДГОТОВИТЕЛЬНЫЙ этап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Изучение методической  литературы, публикаций в журналах «Дошкольное воспитание», посещение сайтов по теме проекта. </a:t>
            </a:r>
          </a:p>
          <a:p>
            <a:r>
              <a:rPr lang="ru-RU" dirty="0" smtClean="0"/>
              <a:t> Анализ многообразия художественных техник рисования, </a:t>
            </a:r>
            <a:r>
              <a:rPr lang="ru-RU" dirty="0" smtClean="0"/>
              <a:t>подбор нетрадиционных </a:t>
            </a:r>
            <a:r>
              <a:rPr lang="ru-RU" dirty="0" smtClean="0"/>
              <a:t>подходящих для старшего дошкольного </a:t>
            </a:r>
            <a:r>
              <a:rPr lang="ru-RU" dirty="0" smtClean="0"/>
              <a:t>возраста; </a:t>
            </a:r>
          </a:p>
          <a:p>
            <a:r>
              <a:rPr lang="ru-RU" dirty="0" smtClean="0"/>
              <a:t>оформление </a:t>
            </a:r>
            <a:r>
              <a:rPr lang="ru-RU" dirty="0" smtClean="0"/>
              <a:t>наглядных пособий, организация предметно-развивающей среды.  </a:t>
            </a:r>
          </a:p>
          <a:p>
            <a:r>
              <a:rPr lang="ru-RU" dirty="0" smtClean="0"/>
              <a:t>Стартовая диагностика уровня развития творческих способностей детей. </a:t>
            </a:r>
            <a:endParaRPr lang="ru-RU" dirty="0" smtClean="0"/>
          </a:p>
          <a:p>
            <a:r>
              <a:rPr lang="ru-RU" dirty="0" smtClean="0"/>
              <a:t>Разработка </a:t>
            </a:r>
            <a:r>
              <a:rPr lang="ru-RU" dirty="0" smtClean="0"/>
              <a:t>тематического перспективного  плана. </a:t>
            </a:r>
          </a:p>
          <a:p>
            <a:r>
              <a:rPr lang="ru-RU" dirty="0" smtClean="0"/>
              <a:t>Создание словаря по данной теме.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Принципы, лежащие в основе проекта: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052736"/>
            <a:ext cx="8172400" cy="58052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dirty="0" smtClean="0"/>
              <a:t>От простого к сложному, где предусмотрен переход от простых занятий к сложным. </a:t>
            </a:r>
          </a:p>
          <a:p>
            <a:pPr>
              <a:buNone/>
            </a:pPr>
            <a:r>
              <a:rPr lang="ru-RU" dirty="0" smtClean="0"/>
              <a:t>• - Принцип наглядности выражается в том, что у детей более развита наглядно-образная память, чем словесно-логическая, поэтому мышление опирается на восприятие или представление. </a:t>
            </a:r>
          </a:p>
          <a:p>
            <a:pPr>
              <a:buNone/>
            </a:pPr>
            <a:r>
              <a:rPr lang="ru-RU" dirty="0" smtClean="0"/>
              <a:t>• - Принцип индивидуализации обеспечивает вовлечение каждого ребенка в воспитательный процесс. </a:t>
            </a:r>
          </a:p>
          <a:p>
            <a:pPr>
              <a:buNone/>
            </a:pPr>
            <a:r>
              <a:rPr lang="ru-RU" dirty="0" smtClean="0"/>
              <a:t>• - Принцип интегрированного подхода реализуется в сотрудничестве с воспитателями и другими педагогами дополнительного образования, с семьёй, а также при перспективном планировании с учётом взаимосвязи всех видов изобразительной деятельности. </a:t>
            </a:r>
          </a:p>
          <a:p>
            <a:pPr>
              <a:buNone/>
            </a:pPr>
            <a:r>
              <a:rPr lang="ru-RU" dirty="0" smtClean="0"/>
              <a:t>• - Связь обучения с жизнью: изображение должно опираться на впечатление, полученное ребенком от окружающей действительности. </a:t>
            </a:r>
          </a:p>
          <a:p>
            <a:pPr>
              <a:buNone/>
            </a:pPr>
            <a:r>
              <a:rPr lang="ru-RU" dirty="0" smtClean="0"/>
              <a:t>• - Принцип доступности материала.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Продукты </a:t>
            </a:r>
            <a:r>
              <a:rPr lang="ru-RU" b="1" dirty="0" smtClean="0">
                <a:solidFill>
                  <a:srgbClr val="7030A0"/>
                </a:solidFill>
              </a:rPr>
              <a:t>проекта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для детей: коллективные и индивидуальные творческие работы, альбом «Маленькие художники».</a:t>
            </a:r>
          </a:p>
          <a:p>
            <a:r>
              <a:rPr lang="ru-RU" dirty="0" smtClean="0"/>
              <a:t>- для педагогов: картотека дидактических игр по изобразительной деятельности, конспекты мероприятий;</a:t>
            </a:r>
          </a:p>
          <a:p>
            <a:r>
              <a:rPr lang="ru-RU" dirty="0" smtClean="0"/>
              <a:t>- для родителей: консультации, выставки детского творчества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ru-RU" sz="4000" b="1" dirty="0" smtClean="0"/>
              <a:t>Работа с детьми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Совместная </a:t>
            </a:r>
            <a:r>
              <a:rPr lang="ru-RU" dirty="0" smtClean="0"/>
              <a:t>деятельность взрослого и ребенка; самостоятельная деятельность детей; рассматривание образцов, фотографий, иллюстраций; чтение и обсуждение художественной литературы; продуктивная деятельность под музыку, рисование иллюстраций; игры и упражнения под тексты стихотворений; наблюдение за природой; рассматривание и обсуждение </a:t>
            </a:r>
            <a:r>
              <a:rPr lang="ru-RU" dirty="0" smtClean="0"/>
              <a:t>предметов</a:t>
            </a:r>
            <a:r>
              <a:rPr lang="ru-RU" dirty="0" smtClean="0"/>
              <a:t>; физкультминутки; оформление выставки.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В работе с детьми старшего дошкольного возраста рекомендуется использование следующих техник рисования: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1340768"/>
            <a:ext cx="8100392" cy="551723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err="1" smtClean="0"/>
              <a:t>набрызг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граттаж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техника рисования с использованием трафарета; </a:t>
            </a:r>
          </a:p>
          <a:p>
            <a:pPr lvl="0"/>
            <a:r>
              <a:rPr lang="ru-RU" dirty="0" smtClean="0"/>
              <a:t>рисование ватными палочками;</a:t>
            </a:r>
          </a:p>
          <a:p>
            <a:pPr lvl="0"/>
            <a:r>
              <a:rPr lang="ru-RU" dirty="0" smtClean="0"/>
              <a:t>рисование на снегу;</a:t>
            </a:r>
          </a:p>
          <a:p>
            <a:pPr lvl="0"/>
            <a:r>
              <a:rPr lang="ru-RU" dirty="0" smtClean="0"/>
              <a:t>рисование солью;</a:t>
            </a:r>
          </a:p>
          <a:p>
            <a:pPr lvl="0"/>
            <a:r>
              <a:rPr lang="ru-RU" dirty="0" smtClean="0"/>
              <a:t>монотипия;</a:t>
            </a:r>
          </a:p>
          <a:p>
            <a:pPr lvl="0"/>
            <a:r>
              <a:rPr lang="ru-RU" dirty="0" smtClean="0"/>
              <a:t>монотипия предметная ;</a:t>
            </a:r>
          </a:p>
          <a:p>
            <a:pPr lvl="0"/>
            <a:r>
              <a:rPr lang="ru-RU" dirty="0" smtClean="0"/>
              <a:t>монотипия пейзажная ;</a:t>
            </a:r>
          </a:p>
          <a:p>
            <a:pPr lvl="0"/>
            <a:r>
              <a:rPr lang="ru-RU" dirty="0" smtClean="0"/>
              <a:t>рисование песком;</a:t>
            </a:r>
          </a:p>
          <a:p>
            <a:pPr lvl="0"/>
            <a:r>
              <a:rPr lang="ru-RU" dirty="0" smtClean="0"/>
              <a:t>рисование мыльными пузырями;</a:t>
            </a:r>
          </a:p>
          <a:p>
            <a:pPr lvl="0"/>
            <a:r>
              <a:rPr lang="ru-RU" dirty="0" smtClean="0"/>
              <a:t>рисование мятой бумагой;</a:t>
            </a:r>
          </a:p>
          <a:p>
            <a:pPr lvl="0"/>
            <a:r>
              <a:rPr lang="ru-RU" dirty="0" err="1" smtClean="0"/>
              <a:t>кляксография</a:t>
            </a:r>
            <a:r>
              <a:rPr lang="ru-RU" dirty="0" smtClean="0"/>
              <a:t> с трубочкой ;</a:t>
            </a:r>
          </a:p>
          <a:p>
            <a:pPr lvl="0"/>
            <a:r>
              <a:rPr lang="ru-RU" dirty="0" err="1" smtClean="0"/>
              <a:t>кляксография</a:t>
            </a:r>
            <a:r>
              <a:rPr lang="ru-RU" dirty="0" smtClean="0"/>
              <a:t> обычная;</a:t>
            </a:r>
          </a:p>
          <a:p>
            <a:pPr lvl="0"/>
            <a:r>
              <a:rPr lang="ru-RU" dirty="0" err="1" smtClean="0"/>
              <a:t>пластилинография</a:t>
            </a:r>
            <a:r>
              <a:rPr lang="ru-RU" dirty="0" smtClean="0"/>
              <a:t>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Работа с родителями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Знакомство </a:t>
            </a:r>
            <a:r>
              <a:rPr lang="ru-RU" dirty="0" smtClean="0"/>
              <a:t>родителей с нетрадиционными способами рисования,  привлечение их к совместному с детьми творчеству. Пополнение уголков по изобразительной деятельности нетрадиционными материалами рисования (зубные щетки, ватные палочки, нитки, свечи, пробки т.д.). Оформление уголка для родителей по данной теме.</a:t>
            </a:r>
          </a:p>
          <a:p>
            <a:pPr>
              <a:buNone/>
            </a:pPr>
            <a:r>
              <a:rPr lang="ru-RU" dirty="0" smtClean="0"/>
              <a:t>Целесообразны следующие формы работы с родителями:</a:t>
            </a:r>
          </a:p>
          <a:p>
            <a:r>
              <a:rPr lang="ru-RU" dirty="0" smtClean="0"/>
              <a:t>- Беседы, консультации; </a:t>
            </a:r>
          </a:p>
          <a:p>
            <a:r>
              <a:rPr lang="ru-RU" dirty="0" smtClean="0"/>
              <a:t>- мастер класс;</a:t>
            </a:r>
          </a:p>
          <a:p>
            <a:r>
              <a:rPr lang="ru-RU" dirty="0" smtClean="0"/>
              <a:t>- выставки детских работ для родителей;</a:t>
            </a:r>
          </a:p>
          <a:p>
            <a:r>
              <a:rPr lang="ru-RU" dirty="0" smtClean="0"/>
              <a:t>- конкурсы совместных работ родителей и детей на различные темы с использованием нетрадиционного рисования;</a:t>
            </a:r>
          </a:p>
          <a:p>
            <a:r>
              <a:rPr lang="ru-RU" dirty="0" smtClean="0"/>
              <a:t>- анкетирование;</a:t>
            </a:r>
          </a:p>
          <a:p>
            <a:r>
              <a:rPr lang="ru-RU" dirty="0" smtClean="0"/>
              <a:t>- рекомендации.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</TotalTime>
  <Words>772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Проект на тему: «Развитие художественно– творческих способностей детей средствами нетрадиционных техник рисования»</vt:lpstr>
      <vt:lpstr>Актуальность</vt:lpstr>
      <vt:lpstr>Цель: развитие творческих способностей  дошкольников  на основе изучения и освоения нетрадиционных техник рисования    </vt:lpstr>
      <vt:lpstr> ОРГАНИЗАЦИОННО-ПОДГОТОВИТЕЛЬНЫЙ этап</vt:lpstr>
      <vt:lpstr>Принципы, лежащие в основе проекта: </vt:lpstr>
      <vt:lpstr>Продукты проекта:</vt:lpstr>
      <vt:lpstr>Работа с детьми </vt:lpstr>
      <vt:lpstr>В работе с детьми старшего дошкольного возраста рекомендуется использование следующих техник рисования: </vt:lpstr>
      <vt:lpstr>Работа с родителями </vt:lpstr>
      <vt:lpstr>. ЗАКЛЮЧИТЕЛЬНЫЙ этап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</dc:creator>
  <cp:lastModifiedBy>Т</cp:lastModifiedBy>
  <cp:revision>28</cp:revision>
  <dcterms:created xsi:type="dcterms:W3CDTF">2014-12-04T16:38:39Z</dcterms:created>
  <dcterms:modified xsi:type="dcterms:W3CDTF">2014-12-04T21:10:17Z</dcterms:modified>
</cp:coreProperties>
</file>