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wdp" ContentType="image/vnd.ms-photo"/>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1" r:id="rId3"/>
    <p:sldId id="263" r:id="rId4"/>
    <p:sldId id="264" r:id="rId5"/>
    <p:sldId id="265" r:id="rId6"/>
    <p:sldId id="266" r:id="rId7"/>
    <p:sldId id="267" r:id="rId8"/>
    <p:sldId id="268" r:id="rId9"/>
    <p:sldId id="269" r:id="rId10"/>
    <p:sldId id="272"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9" d="100"/>
          <a:sy n="69" d="100"/>
        </p:scale>
        <p:origin x="-1416" y="-10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C8AEA5C8-2AE2-4923-8E9F-9269BB266B2D}" type="datetimeFigureOut">
              <a:rPr lang="ru-RU" smtClean="0"/>
              <a:pPr/>
              <a:t>28.04.2015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AD27CC4-54B1-4586-BC9D-826EF8132BAF}"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C8AEA5C8-2AE2-4923-8E9F-9269BB266B2D}" type="datetimeFigureOut">
              <a:rPr lang="ru-RU" smtClean="0"/>
              <a:pPr/>
              <a:t>28.04.2015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AD27CC4-54B1-4586-BC9D-826EF8132BAF}"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C8AEA5C8-2AE2-4923-8E9F-9269BB266B2D}" type="datetimeFigureOut">
              <a:rPr lang="ru-RU" smtClean="0"/>
              <a:pPr/>
              <a:t>28.04.2015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AD27CC4-54B1-4586-BC9D-826EF8132BAF}" type="slidenum">
              <a:rPr lang="ru-RU" smtClean="0"/>
              <a:pPr/>
              <a:t>‹#›</a:t>
            </a:fld>
            <a:endParaRPr lang="ru-R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C8AEA5C8-2AE2-4923-8E9F-9269BB266B2D}" type="datetimeFigureOut">
              <a:rPr lang="ru-RU" smtClean="0"/>
              <a:pPr/>
              <a:t>28.04.2015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AD27CC4-54B1-4586-BC9D-826EF8132BAF}" type="slidenum">
              <a:rPr lang="ru-RU" smtClean="0"/>
              <a:pPr/>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8AEA5C8-2AE2-4923-8E9F-9269BB266B2D}" type="datetimeFigureOut">
              <a:rPr lang="ru-RU" smtClean="0"/>
              <a:pPr/>
              <a:t>28.04.2015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AD27CC4-54B1-4586-BC9D-826EF8132BAF}"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C8AEA5C8-2AE2-4923-8E9F-9269BB266B2D}" type="datetimeFigureOut">
              <a:rPr lang="ru-RU" smtClean="0"/>
              <a:pPr/>
              <a:t>28.04.2015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AD27CC4-54B1-4586-BC9D-826EF8132BAF}" type="slidenum">
              <a:rPr lang="ru-RU" smtClean="0"/>
              <a:pPr/>
              <a:t>‹#›</a:t>
            </a:fld>
            <a:endParaRPr lang="ru-RU"/>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C8AEA5C8-2AE2-4923-8E9F-9269BB266B2D}" type="datetimeFigureOut">
              <a:rPr lang="ru-RU" smtClean="0"/>
              <a:pPr/>
              <a:t>28.04.2015</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7AD27CC4-54B1-4586-BC9D-826EF8132BAF}"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C8AEA5C8-2AE2-4923-8E9F-9269BB266B2D}" type="datetimeFigureOut">
              <a:rPr lang="ru-RU" smtClean="0"/>
              <a:pPr/>
              <a:t>28.04.2015</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7AD27CC4-54B1-4586-BC9D-826EF8132BAF}"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C8AEA5C8-2AE2-4923-8E9F-9269BB266B2D}" type="datetimeFigureOut">
              <a:rPr lang="ru-RU" smtClean="0"/>
              <a:pPr/>
              <a:t>28.04.2015</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7AD27CC4-54B1-4586-BC9D-826EF8132BAF}"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C8AEA5C8-2AE2-4923-8E9F-9269BB266B2D}" type="datetimeFigureOut">
              <a:rPr lang="ru-RU" smtClean="0"/>
              <a:pPr/>
              <a:t>28.04.2015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AD27CC4-54B1-4586-BC9D-826EF8132BAF}" type="slidenum">
              <a:rPr lang="ru-RU" smtClean="0"/>
              <a:pPr/>
              <a:t>‹#›</a:t>
            </a:fld>
            <a:endParaRPr lang="ru-R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C8AEA5C8-2AE2-4923-8E9F-9269BB266B2D}" type="datetimeFigureOut">
              <a:rPr lang="ru-RU" smtClean="0"/>
              <a:pPr/>
              <a:t>28.04.2015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AD27CC4-54B1-4586-BC9D-826EF8132BAF}" type="slidenum">
              <a:rPr lang="ru-RU" smtClean="0"/>
              <a:pPr/>
              <a:t>‹#›</a:t>
            </a:fld>
            <a:endParaRPr lang="ru-R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C8AEA5C8-2AE2-4923-8E9F-9269BB266B2D}" type="datetimeFigureOut">
              <a:rPr lang="ru-RU" smtClean="0"/>
              <a:pPr/>
              <a:t>28.04.2015</a:t>
            </a:fld>
            <a:endParaRPr lang="ru-R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7AD27CC4-54B1-4586-BC9D-826EF8132BAF}" type="slidenum">
              <a:rPr lang="ru-RU" smtClean="0"/>
              <a:pPr/>
              <a:t>‹#›</a:t>
            </a:fld>
            <a:endParaRPr lang="ru-R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8.jpeg"/><Relationship Id="rId2" Type="http://schemas.openxmlformats.org/officeDocument/2006/relationships/image" Target="../media/image3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 Id="rId6" Type="http://schemas.microsoft.com/office/2007/relationships/hdphoto" Target="../media/hdphoto1.wdp"/></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image" Target="../media/image10.jpeg"/><Relationship Id="rId2" Type="http://schemas.openxmlformats.org/officeDocument/2006/relationships/image" Target="../media/image5.jpeg"/><Relationship Id="rId1" Type="http://schemas.openxmlformats.org/officeDocument/2006/relationships/slideLayout" Target="../slideLayouts/slideLayout4.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8" Type="http://schemas.openxmlformats.org/officeDocument/2006/relationships/image" Target="../media/image17.jpeg"/><Relationship Id="rId3" Type="http://schemas.openxmlformats.org/officeDocument/2006/relationships/image" Target="../media/image12.jpeg"/><Relationship Id="rId7" Type="http://schemas.openxmlformats.org/officeDocument/2006/relationships/image" Target="../media/image16.jpeg"/><Relationship Id="rId2" Type="http://schemas.openxmlformats.org/officeDocument/2006/relationships/image" Target="../media/image11.jpeg"/><Relationship Id="rId1" Type="http://schemas.openxmlformats.org/officeDocument/2006/relationships/slideLayout" Target="../slideLayouts/slideLayout2.xml"/><Relationship Id="rId6" Type="http://schemas.openxmlformats.org/officeDocument/2006/relationships/image" Target="../media/image15.jpeg"/><Relationship Id="rId11" Type="http://schemas.openxmlformats.org/officeDocument/2006/relationships/image" Target="../media/image20.jpeg"/><Relationship Id="rId5" Type="http://schemas.openxmlformats.org/officeDocument/2006/relationships/image" Target="../media/image14.jpeg"/><Relationship Id="rId10" Type="http://schemas.openxmlformats.org/officeDocument/2006/relationships/image" Target="../media/image19.jpeg"/><Relationship Id="rId4" Type="http://schemas.openxmlformats.org/officeDocument/2006/relationships/image" Target="../media/image13.jpeg"/><Relationship Id="rId9" Type="http://schemas.openxmlformats.org/officeDocument/2006/relationships/image" Target="../media/image18.jpeg"/></Relationships>
</file>

<file path=ppt/slides/_rels/slide8.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5.xml"/><Relationship Id="rId4" Type="http://schemas.openxmlformats.org/officeDocument/2006/relationships/image" Target="../media/image23.jpeg"/></Relationships>
</file>

<file path=ppt/slides/_rels/slide9.xml.rels><?xml version="1.0" encoding="UTF-8" standalone="yes"?>
<Relationships xmlns="http://schemas.openxmlformats.org/package/2006/relationships"><Relationship Id="rId8" Type="http://schemas.openxmlformats.org/officeDocument/2006/relationships/image" Target="../media/image30.jpeg"/><Relationship Id="rId13" Type="http://schemas.openxmlformats.org/officeDocument/2006/relationships/image" Target="../media/image35.jpeg"/><Relationship Id="rId3" Type="http://schemas.openxmlformats.org/officeDocument/2006/relationships/image" Target="../media/image25.jpeg"/><Relationship Id="rId7" Type="http://schemas.openxmlformats.org/officeDocument/2006/relationships/image" Target="../media/image29.jpeg"/><Relationship Id="rId12" Type="http://schemas.openxmlformats.org/officeDocument/2006/relationships/image" Target="../media/image34.jpeg"/><Relationship Id="rId2" Type="http://schemas.openxmlformats.org/officeDocument/2006/relationships/image" Target="../media/image24.jpeg"/><Relationship Id="rId1" Type="http://schemas.openxmlformats.org/officeDocument/2006/relationships/slideLayout" Target="../slideLayouts/slideLayout4.xml"/><Relationship Id="rId6" Type="http://schemas.openxmlformats.org/officeDocument/2006/relationships/image" Target="../media/image28.jpeg"/><Relationship Id="rId11" Type="http://schemas.openxmlformats.org/officeDocument/2006/relationships/image" Target="../media/image33.jpeg"/><Relationship Id="rId5" Type="http://schemas.openxmlformats.org/officeDocument/2006/relationships/image" Target="../media/image27.jpeg"/><Relationship Id="rId10" Type="http://schemas.openxmlformats.org/officeDocument/2006/relationships/image" Target="../media/image32.jpeg"/><Relationship Id="rId4" Type="http://schemas.openxmlformats.org/officeDocument/2006/relationships/image" Target="../media/image26.jpeg"/><Relationship Id="rId9" Type="http://schemas.openxmlformats.org/officeDocument/2006/relationships/image" Target="../media/image31.jpeg"/><Relationship Id="rId14" Type="http://schemas.openxmlformats.org/officeDocument/2006/relationships/image" Target="../media/image3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268760"/>
            <a:ext cx="7772400" cy="1800200"/>
          </a:xfrm>
        </p:spPr>
        <p:txBody>
          <a:bodyPr>
            <a:normAutofit fontScale="90000"/>
          </a:bodyPr>
          <a:lstStyle/>
          <a:p>
            <a:r>
              <a:rPr lang="ru-RU" dirty="0" smtClean="0">
                <a:solidFill>
                  <a:srgbClr val="FF0000"/>
                </a:solidFill>
              </a:rPr>
              <a:t>Презентация </a:t>
            </a:r>
            <a:br>
              <a:rPr lang="ru-RU" dirty="0" smtClean="0">
                <a:solidFill>
                  <a:srgbClr val="FF0000"/>
                </a:solidFill>
              </a:rPr>
            </a:br>
            <a:r>
              <a:rPr lang="ru-RU" dirty="0" smtClean="0">
                <a:solidFill>
                  <a:srgbClr val="FF0000"/>
                </a:solidFill>
              </a:rPr>
              <a:t>мини – мастерской по изготовлению изделий из гипса</a:t>
            </a:r>
            <a:endParaRPr lang="ru-RU" dirty="0">
              <a:solidFill>
                <a:srgbClr val="FF0000"/>
              </a:solidFill>
            </a:endParaRPr>
          </a:p>
        </p:txBody>
      </p:sp>
      <p:sp>
        <p:nvSpPr>
          <p:cNvPr id="3" name="Подзаголовок 2"/>
          <p:cNvSpPr>
            <a:spLocks noGrp="1"/>
          </p:cNvSpPr>
          <p:nvPr>
            <p:ph type="subTitle" idx="1"/>
          </p:nvPr>
        </p:nvSpPr>
        <p:spPr>
          <a:xfrm>
            <a:off x="971600" y="4581128"/>
            <a:ext cx="7776864" cy="1728192"/>
          </a:xfrm>
        </p:spPr>
        <p:txBody>
          <a:bodyPr>
            <a:noAutofit/>
          </a:bodyPr>
          <a:lstStyle/>
          <a:p>
            <a:r>
              <a:rPr lang="ru-RU" sz="2400" dirty="0" smtClean="0">
                <a:solidFill>
                  <a:schemeClr val="tx2">
                    <a:lumMod val="75000"/>
                  </a:schemeClr>
                </a:solidFill>
              </a:rPr>
              <a:t>Автор:  </a:t>
            </a:r>
            <a:r>
              <a:rPr lang="ru-RU" sz="2400" dirty="0" err="1" smtClean="0">
                <a:solidFill>
                  <a:schemeClr val="tx2">
                    <a:lumMod val="75000"/>
                  </a:schemeClr>
                </a:solidFill>
              </a:rPr>
              <a:t>Даминева</a:t>
            </a:r>
            <a:r>
              <a:rPr lang="ru-RU" sz="2400" dirty="0" smtClean="0">
                <a:solidFill>
                  <a:schemeClr val="tx2">
                    <a:lumMod val="75000"/>
                  </a:schemeClr>
                </a:solidFill>
              </a:rPr>
              <a:t> Аниса </a:t>
            </a:r>
            <a:r>
              <a:rPr lang="ru-RU" sz="2400" dirty="0" err="1" smtClean="0">
                <a:solidFill>
                  <a:schemeClr val="tx2">
                    <a:lumMod val="75000"/>
                  </a:schemeClr>
                </a:solidFill>
              </a:rPr>
              <a:t>Зиннуровна</a:t>
            </a:r>
            <a:r>
              <a:rPr lang="ru-RU" sz="2400" dirty="0" smtClean="0">
                <a:solidFill>
                  <a:schemeClr val="tx2">
                    <a:lumMod val="75000"/>
                  </a:schemeClr>
                </a:solidFill>
              </a:rPr>
              <a:t>,                                   воспитатель коррекционной   школы – интерната </a:t>
            </a:r>
            <a:r>
              <a:rPr lang="en-US" sz="2400" dirty="0" smtClean="0">
                <a:solidFill>
                  <a:schemeClr val="tx2">
                    <a:lumMod val="75000"/>
                  </a:schemeClr>
                </a:solidFill>
              </a:rPr>
              <a:t> </a:t>
            </a:r>
            <a:r>
              <a:rPr lang="ru-RU" sz="2400" dirty="0" smtClean="0">
                <a:solidFill>
                  <a:schemeClr val="tx2">
                    <a:lumMod val="75000"/>
                  </a:schemeClr>
                </a:solidFill>
              </a:rPr>
              <a:t>  </a:t>
            </a:r>
            <a:r>
              <a:rPr lang="en-US" sz="2400" dirty="0" smtClean="0">
                <a:solidFill>
                  <a:schemeClr val="tx2">
                    <a:lumMod val="75000"/>
                  </a:schemeClr>
                </a:solidFill>
              </a:rPr>
              <a:t>VI </a:t>
            </a:r>
            <a:r>
              <a:rPr lang="ru-RU" sz="2400" dirty="0" smtClean="0">
                <a:solidFill>
                  <a:schemeClr val="tx2">
                    <a:lumMod val="75000"/>
                  </a:schemeClr>
                </a:solidFill>
              </a:rPr>
              <a:t>вида МАУО «Надежда»</a:t>
            </a:r>
            <a:endParaRPr lang="ru-RU" sz="2400" dirty="0">
              <a:solidFill>
                <a:schemeClr val="tx2">
                  <a:lumMod val="75000"/>
                </a:schemeClr>
              </a:solidFill>
            </a:endParaRPr>
          </a:p>
        </p:txBody>
      </p:sp>
    </p:spTree>
    <p:extLst>
      <p:ext uri="{BB962C8B-B14F-4D97-AF65-F5344CB8AC3E}">
        <p14:creationId xmlns="" xmlns:p14="http://schemas.microsoft.com/office/powerpoint/2010/main" val="16170178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endParaRPr lang="ru-RU" sz="3600" dirty="0"/>
          </a:p>
        </p:txBody>
      </p:sp>
      <p:sp>
        <p:nvSpPr>
          <p:cNvPr id="3" name="Объект 2"/>
          <p:cNvSpPr>
            <a:spLocks noGrp="1"/>
          </p:cNvSpPr>
          <p:nvPr>
            <p:ph idx="1"/>
          </p:nvPr>
        </p:nvSpPr>
        <p:spPr>
          <a:xfrm>
            <a:off x="872067" y="980728"/>
            <a:ext cx="7408333" cy="5145435"/>
          </a:xfrm>
        </p:spPr>
        <p:txBody>
          <a:bodyPr/>
          <a:lstStyle/>
          <a:p>
            <a:r>
              <a:rPr lang="ru-RU" sz="3600" dirty="0" smtClean="0">
                <a:solidFill>
                  <a:srgbClr val="FF0000"/>
                </a:solidFill>
              </a:rPr>
              <a:t>          </a:t>
            </a:r>
          </a:p>
          <a:p>
            <a:r>
              <a:rPr lang="ru-RU" sz="3600" dirty="0">
                <a:solidFill>
                  <a:srgbClr val="FF0000"/>
                </a:solidFill>
              </a:rPr>
              <a:t> </a:t>
            </a:r>
            <a:r>
              <a:rPr lang="ru-RU" sz="3600" dirty="0" smtClean="0">
                <a:solidFill>
                  <a:srgbClr val="FF0000"/>
                </a:solidFill>
              </a:rPr>
              <a:t>       </a:t>
            </a:r>
            <a:r>
              <a:rPr lang="ru-RU" sz="3600" dirty="0" smtClean="0">
                <a:solidFill>
                  <a:srgbClr val="0070C0"/>
                </a:solidFill>
              </a:rPr>
              <a:t>Уважаемые коллеги, </a:t>
            </a:r>
          </a:p>
          <a:p>
            <a:pPr marL="0" indent="0">
              <a:buNone/>
            </a:pPr>
            <a:r>
              <a:rPr lang="ru-RU" sz="3200" dirty="0" smtClean="0">
                <a:solidFill>
                  <a:srgbClr val="0070C0"/>
                </a:solidFill>
              </a:rPr>
              <a:t>              спасибо </a:t>
            </a:r>
            <a:r>
              <a:rPr lang="ru-RU" sz="3200" dirty="0">
                <a:solidFill>
                  <a:srgbClr val="0070C0"/>
                </a:solidFill>
              </a:rPr>
              <a:t>за </a:t>
            </a:r>
            <a:r>
              <a:rPr lang="ru-RU" sz="3200" dirty="0" smtClean="0">
                <a:solidFill>
                  <a:srgbClr val="0070C0"/>
                </a:solidFill>
              </a:rPr>
              <a:t>внимание!</a:t>
            </a:r>
          </a:p>
          <a:p>
            <a:pPr marL="0" indent="0">
              <a:buNone/>
            </a:pPr>
            <a:r>
              <a:rPr lang="ru-RU" sz="3200" dirty="0" smtClean="0">
                <a:solidFill>
                  <a:srgbClr val="0070C0"/>
                </a:solidFill>
              </a:rPr>
              <a:t>Творческих Вам успехов и вдохновения!</a:t>
            </a:r>
          </a:p>
          <a:p>
            <a:pPr marL="0" indent="0">
              <a:buNone/>
            </a:pPr>
            <a:endParaRPr lang="ru-RU" sz="3200" dirty="0">
              <a:solidFill>
                <a:srgbClr val="0070C0"/>
              </a:solidFill>
            </a:endParaRPr>
          </a:p>
          <a:p>
            <a:pPr marL="0" indent="0">
              <a:buNone/>
            </a:pPr>
            <a:r>
              <a:rPr lang="ru-RU" sz="3200" dirty="0" smtClean="0">
                <a:solidFill>
                  <a:srgbClr val="FF0000"/>
                </a:solidFill>
              </a:rPr>
              <a:t>                                    </a:t>
            </a:r>
            <a:endParaRPr lang="ru-RU" sz="3200" dirty="0">
              <a:solidFill>
                <a:srgbClr val="FF0000"/>
              </a:solidFill>
            </a:endParaRPr>
          </a:p>
          <a:p>
            <a:r>
              <a:rPr lang="ru-RU" dirty="0" smtClean="0"/>
              <a:t>                                                      </a:t>
            </a:r>
          </a:p>
          <a:p>
            <a:endParaRPr lang="ru-RU" dirty="0"/>
          </a:p>
          <a:p>
            <a:r>
              <a:rPr lang="ru-RU" dirty="0" smtClean="0"/>
              <a:t>                                   </a:t>
            </a:r>
            <a:endParaRPr lang="ru-RU" dirty="0"/>
          </a:p>
        </p:txBody>
      </p:sp>
      <p:pic>
        <p:nvPicPr>
          <p:cNvPr id="2050" name="Picture 2" descr="C:\Users\User\Pictures\foto\IMG_8515.jpg"/>
          <p:cNvPicPr>
            <a:picLocks noChangeAspect="1" noChangeArrowheads="1"/>
          </p:cNvPicPr>
          <p:nvPr/>
        </p:nvPicPr>
        <p:blipFill rotWithShape="1">
          <a:blip r:embed="rId2" cstate="screen">
            <a:extLst>
              <a:ext uri="{28A0092B-C50C-407E-A947-70E740481C1C}">
                <a14:useLocalDpi xmlns="" xmlns:a14="http://schemas.microsoft.com/office/drawing/2010/main" val="0"/>
              </a:ext>
            </a:extLst>
          </a:blip>
          <a:srcRect/>
          <a:stretch/>
        </p:blipFill>
        <p:spPr bwMode="auto">
          <a:xfrm>
            <a:off x="3419872" y="4688446"/>
            <a:ext cx="2016224" cy="1648730"/>
          </a:xfrm>
          <a:prstGeom prst="rect">
            <a:avLst/>
          </a:prstGeom>
          <a:noFill/>
          <a:extLst>
            <a:ext uri="{909E8E84-426E-40DD-AFC4-6F175D3DCCD1}">
              <a14:hiddenFill xmlns="" xmlns:a14="http://schemas.microsoft.com/office/drawing/2010/main">
                <a:solidFill>
                  <a:srgbClr val="FFFFFF"/>
                </a:solidFill>
              </a14:hiddenFill>
            </a:ext>
          </a:extLst>
        </p:spPr>
      </p:pic>
      <p:pic>
        <p:nvPicPr>
          <p:cNvPr id="2052" name="Picture 4" descr="C:\Users\User\Pictures\Гипс\IMG_0965.jpg"/>
          <p:cNvPicPr>
            <a:picLocks noChangeAspect="1" noChangeArrowheads="1"/>
          </p:cNvPicPr>
          <p:nvPr/>
        </p:nvPicPr>
        <p:blipFill rotWithShape="1">
          <a:blip r:embed="rId3" cstate="screen">
            <a:extLst>
              <a:ext uri="{28A0092B-C50C-407E-A947-70E740481C1C}">
                <a14:useLocalDpi xmlns="" xmlns:a14="http://schemas.microsoft.com/office/drawing/2010/main" val="0"/>
              </a:ext>
            </a:extLst>
          </a:blip>
          <a:srcRect/>
          <a:stretch/>
        </p:blipFill>
        <p:spPr bwMode="auto">
          <a:xfrm>
            <a:off x="827584" y="4077072"/>
            <a:ext cx="2735293" cy="199563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8577906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251520" y="764704"/>
            <a:ext cx="8712968" cy="5832648"/>
          </a:xfrm>
        </p:spPr>
        <p:txBody>
          <a:bodyPr>
            <a:normAutofit/>
          </a:bodyPr>
          <a:lstStyle/>
          <a:p>
            <a:r>
              <a:rPr lang="ru-RU" dirty="0">
                <a:solidFill>
                  <a:srgbClr val="002060"/>
                </a:solidFill>
              </a:rPr>
              <a:t>       </a:t>
            </a:r>
            <a:endParaRPr lang="ru-RU" dirty="0" smtClean="0">
              <a:solidFill>
                <a:srgbClr val="002060"/>
              </a:solidFill>
            </a:endParaRPr>
          </a:p>
          <a:p>
            <a:r>
              <a:rPr lang="ru-RU" dirty="0" smtClean="0">
                <a:solidFill>
                  <a:schemeClr val="tx2">
                    <a:lumMod val="75000"/>
                  </a:schemeClr>
                </a:solidFill>
              </a:rPr>
              <a:t>         Наши  </a:t>
            </a:r>
            <a:r>
              <a:rPr lang="ru-RU" dirty="0">
                <a:solidFill>
                  <a:schemeClr val="tx2">
                    <a:lumMod val="75000"/>
                  </a:schemeClr>
                </a:solidFill>
              </a:rPr>
              <a:t>воспитанники – это </a:t>
            </a:r>
            <a:r>
              <a:rPr lang="ru-RU" dirty="0" smtClean="0">
                <a:solidFill>
                  <a:schemeClr val="tx2">
                    <a:lumMod val="75000"/>
                  </a:schemeClr>
                </a:solidFill>
              </a:rPr>
              <a:t>дети, у </a:t>
            </a:r>
            <a:r>
              <a:rPr lang="ru-RU" dirty="0">
                <a:solidFill>
                  <a:schemeClr val="tx2">
                    <a:lumMod val="75000"/>
                  </a:schemeClr>
                </a:solidFill>
              </a:rPr>
              <a:t>которых, </a:t>
            </a:r>
            <a:r>
              <a:rPr lang="ru-RU" dirty="0" smtClean="0">
                <a:solidFill>
                  <a:schemeClr val="tx2">
                    <a:lumMod val="75000"/>
                  </a:schemeClr>
                </a:solidFill>
              </a:rPr>
              <a:t>помимо двигательных нарушений различной степени тяжести, отмечаются нарушения интеллекта, речи, зрения и другие.</a:t>
            </a:r>
          </a:p>
          <a:p>
            <a:pPr algn="just"/>
            <a:r>
              <a:rPr lang="ru-RU" dirty="0" smtClean="0">
                <a:solidFill>
                  <a:schemeClr val="tx2">
                    <a:lumMod val="75000"/>
                  </a:schemeClr>
                </a:solidFill>
              </a:rPr>
              <a:t>        Основная задача любого коррекционного учреждения – социализация воспитанников, подготовка их к самостоятельной жизни. Многолетний педагогический опыт работы показывает, что дети, приученные к труду, лучше адаптируются в жизни. Поэтому одной из основных задач воспитательной работы для меня стало приобщение детей к разным видам трудовой деятельности (самообслуживание, хозяйственно – бытовой труд, творческая деятельность).</a:t>
            </a:r>
          </a:p>
          <a:p>
            <a:pPr algn="just"/>
            <a:r>
              <a:rPr lang="ru-RU" dirty="0" smtClean="0">
                <a:solidFill>
                  <a:schemeClr val="tx2">
                    <a:lumMod val="75000"/>
                  </a:schemeClr>
                </a:solidFill>
              </a:rPr>
              <a:t>        Особо остро перед нашими воспитанниками встает проблема выбора профессии и рода деятельности после окончания школы. К сожалению, немногие из выпускников могут трудоустроиться в дальнейшем. Учитывая это, приходилось искать новые формы трудовой деятельности с детьми, учитывать способности и возможности каждого отдельно взятого ученика. </a:t>
            </a:r>
            <a:r>
              <a:rPr lang="ru-RU" dirty="0">
                <a:solidFill>
                  <a:schemeClr val="tx2">
                    <a:lumMod val="75000"/>
                  </a:schemeClr>
                </a:solidFill>
              </a:rPr>
              <a:t> </a:t>
            </a:r>
            <a:r>
              <a:rPr lang="ru-RU" dirty="0" smtClean="0">
                <a:solidFill>
                  <a:schemeClr val="tx2">
                    <a:lumMod val="75000"/>
                  </a:schemeClr>
                </a:solidFill>
              </a:rPr>
              <a:t>В ходе поисков и родилась идея о создании в классе мини – мастерской по изготовлению гипсовых изделий. Работа дала положительные результаты: новое занятие увлекло детей, наши изделия оказались востребованы. И главное, эта форма работы позволила ученикам сделать выводы: всегда можно найти дело по душе, зарабатывать можно и надомным трудом.  </a:t>
            </a:r>
          </a:p>
        </p:txBody>
      </p:sp>
      <p:sp>
        <p:nvSpPr>
          <p:cNvPr id="2" name="Заголовок 1"/>
          <p:cNvSpPr>
            <a:spLocks noGrp="1"/>
          </p:cNvSpPr>
          <p:nvPr>
            <p:ph type="title"/>
          </p:nvPr>
        </p:nvSpPr>
        <p:spPr>
          <a:xfrm>
            <a:off x="1691680" y="188640"/>
            <a:ext cx="3168352" cy="576064"/>
          </a:xfrm>
        </p:spPr>
        <p:txBody>
          <a:bodyPr>
            <a:normAutofit fontScale="90000"/>
          </a:bodyPr>
          <a:lstStyle/>
          <a:p>
            <a:r>
              <a:rPr lang="ru-RU" sz="3600" i="1" dirty="0" smtClean="0">
                <a:solidFill>
                  <a:srgbClr val="FF0000"/>
                </a:solidFill>
              </a:rPr>
              <a:t>        </a:t>
            </a:r>
            <a:r>
              <a:rPr lang="ru-RU" sz="3600" b="1" i="1" dirty="0" smtClean="0">
                <a:solidFill>
                  <a:srgbClr val="FF0000"/>
                </a:solidFill>
              </a:rPr>
              <a:t>Представление</a:t>
            </a:r>
            <a:endParaRPr lang="ru-RU" sz="3600" b="1" i="1" dirty="0">
              <a:solidFill>
                <a:srgbClr val="FF0000"/>
              </a:solidFill>
            </a:endParaRPr>
          </a:p>
        </p:txBody>
      </p:sp>
      <p:sp>
        <p:nvSpPr>
          <p:cNvPr id="5" name="Содержимое 4"/>
          <p:cNvSpPr>
            <a:spLocks noGrp="1"/>
          </p:cNvSpPr>
          <p:nvPr>
            <p:ph idx="1"/>
          </p:nvPr>
        </p:nvSpPr>
        <p:spPr>
          <a:xfrm flipH="1">
            <a:off x="8556038" y="5373216"/>
            <a:ext cx="984514" cy="265584"/>
          </a:xfrm>
        </p:spPr>
        <p:txBody>
          <a:bodyPr>
            <a:normAutofit fontScale="62500" lnSpcReduction="20000"/>
          </a:bodyPr>
          <a:lstStyle/>
          <a:p>
            <a:endParaRPr lang="ru-RU" dirty="0"/>
          </a:p>
        </p:txBody>
      </p:sp>
    </p:spTree>
    <p:extLst>
      <p:ext uri="{BB962C8B-B14F-4D97-AF65-F5344CB8AC3E}">
        <p14:creationId xmlns="" xmlns:p14="http://schemas.microsoft.com/office/powerpoint/2010/main" val="1836801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67544" y="15699"/>
            <a:ext cx="8229600" cy="1252728"/>
          </a:xfrm>
        </p:spPr>
        <p:txBody>
          <a:bodyPr>
            <a:normAutofit/>
          </a:bodyPr>
          <a:lstStyle/>
          <a:p>
            <a:r>
              <a:rPr lang="ru-RU" sz="3200" b="1" i="1" dirty="0" smtClean="0">
                <a:solidFill>
                  <a:srgbClr val="FF0000"/>
                </a:solidFill>
              </a:rPr>
              <a:t>Вводное занятие</a:t>
            </a:r>
            <a:endParaRPr lang="ru-RU" sz="3200" b="1" i="1" dirty="0">
              <a:solidFill>
                <a:srgbClr val="FF0000"/>
              </a:solidFill>
            </a:endParaRPr>
          </a:p>
        </p:txBody>
      </p:sp>
      <p:sp>
        <p:nvSpPr>
          <p:cNvPr id="6" name="Объект 5"/>
          <p:cNvSpPr>
            <a:spLocks noGrp="1"/>
          </p:cNvSpPr>
          <p:nvPr>
            <p:ph sz="quarter" idx="13"/>
          </p:nvPr>
        </p:nvSpPr>
        <p:spPr>
          <a:xfrm>
            <a:off x="179512" y="1295576"/>
            <a:ext cx="4319335" cy="5400600"/>
          </a:xfrm>
        </p:spPr>
        <p:txBody>
          <a:bodyPr>
            <a:normAutofit/>
          </a:bodyPr>
          <a:lstStyle/>
          <a:p>
            <a:pPr marL="0" indent="0">
              <a:buNone/>
            </a:pPr>
            <a:r>
              <a:rPr lang="ru-RU" sz="2000" b="1" dirty="0" smtClean="0">
                <a:solidFill>
                  <a:srgbClr val="C00000"/>
                </a:solidFill>
              </a:rPr>
              <a:t>1. Что </a:t>
            </a:r>
            <a:r>
              <a:rPr lang="ru-RU" sz="2000" b="1" dirty="0">
                <a:solidFill>
                  <a:srgbClr val="C00000"/>
                </a:solidFill>
              </a:rPr>
              <a:t>необходимо </a:t>
            </a:r>
            <a:r>
              <a:rPr lang="ru-RU" sz="2000" b="1" dirty="0" smtClean="0">
                <a:solidFill>
                  <a:srgbClr val="C00000"/>
                </a:solidFill>
              </a:rPr>
              <a:t>знать о гипсе?</a:t>
            </a:r>
          </a:p>
          <a:p>
            <a:pPr marL="0" indent="0">
              <a:buNone/>
            </a:pPr>
            <a:endParaRPr lang="ru-RU" sz="2000" dirty="0" smtClean="0"/>
          </a:p>
          <a:p>
            <a:pPr>
              <a:buFont typeface="Arial" charset="0"/>
              <a:buChar char="•"/>
            </a:pPr>
            <a:r>
              <a:rPr lang="ru-RU" sz="2000" dirty="0" smtClean="0">
                <a:solidFill>
                  <a:schemeClr val="tx2">
                    <a:lumMod val="75000"/>
                  </a:schemeClr>
                </a:solidFill>
              </a:rPr>
              <a:t>Гипс –это природный материал.   </a:t>
            </a:r>
          </a:p>
          <a:p>
            <a:pPr>
              <a:buFont typeface="Arial" charset="0"/>
              <a:buChar char="•"/>
            </a:pPr>
            <a:r>
              <a:rPr lang="ru-RU" sz="2000" dirty="0" smtClean="0">
                <a:solidFill>
                  <a:schemeClr val="tx2">
                    <a:lumMod val="75000"/>
                  </a:schemeClr>
                </a:solidFill>
              </a:rPr>
              <a:t>Порошок белого или серого цвета.</a:t>
            </a:r>
          </a:p>
          <a:p>
            <a:pPr>
              <a:buFont typeface="Arial" charset="0"/>
              <a:buChar char="•"/>
            </a:pPr>
            <a:r>
              <a:rPr lang="ru-RU" sz="2000" dirty="0" smtClean="0">
                <a:solidFill>
                  <a:schemeClr val="tx2">
                    <a:lumMod val="75000"/>
                  </a:schemeClr>
                </a:solidFill>
              </a:rPr>
              <a:t> Без резкого запаха.</a:t>
            </a:r>
          </a:p>
          <a:p>
            <a:pPr>
              <a:buFont typeface="Arial" charset="0"/>
              <a:buChar char="•"/>
            </a:pPr>
            <a:r>
              <a:rPr lang="ru-RU" sz="2000" dirty="0" smtClean="0">
                <a:solidFill>
                  <a:schemeClr val="tx2">
                    <a:lumMod val="75000"/>
                  </a:schemeClr>
                </a:solidFill>
              </a:rPr>
              <a:t>Для работы гипс смешивают с водой.</a:t>
            </a:r>
          </a:p>
          <a:p>
            <a:pPr>
              <a:buFont typeface="Arial" charset="0"/>
              <a:buChar char="•"/>
            </a:pPr>
            <a:r>
              <a:rPr lang="ru-RU" sz="2000" dirty="0" smtClean="0">
                <a:solidFill>
                  <a:schemeClr val="tx2">
                    <a:lumMod val="75000"/>
                  </a:schemeClr>
                </a:solidFill>
              </a:rPr>
              <a:t>При этом он быстро застывает.</a:t>
            </a:r>
          </a:p>
          <a:p>
            <a:pPr>
              <a:buFont typeface="Arial" charset="0"/>
              <a:buChar char="•"/>
            </a:pPr>
            <a:r>
              <a:rPr lang="ru-RU" sz="2000" dirty="0" smtClean="0">
                <a:solidFill>
                  <a:schemeClr val="tx2">
                    <a:lumMod val="75000"/>
                  </a:schemeClr>
                </a:solidFill>
              </a:rPr>
              <a:t>Приобретает форму того предмета, куда его заливают.</a:t>
            </a:r>
          </a:p>
          <a:p>
            <a:pPr>
              <a:buFont typeface="Arial" charset="0"/>
              <a:buChar char="•"/>
            </a:pPr>
            <a:r>
              <a:rPr lang="ru-RU" sz="2000" dirty="0" smtClean="0">
                <a:solidFill>
                  <a:schemeClr val="tx2">
                    <a:lumMod val="75000"/>
                  </a:schemeClr>
                </a:solidFill>
              </a:rPr>
              <a:t>Используют в медицине и в строительстве.</a:t>
            </a:r>
          </a:p>
          <a:p>
            <a:pPr>
              <a:buFont typeface="Arial" charset="0"/>
              <a:buChar char="•"/>
            </a:pPr>
            <a:r>
              <a:rPr lang="ru-RU" sz="2000" dirty="0" smtClean="0">
                <a:solidFill>
                  <a:schemeClr val="tx2">
                    <a:lumMod val="75000"/>
                  </a:schemeClr>
                </a:solidFill>
              </a:rPr>
              <a:t>Строительный гипс – алебастр.</a:t>
            </a:r>
            <a:endParaRPr lang="ru-RU" sz="2000" dirty="0">
              <a:solidFill>
                <a:schemeClr val="tx2">
                  <a:lumMod val="75000"/>
                </a:schemeClr>
              </a:solidFill>
            </a:endParaRPr>
          </a:p>
        </p:txBody>
      </p:sp>
      <p:sp>
        <p:nvSpPr>
          <p:cNvPr id="7" name="Объект 6"/>
          <p:cNvSpPr>
            <a:spLocks noGrp="1"/>
          </p:cNvSpPr>
          <p:nvPr>
            <p:ph sz="quarter" idx="14"/>
          </p:nvPr>
        </p:nvSpPr>
        <p:spPr>
          <a:xfrm>
            <a:off x="4283968" y="1268760"/>
            <a:ext cx="4536504" cy="5400600"/>
          </a:xfrm>
        </p:spPr>
        <p:txBody>
          <a:bodyPr>
            <a:normAutofit/>
          </a:bodyPr>
          <a:lstStyle/>
          <a:p>
            <a:pPr marL="0" indent="0">
              <a:buNone/>
            </a:pPr>
            <a:r>
              <a:rPr lang="ru-RU" sz="2000" b="1" dirty="0" smtClean="0">
                <a:solidFill>
                  <a:srgbClr val="C00000"/>
                </a:solidFill>
              </a:rPr>
              <a:t>2. Что необходимо для работы?</a:t>
            </a:r>
          </a:p>
          <a:p>
            <a:pPr marL="0" indent="0">
              <a:buNone/>
            </a:pPr>
            <a:r>
              <a:rPr lang="ru-RU" sz="2000" dirty="0"/>
              <a:t> </a:t>
            </a:r>
            <a:r>
              <a:rPr lang="ru-RU" sz="2000" u="sng" dirty="0">
                <a:solidFill>
                  <a:schemeClr val="tx2">
                    <a:lumMod val="75000"/>
                  </a:schemeClr>
                </a:solidFill>
              </a:rPr>
              <a:t>* Формы для заливки, краски</a:t>
            </a:r>
            <a:r>
              <a:rPr lang="ru-RU" sz="2000" dirty="0">
                <a:solidFill>
                  <a:schemeClr val="tx2">
                    <a:lumMod val="75000"/>
                  </a:schemeClr>
                </a:solidFill>
              </a:rPr>
              <a:t>                     приобретаем в магазине в отделе товаров для детского творчества. </a:t>
            </a:r>
            <a:endParaRPr lang="ru-RU" sz="2000" dirty="0" smtClean="0">
              <a:solidFill>
                <a:schemeClr val="tx2">
                  <a:lumMod val="75000"/>
                </a:schemeClr>
              </a:solidFill>
            </a:endParaRPr>
          </a:p>
          <a:p>
            <a:pPr>
              <a:buFontTx/>
              <a:buChar char="-"/>
            </a:pPr>
            <a:endParaRPr lang="ru-RU" sz="2000" dirty="0"/>
          </a:p>
          <a:p>
            <a:pPr>
              <a:buFontTx/>
              <a:buChar char="-"/>
            </a:pPr>
            <a:endParaRPr lang="ru-RU" sz="2000" dirty="0" smtClean="0"/>
          </a:p>
          <a:p>
            <a:pPr>
              <a:buFontTx/>
              <a:buChar char="-"/>
            </a:pPr>
            <a:endParaRPr lang="ru-RU" sz="2000" dirty="0"/>
          </a:p>
          <a:p>
            <a:pPr marL="0" indent="0">
              <a:buNone/>
            </a:pPr>
            <a:r>
              <a:rPr lang="ru-RU" sz="2000" dirty="0" smtClean="0"/>
              <a:t>     </a:t>
            </a:r>
            <a:r>
              <a:rPr lang="ru-RU" sz="2000" dirty="0" smtClean="0">
                <a:solidFill>
                  <a:schemeClr val="tx2">
                    <a:lumMod val="75000"/>
                  </a:schemeClr>
                </a:solidFill>
              </a:rPr>
              <a:t>* Ведерки для приготовления   </a:t>
            </a:r>
          </a:p>
          <a:p>
            <a:pPr marL="0" indent="0">
              <a:buNone/>
            </a:pPr>
            <a:r>
              <a:rPr lang="ru-RU" sz="2000" dirty="0">
                <a:solidFill>
                  <a:schemeClr val="tx2">
                    <a:lumMod val="75000"/>
                  </a:schemeClr>
                </a:solidFill>
              </a:rPr>
              <a:t> </a:t>
            </a:r>
            <a:r>
              <a:rPr lang="ru-RU" sz="2000" dirty="0" smtClean="0">
                <a:solidFill>
                  <a:schemeClr val="tx2">
                    <a:lumMod val="75000"/>
                  </a:schemeClr>
                </a:solidFill>
              </a:rPr>
              <a:t>       раствора ( из-под майонеза).</a:t>
            </a:r>
          </a:p>
          <a:p>
            <a:pPr marL="0" indent="0">
              <a:buNone/>
            </a:pPr>
            <a:r>
              <a:rPr lang="ru-RU" sz="2000" dirty="0">
                <a:solidFill>
                  <a:schemeClr val="tx2">
                    <a:lumMod val="75000"/>
                  </a:schemeClr>
                </a:solidFill>
              </a:rPr>
              <a:t> </a:t>
            </a:r>
            <a:r>
              <a:rPr lang="ru-RU" sz="2000" dirty="0" smtClean="0">
                <a:solidFill>
                  <a:schemeClr val="tx2">
                    <a:lumMod val="75000"/>
                  </a:schemeClr>
                </a:solidFill>
              </a:rPr>
              <a:t>    * Мерные стаканчики ( из-под    </a:t>
            </a:r>
          </a:p>
          <a:p>
            <a:pPr marL="0" indent="0">
              <a:buNone/>
            </a:pPr>
            <a:r>
              <a:rPr lang="ru-RU" sz="2000" dirty="0">
                <a:solidFill>
                  <a:schemeClr val="tx2">
                    <a:lumMod val="75000"/>
                  </a:schemeClr>
                </a:solidFill>
              </a:rPr>
              <a:t> </a:t>
            </a:r>
            <a:r>
              <a:rPr lang="ru-RU" sz="2000" dirty="0" smtClean="0">
                <a:solidFill>
                  <a:schemeClr val="tx2">
                    <a:lumMod val="75000"/>
                  </a:schemeClr>
                </a:solidFill>
              </a:rPr>
              <a:t>        йогурта).</a:t>
            </a:r>
          </a:p>
          <a:p>
            <a:pPr marL="0" indent="0">
              <a:buNone/>
            </a:pPr>
            <a:r>
              <a:rPr lang="ru-RU" sz="2000" dirty="0">
                <a:solidFill>
                  <a:schemeClr val="tx2">
                    <a:lumMod val="75000"/>
                  </a:schemeClr>
                </a:solidFill>
              </a:rPr>
              <a:t> </a:t>
            </a:r>
            <a:r>
              <a:rPr lang="ru-RU" sz="2000" dirty="0" smtClean="0">
                <a:solidFill>
                  <a:schemeClr val="tx2">
                    <a:lumMod val="75000"/>
                  </a:schemeClr>
                </a:solidFill>
              </a:rPr>
              <a:t>    * Ложки для размешивания.</a:t>
            </a:r>
          </a:p>
          <a:p>
            <a:pPr marL="0" indent="0">
              <a:buNone/>
            </a:pPr>
            <a:r>
              <a:rPr lang="ru-RU" sz="2000" dirty="0">
                <a:solidFill>
                  <a:schemeClr val="tx2">
                    <a:lumMod val="75000"/>
                  </a:schemeClr>
                </a:solidFill>
              </a:rPr>
              <a:t> </a:t>
            </a:r>
            <a:r>
              <a:rPr lang="ru-RU" sz="2000" dirty="0" smtClean="0">
                <a:solidFill>
                  <a:schemeClr val="tx2">
                    <a:lumMod val="75000"/>
                  </a:schemeClr>
                </a:solidFill>
              </a:rPr>
              <a:t>    * Стеки.</a:t>
            </a:r>
          </a:p>
          <a:p>
            <a:pPr marL="0" indent="0">
              <a:buNone/>
            </a:pPr>
            <a:r>
              <a:rPr lang="ru-RU" sz="2000" dirty="0">
                <a:solidFill>
                  <a:schemeClr val="tx2">
                    <a:lumMod val="75000"/>
                  </a:schemeClr>
                </a:solidFill>
              </a:rPr>
              <a:t> </a:t>
            </a:r>
            <a:r>
              <a:rPr lang="ru-RU" sz="2000" dirty="0" smtClean="0">
                <a:solidFill>
                  <a:schemeClr val="tx2">
                    <a:lumMod val="75000"/>
                  </a:schemeClr>
                </a:solidFill>
              </a:rPr>
              <a:t>    * Салфетки.</a:t>
            </a:r>
          </a:p>
          <a:p>
            <a:pPr>
              <a:buFontTx/>
              <a:buChar char="-"/>
            </a:pPr>
            <a:endParaRPr lang="ru-RU" sz="2000" dirty="0"/>
          </a:p>
        </p:txBody>
      </p:sp>
      <p:pic>
        <p:nvPicPr>
          <p:cNvPr id="1028" name="Picture 4" descr="C:\Users\User\Pictures\изделия из гипса\DSC06127.JPG"/>
          <p:cNvPicPr>
            <a:picLocks noChangeAspect="1" noChangeArrowheads="1"/>
          </p:cNvPicPr>
          <p:nvPr/>
        </p:nvPicPr>
        <p:blipFill rotWithShape="1">
          <a:blip r:embed="rId2" cstate="screen">
            <a:extLst>
              <a:ext uri="{28A0092B-C50C-407E-A947-70E740481C1C}">
                <a14:useLocalDpi xmlns="" xmlns:a14="http://schemas.microsoft.com/office/drawing/2010/main" val="0"/>
              </a:ext>
            </a:extLst>
          </a:blip>
          <a:srcRect/>
          <a:stretch/>
        </p:blipFill>
        <p:spPr bwMode="auto">
          <a:xfrm>
            <a:off x="5580112" y="2708920"/>
            <a:ext cx="1832348" cy="955173"/>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40396831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38328"/>
            <a:ext cx="8229600" cy="858424"/>
          </a:xfrm>
        </p:spPr>
        <p:txBody>
          <a:bodyPr>
            <a:noAutofit/>
          </a:bodyPr>
          <a:lstStyle/>
          <a:p>
            <a:r>
              <a:rPr lang="ru-RU" sz="2400" b="1" dirty="0" smtClean="0">
                <a:solidFill>
                  <a:srgbClr val="C00000"/>
                </a:solidFill>
              </a:rPr>
              <a:t>3. Инструкция по технике безопасности при работе с гипсом </a:t>
            </a:r>
            <a:endParaRPr lang="ru-RU" sz="2400" b="1" dirty="0">
              <a:solidFill>
                <a:srgbClr val="C00000"/>
              </a:solidFill>
            </a:endParaRPr>
          </a:p>
        </p:txBody>
      </p:sp>
      <p:sp>
        <p:nvSpPr>
          <p:cNvPr id="5" name="Объект 4"/>
          <p:cNvSpPr>
            <a:spLocks noGrp="1"/>
          </p:cNvSpPr>
          <p:nvPr>
            <p:ph idx="1"/>
          </p:nvPr>
        </p:nvSpPr>
        <p:spPr>
          <a:xfrm>
            <a:off x="467544" y="1412776"/>
            <a:ext cx="8136903" cy="4713387"/>
          </a:xfrm>
        </p:spPr>
        <p:txBody>
          <a:bodyPr/>
          <a:lstStyle/>
          <a:p>
            <a:pPr marL="0" indent="0" algn="just">
              <a:buNone/>
            </a:pPr>
            <a:r>
              <a:rPr lang="ru-RU" dirty="0" smtClean="0">
                <a:solidFill>
                  <a:schemeClr val="tx2">
                    <a:lumMod val="75000"/>
                  </a:schemeClr>
                </a:solidFill>
              </a:rPr>
              <a:t>1. Приготовить рабочее место, накрыть стол клеенкой.</a:t>
            </a:r>
          </a:p>
          <a:p>
            <a:pPr marL="0" indent="0" algn="just">
              <a:buNone/>
            </a:pPr>
            <a:r>
              <a:rPr lang="ru-RU" dirty="0" smtClean="0">
                <a:solidFill>
                  <a:schemeClr val="tx2">
                    <a:lumMod val="75000"/>
                  </a:schemeClr>
                </a:solidFill>
              </a:rPr>
              <a:t>2. Надеть рабочий фартук, чтобы не испачкать одежду.</a:t>
            </a:r>
          </a:p>
          <a:p>
            <a:pPr marL="0" indent="0" algn="just">
              <a:buNone/>
            </a:pPr>
            <a:r>
              <a:rPr lang="ru-RU" dirty="0" smtClean="0">
                <a:solidFill>
                  <a:schemeClr val="tx2">
                    <a:lumMod val="75000"/>
                  </a:schemeClr>
                </a:solidFill>
              </a:rPr>
              <a:t>3. Избегать вдыхания гипсового порошка.</a:t>
            </a:r>
          </a:p>
          <a:p>
            <a:pPr marL="0" indent="0" algn="just">
              <a:buNone/>
            </a:pPr>
            <a:r>
              <a:rPr lang="ru-RU" dirty="0" smtClean="0">
                <a:solidFill>
                  <a:schemeClr val="tx2">
                    <a:lumMod val="75000"/>
                  </a:schemeClr>
                </a:solidFill>
              </a:rPr>
              <a:t>4. Избегать попадания гипсового порошка в глаза.</a:t>
            </a:r>
          </a:p>
          <a:p>
            <a:pPr marL="0" indent="0" algn="just">
              <a:buNone/>
            </a:pPr>
            <a:r>
              <a:rPr lang="ru-RU" dirty="0" smtClean="0">
                <a:solidFill>
                  <a:schemeClr val="tx2">
                    <a:lumMod val="75000"/>
                  </a:schemeClr>
                </a:solidFill>
              </a:rPr>
              <a:t>     Если это все – таки произошло, необходимо промыть  </a:t>
            </a:r>
          </a:p>
          <a:p>
            <a:pPr marL="0" indent="0" algn="just">
              <a:buNone/>
            </a:pPr>
            <a:r>
              <a:rPr lang="ru-RU" dirty="0">
                <a:solidFill>
                  <a:schemeClr val="tx2">
                    <a:lumMod val="75000"/>
                  </a:schemeClr>
                </a:solidFill>
              </a:rPr>
              <a:t> </a:t>
            </a:r>
            <a:r>
              <a:rPr lang="ru-RU" dirty="0" smtClean="0">
                <a:solidFill>
                  <a:schemeClr val="tx2">
                    <a:lumMod val="75000"/>
                  </a:schemeClr>
                </a:solidFill>
              </a:rPr>
              <a:t>    глаза большим количеством воды.</a:t>
            </a:r>
          </a:p>
          <a:p>
            <a:pPr marL="0" indent="0" algn="just">
              <a:buNone/>
            </a:pPr>
            <a:r>
              <a:rPr lang="ru-RU" dirty="0" smtClean="0">
                <a:solidFill>
                  <a:schemeClr val="tx2">
                    <a:lumMod val="75000"/>
                  </a:schemeClr>
                </a:solidFill>
              </a:rPr>
              <a:t>5.  После завершения работы протереть рабочее место     </a:t>
            </a:r>
          </a:p>
          <a:p>
            <a:pPr marL="0" indent="0" algn="just">
              <a:buNone/>
            </a:pPr>
            <a:r>
              <a:rPr lang="ru-RU" dirty="0">
                <a:solidFill>
                  <a:schemeClr val="tx2">
                    <a:lumMod val="75000"/>
                  </a:schemeClr>
                </a:solidFill>
              </a:rPr>
              <a:t> </a:t>
            </a:r>
            <a:r>
              <a:rPr lang="ru-RU" dirty="0" smtClean="0">
                <a:solidFill>
                  <a:schemeClr val="tx2">
                    <a:lumMod val="75000"/>
                  </a:schemeClr>
                </a:solidFill>
              </a:rPr>
              <a:t>    влажной салфеткой.</a:t>
            </a:r>
          </a:p>
          <a:p>
            <a:pPr marL="0" indent="0" algn="just">
              <a:buNone/>
            </a:pPr>
            <a:r>
              <a:rPr lang="ru-RU" dirty="0" smtClean="0">
                <a:solidFill>
                  <a:schemeClr val="tx2">
                    <a:lumMod val="75000"/>
                  </a:schemeClr>
                </a:solidFill>
              </a:rPr>
              <a:t>6. После работы вымыть руки с мылом.</a:t>
            </a:r>
          </a:p>
          <a:p>
            <a:pPr marL="0" indent="0" algn="just">
              <a:buNone/>
            </a:pPr>
            <a:r>
              <a:rPr lang="ru-RU" dirty="0" smtClean="0">
                <a:solidFill>
                  <a:schemeClr val="accent2">
                    <a:lumMod val="50000"/>
                  </a:schemeClr>
                </a:solidFill>
              </a:rPr>
              <a:t>7. </a:t>
            </a:r>
            <a:r>
              <a:rPr lang="ru-RU" dirty="0" smtClean="0">
                <a:solidFill>
                  <a:srgbClr val="C00000"/>
                </a:solidFill>
              </a:rPr>
              <a:t>Нельзя выливать жидкий гипс в канализацию!</a:t>
            </a:r>
            <a:endParaRPr lang="ru-RU" dirty="0">
              <a:solidFill>
                <a:srgbClr val="C00000"/>
              </a:solidFill>
            </a:endParaRPr>
          </a:p>
        </p:txBody>
      </p:sp>
    </p:spTree>
    <p:extLst>
      <p:ext uri="{BB962C8B-B14F-4D97-AF65-F5344CB8AC3E}">
        <p14:creationId xmlns="" xmlns:p14="http://schemas.microsoft.com/office/powerpoint/2010/main" val="19126291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38328"/>
            <a:ext cx="6563072" cy="1252728"/>
          </a:xfrm>
        </p:spPr>
        <p:txBody>
          <a:bodyPr>
            <a:normAutofit/>
          </a:bodyPr>
          <a:lstStyle/>
          <a:p>
            <a:r>
              <a:rPr lang="ru-RU" sz="3600" b="1" i="1" dirty="0" smtClean="0">
                <a:solidFill>
                  <a:srgbClr val="FF0000"/>
                </a:solidFill>
              </a:rPr>
              <a:t>Этапы работы:    </a:t>
            </a:r>
            <a:r>
              <a:rPr lang="ru-RU" sz="3200" b="1" i="1" dirty="0" smtClean="0">
                <a:solidFill>
                  <a:srgbClr val="FF0000"/>
                </a:solidFill>
              </a:rPr>
              <a:t> </a:t>
            </a:r>
            <a:r>
              <a:rPr lang="ru-RU" sz="3200" b="1" i="1" dirty="0" smtClean="0">
                <a:solidFill>
                  <a:schemeClr val="accent2">
                    <a:lumMod val="50000"/>
                  </a:schemeClr>
                </a:solidFill>
              </a:rPr>
              <a:t>Заливка</a:t>
            </a:r>
            <a:r>
              <a:rPr lang="ru-RU" sz="3600" b="1" i="1" dirty="0" smtClean="0"/>
              <a:t/>
            </a:r>
            <a:br>
              <a:rPr lang="ru-RU" sz="3600" b="1" i="1" dirty="0" smtClean="0"/>
            </a:br>
            <a:r>
              <a:rPr lang="ru-RU" sz="2800" i="1" dirty="0" smtClean="0">
                <a:solidFill>
                  <a:schemeClr val="tx2">
                    <a:lumMod val="75000"/>
                  </a:schemeClr>
                </a:solidFill>
              </a:rPr>
              <a:t>*</a:t>
            </a:r>
            <a:r>
              <a:rPr lang="ru-RU" sz="2800" i="1" dirty="0" smtClean="0"/>
              <a:t> </a:t>
            </a:r>
            <a:r>
              <a:rPr lang="ru-RU" sz="2800" i="1" dirty="0" smtClean="0">
                <a:solidFill>
                  <a:schemeClr val="tx2">
                    <a:lumMod val="75000"/>
                  </a:schemeClr>
                </a:solidFill>
              </a:rPr>
              <a:t>Рекомендации</a:t>
            </a:r>
            <a:endParaRPr lang="ru-RU" sz="2800" dirty="0">
              <a:solidFill>
                <a:schemeClr val="tx2">
                  <a:lumMod val="75000"/>
                </a:schemeClr>
              </a:solidFill>
            </a:endParaRPr>
          </a:p>
        </p:txBody>
      </p:sp>
      <p:sp>
        <p:nvSpPr>
          <p:cNvPr id="4" name="Объект 3"/>
          <p:cNvSpPr>
            <a:spLocks noGrp="1"/>
          </p:cNvSpPr>
          <p:nvPr>
            <p:ph sz="quarter" idx="13"/>
          </p:nvPr>
        </p:nvSpPr>
        <p:spPr>
          <a:xfrm>
            <a:off x="3491880" y="1676404"/>
            <a:ext cx="3822192" cy="3447288"/>
          </a:xfrm>
        </p:spPr>
        <p:txBody>
          <a:bodyPr/>
          <a:lstStyle/>
          <a:p>
            <a:pPr marL="0" indent="0">
              <a:buNone/>
            </a:pPr>
            <a:r>
              <a:rPr lang="ru-RU" i="1" dirty="0" smtClean="0"/>
              <a:t>      </a:t>
            </a:r>
            <a:endParaRPr lang="ru-RU" sz="1600" dirty="0"/>
          </a:p>
        </p:txBody>
      </p:sp>
      <p:pic>
        <p:nvPicPr>
          <p:cNvPr id="3075" name="Picture 3" descr="C:\Users\User\Pictures\foto\IMG_8456.jpg"/>
          <p:cNvPicPr>
            <a:picLocks noChangeAspect="1" noChangeArrowheads="1"/>
          </p:cNvPicPr>
          <p:nvPr/>
        </p:nvPicPr>
        <p:blipFill rotWithShape="1">
          <a:blip r:embed="rId2" cstate="screen">
            <a:extLst>
              <a:ext uri="{28A0092B-C50C-407E-A947-70E740481C1C}">
                <a14:useLocalDpi xmlns="" xmlns:a14="http://schemas.microsoft.com/office/drawing/2010/main" val="0"/>
              </a:ext>
            </a:extLst>
          </a:blip>
          <a:srcRect/>
          <a:stretch/>
        </p:blipFill>
        <p:spPr bwMode="auto">
          <a:xfrm>
            <a:off x="7020272" y="332656"/>
            <a:ext cx="1683990" cy="1706032"/>
          </a:xfrm>
          <a:prstGeom prst="rect">
            <a:avLst/>
          </a:prstGeom>
          <a:noFill/>
          <a:extLst>
            <a:ext uri="{909E8E84-426E-40DD-AFC4-6F175D3DCCD1}">
              <a14:hiddenFill xmlns="" xmlns:a14="http://schemas.microsoft.com/office/drawing/2010/main">
                <a:solidFill>
                  <a:srgbClr val="FFFFFF"/>
                </a:solidFill>
              </a14:hiddenFill>
            </a:ext>
          </a:extLst>
        </p:spPr>
      </p:pic>
      <p:pic>
        <p:nvPicPr>
          <p:cNvPr id="1026" name="Picture 2" descr="C:\Users\User\Pictures\Новая папка\Изображение.jpg"/>
          <p:cNvPicPr>
            <a:picLocks noChangeAspect="1" noChangeArrowheads="1"/>
          </p:cNvPicPr>
          <p:nvPr/>
        </p:nvPicPr>
        <p:blipFill rotWithShape="1">
          <a:blip r:embed="rId3" cstate="screen">
            <a:extLst>
              <a:ext uri="{BEBA8EAE-BF5A-486C-A8C5-ECC9F3942E4B}">
                <a14:imgProps xmlns="" xmlns:a14="http://schemas.microsoft.com/office/drawing/2010/main">
                  <a14:imgLayer r:embed="rId6">
                    <a14:imgEffect>
                      <a14:sharpenSoften amount="69000"/>
                    </a14:imgEffect>
                    <a14:imgEffect>
                      <a14:brightnessContrast contrast="33000"/>
                    </a14:imgEffect>
                  </a14:imgLayer>
                </a14:imgProps>
              </a:ext>
              <a:ext uri="{28A0092B-C50C-407E-A947-70E740481C1C}">
                <a14:useLocalDpi xmlns="" xmlns:a14="http://schemas.microsoft.com/office/drawing/2010/main" val="0"/>
              </a:ext>
            </a:extLst>
          </a:blip>
          <a:srcRect/>
          <a:stretch/>
        </p:blipFill>
        <p:spPr bwMode="auto">
          <a:xfrm rot="16200000">
            <a:off x="-1364219" y="3586077"/>
            <a:ext cx="4887662" cy="1656184"/>
          </a:xfrm>
          <a:prstGeom prst="rect">
            <a:avLst/>
          </a:prstGeom>
          <a:noFill/>
          <a:ln>
            <a:solidFill>
              <a:schemeClr val="tx1"/>
            </a:solidFill>
          </a:ln>
          <a:extLst>
            <a:ext uri="{909E8E84-426E-40DD-AFC4-6F175D3DCCD1}">
              <a14:hiddenFill xmlns="" xmlns:a14="http://schemas.microsoft.com/office/drawing/2010/main">
                <a:solidFill>
                  <a:srgbClr val="FFFFFF"/>
                </a:solidFill>
              </a14:hiddenFill>
            </a:ext>
          </a:extLst>
        </p:spPr>
      </p:pic>
      <p:sp>
        <p:nvSpPr>
          <p:cNvPr id="14" name="Объект 13"/>
          <p:cNvSpPr>
            <a:spLocks noGrp="1"/>
          </p:cNvSpPr>
          <p:nvPr>
            <p:ph sz="quarter" idx="14"/>
          </p:nvPr>
        </p:nvSpPr>
        <p:spPr>
          <a:xfrm>
            <a:off x="1907706" y="1709692"/>
            <a:ext cx="6984774" cy="5148308"/>
          </a:xfrm>
        </p:spPr>
        <p:txBody>
          <a:bodyPr>
            <a:normAutofit fontScale="25000" lnSpcReduction="20000"/>
          </a:bodyPr>
          <a:lstStyle/>
          <a:p>
            <a:pPr marL="0" indent="0">
              <a:buNone/>
            </a:pPr>
            <a:endParaRPr lang="ru-RU" sz="2000" dirty="0" smtClean="0"/>
          </a:p>
          <a:p>
            <a:pPr marL="0" indent="0">
              <a:buNone/>
            </a:pPr>
            <a:endParaRPr lang="ru-RU" sz="6400" dirty="0" smtClean="0"/>
          </a:p>
          <a:p>
            <a:pPr marL="0" indent="0">
              <a:buNone/>
            </a:pPr>
            <a:r>
              <a:rPr lang="ru-RU" sz="6400" dirty="0" smtClean="0"/>
              <a:t> </a:t>
            </a:r>
            <a:r>
              <a:rPr lang="ru-RU" sz="7200" dirty="0" smtClean="0">
                <a:solidFill>
                  <a:schemeClr val="tx2">
                    <a:lumMod val="75000"/>
                  </a:schemeClr>
                </a:solidFill>
              </a:rPr>
              <a:t>1-2. Установим форму в горизонтальном положении</a:t>
            </a:r>
            <a:r>
              <a:rPr lang="ru-RU" sz="7200" dirty="0">
                <a:solidFill>
                  <a:schemeClr val="tx2">
                    <a:lumMod val="75000"/>
                  </a:schemeClr>
                </a:solidFill>
              </a:rPr>
              <a:t>.</a:t>
            </a:r>
          </a:p>
          <a:p>
            <a:pPr marL="0" indent="0">
              <a:buNone/>
            </a:pPr>
            <a:r>
              <a:rPr lang="ru-RU" sz="7200" dirty="0">
                <a:solidFill>
                  <a:schemeClr val="tx2">
                    <a:lumMod val="75000"/>
                  </a:schemeClr>
                </a:solidFill>
              </a:rPr>
              <a:t> </a:t>
            </a:r>
          </a:p>
          <a:p>
            <a:pPr marL="0" indent="0">
              <a:buNone/>
            </a:pPr>
            <a:r>
              <a:rPr lang="ru-RU" sz="7200" dirty="0" smtClean="0">
                <a:solidFill>
                  <a:schemeClr val="tx2">
                    <a:lumMod val="75000"/>
                  </a:schemeClr>
                </a:solidFill>
              </a:rPr>
              <a:t>3-4</a:t>
            </a:r>
            <a:r>
              <a:rPr lang="ru-RU" sz="7200" dirty="0">
                <a:solidFill>
                  <a:schemeClr val="tx2">
                    <a:lumMod val="75000"/>
                  </a:schemeClr>
                </a:solidFill>
              </a:rPr>
              <a:t>. </a:t>
            </a:r>
            <a:r>
              <a:rPr lang="ru-RU" sz="7200" dirty="0" smtClean="0">
                <a:solidFill>
                  <a:schemeClr val="tx2">
                    <a:lumMod val="75000"/>
                  </a:schemeClr>
                </a:solidFill>
              </a:rPr>
              <a:t>Приготовим  </a:t>
            </a:r>
            <a:r>
              <a:rPr lang="ru-RU" sz="7200" dirty="0">
                <a:solidFill>
                  <a:schemeClr val="tx2">
                    <a:lumMod val="75000"/>
                  </a:schemeClr>
                </a:solidFill>
              </a:rPr>
              <a:t>гипсовый раствор.  Для этого в приготовленную емкость наливаем  1 часть воды </a:t>
            </a:r>
            <a:r>
              <a:rPr lang="ru-RU" sz="7200" dirty="0" smtClean="0">
                <a:solidFill>
                  <a:schemeClr val="tx2">
                    <a:lumMod val="75000"/>
                  </a:schemeClr>
                </a:solidFill>
              </a:rPr>
              <a:t>и 1 часть </a:t>
            </a:r>
            <a:r>
              <a:rPr lang="ru-RU" sz="7200" dirty="0">
                <a:solidFill>
                  <a:schemeClr val="tx2">
                    <a:lumMod val="75000"/>
                  </a:schemeClr>
                </a:solidFill>
              </a:rPr>
              <a:t>гипса. Тщательно перемешиваем  раствор </a:t>
            </a:r>
            <a:r>
              <a:rPr lang="ru-RU" sz="7200" dirty="0" smtClean="0">
                <a:solidFill>
                  <a:schemeClr val="tx2">
                    <a:lumMod val="75000"/>
                  </a:schemeClr>
                </a:solidFill>
              </a:rPr>
              <a:t>ложкой. </a:t>
            </a:r>
          </a:p>
          <a:p>
            <a:pPr marL="0" indent="0" algn="just">
              <a:buNone/>
            </a:pPr>
            <a:endParaRPr lang="ru-RU" sz="7200" dirty="0" smtClean="0">
              <a:solidFill>
                <a:schemeClr val="tx2">
                  <a:lumMod val="75000"/>
                </a:schemeClr>
              </a:solidFill>
            </a:endParaRPr>
          </a:p>
          <a:p>
            <a:pPr marL="0" indent="0" algn="just">
              <a:buNone/>
            </a:pPr>
            <a:r>
              <a:rPr lang="ru-RU" sz="7200" dirty="0" smtClean="0">
                <a:solidFill>
                  <a:schemeClr val="tx2">
                    <a:lumMod val="75000"/>
                  </a:schemeClr>
                </a:solidFill>
              </a:rPr>
              <a:t>5-6. Аккуратно заливаем раствор в форму.</a:t>
            </a:r>
            <a:r>
              <a:rPr lang="ru-RU" sz="7200" dirty="0">
                <a:solidFill>
                  <a:schemeClr val="tx2">
                    <a:lumMod val="75000"/>
                  </a:schemeClr>
                </a:solidFill>
              </a:rPr>
              <a:t> Осторожно </a:t>
            </a:r>
            <a:endParaRPr lang="ru-RU" sz="7200" dirty="0" smtClean="0">
              <a:solidFill>
                <a:schemeClr val="tx2">
                  <a:lumMod val="75000"/>
                </a:schemeClr>
              </a:solidFill>
            </a:endParaRPr>
          </a:p>
          <a:p>
            <a:pPr marL="0" indent="0">
              <a:buNone/>
            </a:pPr>
            <a:r>
              <a:rPr lang="ru-RU" sz="7200" dirty="0" smtClean="0">
                <a:solidFill>
                  <a:schemeClr val="tx2">
                    <a:lumMod val="75000"/>
                  </a:schemeClr>
                </a:solidFill>
              </a:rPr>
              <a:t>потрясем форму около 1 минуты,</a:t>
            </a:r>
            <a:r>
              <a:rPr lang="ru-RU" sz="7200" dirty="0">
                <a:solidFill>
                  <a:schemeClr val="tx2">
                    <a:lumMod val="75000"/>
                  </a:schemeClr>
                </a:solidFill>
              </a:rPr>
              <a:t> чтобы раствор </a:t>
            </a:r>
            <a:endParaRPr lang="ru-RU" sz="7200" dirty="0" smtClean="0">
              <a:solidFill>
                <a:schemeClr val="tx2">
                  <a:lumMod val="75000"/>
                </a:schemeClr>
              </a:solidFill>
            </a:endParaRPr>
          </a:p>
          <a:p>
            <a:pPr marL="0" indent="0">
              <a:buNone/>
            </a:pPr>
            <a:r>
              <a:rPr lang="ru-RU" sz="7200" dirty="0" smtClean="0">
                <a:solidFill>
                  <a:schemeClr val="tx2">
                    <a:lumMod val="75000"/>
                  </a:schemeClr>
                </a:solidFill>
              </a:rPr>
              <a:t>попал во все выпуклости.</a:t>
            </a:r>
          </a:p>
          <a:p>
            <a:pPr marL="0" indent="0">
              <a:buNone/>
            </a:pPr>
            <a:endParaRPr lang="ru-RU" sz="7200" dirty="0" smtClean="0">
              <a:solidFill>
                <a:schemeClr val="tx2">
                  <a:lumMod val="75000"/>
                </a:schemeClr>
              </a:solidFill>
            </a:endParaRPr>
          </a:p>
          <a:p>
            <a:pPr marL="0" indent="0">
              <a:buNone/>
            </a:pPr>
            <a:r>
              <a:rPr lang="ru-RU" sz="7200" dirty="0" smtClean="0">
                <a:solidFill>
                  <a:schemeClr val="tx2">
                    <a:lumMod val="75000"/>
                  </a:schemeClr>
                </a:solidFill>
              </a:rPr>
              <a:t>7. Приготовим петельку, если хотим повесить работу </a:t>
            </a:r>
          </a:p>
          <a:p>
            <a:pPr marL="0" indent="0">
              <a:buNone/>
            </a:pPr>
            <a:r>
              <a:rPr lang="ru-RU" sz="7200" dirty="0" smtClean="0">
                <a:solidFill>
                  <a:schemeClr val="tx2">
                    <a:lumMod val="75000"/>
                  </a:schemeClr>
                </a:solidFill>
              </a:rPr>
              <a:t>на стену. Концы петельки нужно погрузить в еще жидкий гипс на глубину 5 мм.</a:t>
            </a:r>
          </a:p>
          <a:p>
            <a:pPr marL="0" indent="0">
              <a:buNone/>
            </a:pPr>
            <a:endParaRPr lang="ru-RU" sz="7200" dirty="0" smtClean="0">
              <a:solidFill>
                <a:schemeClr val="tx2">
                  <a:lumMod val="75000"/>
                </a:schemeClr>
              </a:solidFill>
            </a:endParaRPr>
          </a:p>
          <a:p>
            <a:pPr marL="0" indent="0">
              <a:buNone/>
            </a:pPr>
            <a:r>
              <a:rPr lang="ru-RU" sz="7200" dirty="0" smtClean="0">
                <a:solidFill>
                  <a:schemeClr val="tx2">
                    <a:lumMod val="75000"/>
                  </a:schemeClr>
                </a:solidFill>
              </a:rPr>
              <a:t>8-9. Через час вынимаем отливку из формы.</a:t>
            </a:r>
          </a:p>
          <a:p>
            <a:pPr marL="0" indent="0">
              <a:buNone/>
            </a:pPr>
            <a:r>
              <a:rPr lang="ru-RU" sz="7200" dirty="0" smtClean="0">
                <a:solidFill>
                  <a:schemeClr val="tx2">
                    <a:lumMod val="75000"/>
                  </a:schemeClr>
                </a:solidFill>
              </a:rPr>
              <a:t>Для этого нужно слегка растянуть форму и снять ее с отливки. Если все сделано правильно, отливка должна получиться гладкой и прочной.</a:t>
            </a:r>
          </a:p>
          <a:p>
            <a:pPr marL="0" indent="0">
              <a:buNone/>
            </a:pPr>
            <a:endParaRPr lang="ru-RU" sz="7200" dirty="0" smtClean="0"/>
          </a:p>
        </p:txBody>
      </p:sp>
    </p:spTree>
    <p:extLst>
      <p:ext uri="{BB962C8B-B14F-4D97-AF65-F5344CB8AC3E}">
        <p14:creationId xmlns="" xmlns:p14="http://schemas.microsoft.com/office/powerpoint/2010/main" val="20707771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38328"/>
            <a:ext cx="8229600" cy="786416"/>
          </a:xfrm>
        </p:spPr>
        <p:txBody>
          <a:bodyPr>
            <a:normAutofit/>
          </a:bodyPr>
          <a:lstStyle/>
          <a:p>
            <a:r>
              <a:rPr lang="ru-RU" sz="3200" b="1" i="1" dirty="0" smtClean="0">
                <a:solidFill>
                  <a:srgbClr val="FF0000"/>
                </a:solidFill>
              </a:rPr>
              <a:t>Этапы работы:    </a:t>
            </a:r>
            <a:r>
              <a:rPr lang="ru-RU" sz="3200" b="1" i="1" dirty="0" smtClean="0">
                <a:solidFill>
                  <a:schemeClr val="accent2">
                    <a:lumMod val="50000"/>
                  </a:schemeClr>
                </a:solidFill>
              </a:rPr>
              <a:t>Раскраска</a:t>
            </a:r>
            <a:endParaRPr lang="ru-RU" sz="3200" b="1" i="1" dirty="0">
              <a:solidFill>
                <a:schemeClr val="accent2">
                  <a:lumMod val="50000"/>
                </a:schemeClr>
              </a:solidFill>
            </a:endParaRPr>
          </a:p>
        </p:txBody>
      </p:sp>
      <p:sp>
        <p:nvSpPr>
          <p:cNvPr id="4" name="Объект 3"/>
          <p:cNvSpPr>
            <a:spLocks noGrp="1"/>
          </p:cNvSpPr>
          <p:nvPr>
            <p:ph sz="quarter" idx="13"/>
          </p:nvPr>
        </p:nvSpPr>
        <p:spPr>
          <a:xfrm>
            <a:off x="107504" y="1337713"/>
            <a:ext cx="8928992" cy="5184576"/>
          </a:xfrm>
        </p:spPr>
        <p:txBody>
          <a:bodyPr>
            <a:normAutofit/>
          </a:bodyPr>
          <a:lstStyle/>
          <a:p>
            <a:pPr marL="0" indent="0">
              <a:buNone/>
            </a:pPr>
            <a:r>
              <a:rPr lang="ru-RU" sz="1800" dirty="0" smtClean="0"/>
              <a:t>                                                                Самый интересный этап работы –раскрашивание.</a:t>
            </a:r>
          </a:p>
          <a:p>
            <a:pPr marL="0" indent="0">
              <a:buNone/>
            </a:pPr>
            <a:r>
              <a:rPr lang="ru-RU" sz="1800" dirty="0" smtClean="0"/>
              <a:t>                                                           К раскрашиванию можно </a:t>
            </a:r>
            <a:r>
              <a:rPr lang="ru-RU" sz="1800" dirty="0"/>
              <a:t>приступить </a:t>
            </a:r>
            <a:r>
              <a:rPr lang="ru-RU" sz="1800" dirty="0" smtClean="0"/>
              <a:t>на </a:t>
            </a:r>
            <a:r>
              <a:rPr lang="ru-RU" sz="1800" dirty="0"/>
              <a:t>следующий </a:t>
            </a:r>
            <a:r>
              <a:rPr lang="ru-RU" sz="1800" dirty="0" smtClean="0"/>
              <a:t> </a:t>
            </a:r>
            <a:r>
              <a:rPr lang="ru-RU" sz="1800" dirty="0"/>
              <a:t>день </a:t>
            </a:r>
            <a:r>
              <a:rPr lang="ru-RU" sz="1800" dirty="0" smtClean="0"/>
              <a:t> </a:t>
            </a:r>
          </a:p>
          <a:p>
            <a:pPr marL="0" indent="0">
              <a:buNone/>
            </a:pPr>
            <a:r>
              <a:rPr lang="ru-RU" sz="2000" dirty="0" smtClean="0"/>
              <a:t>                                                     </a:t>
            </a:r>
            <a:r>
              <a:rPr lang="ru-RU" sz="1800" dirty="0" smtClean="0"/>
              <a:t>после заливки,  когда </a:t>
            </a:r>
            <a:r>
              <a:rPr lang="ru-RU" sz="1800" dirty="0"/>
              <a:t>заготовки полностью </a:t>
            </a:r>
            <a:r>
              <a:rPr lang="ru-RU" sz="1800" dirty="0" smtClean="0"/>
              <a:t>  </a:t>
            </a:r>
            <a:r>
              <a:rPr lang="ru-RU" sz="1800" dirty="0"/>
              <a:t>высохнут.  </a:t>
            </a:r>
          </a:p>
          <a:p>
            <a:pPr marL="0" indent="0">
              <a:buNone/>
            </a:pPr>
            <a:r>
              <a:rPr lang="ru-RU" sz="1800" dirty="0" smtClean="0"/>
              <a:t>                                                                           </a:t>
            </a:r>
          </a:p>
          <a:p>
            <a:pPr marL="0" indent="0">
              <a:buNone/>
            </a:pPr>
            <a:r>
              <a:rPr lang="ru-RU" sz="1800" dirty="0"/>
              <a:t> </a:t>
            </a:r>
            <a:r>
              <a:rPr lang="ru-RU" sz="1800" dirty="0" smtClean="0"/>
              <a:t>                                                                            Для </a:t>
            </a:r>
            <a:r>
              <a:rPr lang="ru-RU" sz="1800" dirty="0"/>
              <a:t>раскрашивания используем акварельные</a:t>
            </a:r>
          </a:p>
          <a:p>
            <a:pPr marL="0" indent="0">
              <a:buNone/>
            </a:pPr>
            <a:r>
              <a:rPr lang="ru-RU" sz="2000" dirty="0"/>
              <a:t>                                                                    </a:t>
            </a:r>
            <a:r>
              <a:rPr lang="ru-RU" sz="1800" dirty="0"/>
              <a:t>медовые краски, специальные блестки для  </a:t>
            </a:r>
          </a:p>
          <a:p>
            <a:pPr marL="0" indent="0">
              <a:buNone/>
            </a:pPr>
            <a:r>
              <a:rPr lang="ru-RU" sz="1800" dirty="0"/>
              <a:t>    Образцы работ до и после</a:t>
            </a:r>
            <a:r>
              <a:rPr lang="ru-RU" sz="1800" dirty="0" smtClean="0"/>
              <a:t>                    </a:t>
            </a:r>
            <a:r>
              <a:rPr lang="ru-RU" sz="1800" dirty="0"/>
              <a:t>рисования. Завершающий этап – покрытие </a:t>
            </a:r>
            <a:r>
              <a:rPr lang="ru-RU" sz="1800" dirty="0" smtClean="0"/>
              <a:t>                                                    </a:t>
            </a:r>
            <a:endParaRPr lang="ru-RU" sz="1800" dirty="0"/>
          </a:p>
          <a:p>
            <a:pPr marL="0" indent="0">
              <a:buNone/>
            </a:pPr>
            <a:r>
              <a:rPr lang="ru-RU" sz="1800" dirty="0" smtClean="0"/>
              <a:t>    раскрашивания.                                         работы </a:t>
            </a:r>
            <a:r>
              <a:rPr lang="ru-RU" sz="1800" dirty="0"/>
              <a:t>любым лаком ( для волос, ногтей, </a:t>
            </a:r>
          </a:p>
          <a:p>
            <a:pPr marL="0" indent="0">
              <a:buNone/>
            </a:pPr>
            <a:r>
              <a:rPr lang="ru-RU" sz="1800" dirty="0"/>
              <a:t>                                                                              мебельный).</a:t>
            </a:r>
            <a:endParaRPr lang="ru-RU" sz="2000" dirty="0"/>
          </a:p>
          <a:p>
            <a:pPr marL="0" indent="0">
              <a:buNone/>
            </a:pPr>
            <a:endParaRPr lang="ru-RU" sz="1800" dirty="0" smtClean="0"/>
          </a:p>
          <a:p>
            <a:pPr marL="0" indent="0">
              <a:buNone/>
            </a:pPr>
            <a:r>
              <a:rPr lang="ru-RU" sz="2000" dirty="0"/>
              <a:t> </a:t>
            </a:r>
            <a:r>
              <a:rPr lang="ru-RU" sz="2000" dirty="0" smtClean="0"/>
              <a:t> </a:t>
            </a:r>
          </a:p>
        </p:txBody>
      </p:sp>
      <p:pic>
        <p:nvPicPr>
          <p:cNvPr id="2051" name="Picture 3" descr="C:\Users\User\Pictures\для школы\20111116_191114.jpg"/>
          <p:cNvPicPr>
            <a:picLocks noChangeAspect="1" noChangeArrowheads="1"/>
          </p:cNvPicPr>
          <p:nvPr/>
        </p:nvPicPr>
        <p:blipFill rotWithShape="1">
          <a:blip r:embed="rId2" cstate="screen">
            <a:extLst>
              <a:ext uri="{28A0092B-C50C-407E-A947-70E740481C1C}">
                <a14:useLocalDpi xmlns="" xmlns:a14="http://schemas.microsoft.com/office/drawing/2010/main" val="0"/>
              </a:ext>
            </a:extLst>
          </a:blip>
          <a:srcRect/>
          <a:stretch/>
        </p:blipFill>
        <p:spPr bwMode="auto">
          <a:xfrm>
            <a:off x="323528" y="1268760"/>
            <a:ext cx="2095141" cy="1510340"/>
          </a:xfrm>
          <a:prstGeom prst="rect">
            <a:avLst/>
          </a:prstGeom>
          <a:noFill/>
          <a:extLst>
            <a:ext uri="{909E8E84-426E-40DD-AFC4-6F175D3DCCD1}">
              <a14:hiddenFill xmlns="" xmlns:a14="http://schemas.microsoft.com/office/drawing/2010/main">
                <a:solidFill>
                  <a:srgbClr val="FFFFFF"/>
                </a:solidFill>
              </a14:hiddenFill>
            </a:ext>
          </a:extLst>
        </p:spPr>
      </p:pic>
      <p:pic>
        <p:nvPicPr>
          <p:cNvPr id="2053" name="Picture 5" descr="C:\Users\User\Pictures\foto\IMG_8443.jpg"/>
          <p:cNvPicPr>
            <a:picLocks noChangeAspect="1" noChangeArrowheads="1"/>
          </p:cNvPicPr>
          <p:nvPr/>
        </p:nvPicPr>
        <p:blipFill>
          <a:blip r:embed="rId3" cstate="screen">
            <a:extLst>
              <a:ext uri="{28A0092B-C50C-407E-A947-70E740481C1C}">
                <a14:useLocalDpi xmlns="" xmlns:a14="http://schemas.microsoft.com/office/drawing/2010/main" val="0"/>
              </a:ext>
            </a:extLst>
          </a:blip>
          <a:srcRect/>
          <a:stretch>
            <a:fillRect/>
          </a:stretch>
        </p:blipFill>
        <p:spPr bwMode="auto">
          <a:xfrm>
            <a:off x="2267744" y="4797152"/>
            <a:ext cx="1762699" cy="1322112"/>
          </a:xfrm>
          <a:prstGeom prst="rect">
            <a:avLst/>
          </a:prstGeom>
          <a:noFill/>
          <a:extLst>
            <a:ext uri="{909E8E84-426E-40DD-AFC4-6F175D3DCCD1}">
              <a14:hiddenFill xmlns="" xmlns:a14="http://schemas.microsoft.com/office/drawing/2010/main">
                <a:solidFill>
                  <a:srgbClr val="FFFFFF"/>
                </a:solidFill>
              </a14:hiddenFill>
            </a:ext>
          </a:extLst>
        </p:spPr>
      </p:pic>
      <p:pic>
        <p:nvPicPr>
          <p:cNvPr id="2054" name="Picture 6" descr="C:\Users\User\Pictures\foto\IMG_8511.jpg"/>
          <p:cNvPicPr>
            <a:picLocks noChangeAspect="1" noChangeArrowheads="1"/>
          </p:cNvPicPr>
          <p:nvPr/>
        </p:nvPicPr>
        <p:blipFill>
          <a:blip r:embed="rId4" cstate="screen">
            <a:extLst>
              <a:ext uri="{28A0092B-C50C-407E-A947-70E740481C1C}">
                <a14:useLocalDpi xmlns="" xmlns:a14="http://schemas.microsoft.com/office/drawing/2010/main" val="0"/>
              </a:ext>
            </a:extLst>
          </a:blip>
          <a:srcRect/>
          <a:stretch>
            <a:fillRect/>
          </a:stretch>
        </p:blipFill>
        <p:spPr bwMode="auto">
          <a:xfrm>
            <a:off x="4067944" y="5229200"/>
            <a:ext cx="1587127" cy="1305968"/>
          </a:xfrm>
          <a:prstGeom prst="rect">
            <a:avLst/>
          </a:prstGeom>
          <a:noFill/>
          <a:extLst>
            <a:ext uri="{909E8E84-426E-40DD-AFC4-6F175D3DCCD1}">
              <a14:hiddenFill xmlns="" xmlns:a14="http://schemas.microsoft.com/office/drawing/2010/main">
                <a:solidFill>
                  <a:srgbClr val="FFFFFF"/>
                </a:solidFill>
              </a14:hiddenFill>
            </a:ext>
          </a:extLst>
        </p:spPr>
      </p:pic>
      <p:pic>
        <p:nvPicPr>
          <p:cNvPr id="2055" name="Picture 7" descr="C:\Users\User\Pictures\foto\IMG_8519.jpg"/>
          <p:cNvPicPr>
            <a:picLocks noChangeAspect="1" noChangeArrowheads="1"/>
          </p:cNvPicPr>
          <p:nvPr/>
        </p:nvPicPr>
        <p:blipFill rotWithShape="1">
          <a:blip r:embed="rId5" cstate="screen">
            <a:extLst>
              <a:ext uri="{28A0092B-C50C-407E-A947-70E740481C1C}">
                <a14:useLocalDpi xmlns="" xmlns:a14="http://schemas.microsoft.com/office/drawing/2010/main" val="0"/>
              </a:ext>
            </a:extLst>
          </a:blip>
          <a:srcRect/>
          <a:stretch/>
        </p:blipFill>
        <p:spPr bwMode="auto">
          <a:xfrm rot="10611507">
            <a:off x="600075" y="4320818"/>
            <a:ext cx="1073093" cy="2238159"/>
          </a:xfrm>
          <a:prstGeom prst="rect">
            <a:avLst/>
          </a:prstGeom>
          <a:noFill/>
          <a:extLst>
            <a:ext uri="{909E8E84-426E-40DD-AFC4-6F175D3DCCD1}">
              <a14:hiddenFill xmlns="" xmlns:a14="http://schemas.microsoft.com/office/drawing/2010/main">
                <a:solidFill>
                  <a:srgbClr val="FFFFFF"/>
                </a:solidFill>
              </a14:hiddenFill>
            </a:ext>
          </a:extLst>
        </p:spPr>
      </p:pic>
      <p:sp>
        <p:nvSpPr>
          <p:cNvPr id="3" name="Прямоугольник 2"/>
          <p:cNvSpPr/>
          <p:nvPr/>
        </p:nvSpPr>
        <p:spPr>
          <a:xfrm>
            <a:off x="-2382838" y="2144173"/>
            <a:ext cx="2286000" cy="923330"/>
          </a:xfrm>
          <a:prstGeom prst="rect">
            <a:avLst/>
          </a:prstGeom>
        </p:spPr>
        <p:txBody>
          <a:bodyPr>
            <a:spAutoFit/>
          </a:bodyPr>
          <a:lstStyle/>
          <a:p>
            <a:r>
              <a:rPr lang="ru-RU" dirty="0">
                <a:solidFill>
                  <a:srgbClr val="073E87"/>
                </a:solidFill>
              </a:rPr>
              <a:t/>
            </a:r>
            <a:br>
              <a:rPr lang="ru-RU" dirty="0">
                <a:solidFill>
                  <a:srgbClr val="073E87"/>
                </a:solidFill>
              </a:rPr>
            </a:br>
            <a:r>
              <a:rPr lang="ru-RU" dirty="0">
                <a:solidFill>
                  <a:srgbClr val="073E87"/>
                </a:solidFill>
              </a:rPr>
              <a:t/>
            </a:r>
            <a:br>
              <a:rPr lang="ru-RU" dirty="0">
                <a:solidFill>
                  <a:srgbClr val="073E87"/>
                </a:solidFill>
              </a:rPr>
            </a:br>
            <a:endParaRPr lang="ru-RU" dirty="0"/>
          </a:p>
        </p:txBody>
      </p:sp>
      <p:pic>
        <p:nvPicPr>
          <p:cNvPr id="2056" name="Picture 8" descr="C:\Users\User\Pictures\foto\IMG_8440.jpg"/>
          <p:cNvPicPr>
            <a:picLocks noChangeAspect="1" noChangeArrowheads="1"/>
          </p:cNvPicPr>
          <p:nvPr/>
        </p:nvPicPr>
        <p:blipFill rotWithShape="1">
          <a:blip r:embed="rId6" cstate="screen">
            <a:extLst>
              <a:ext uri="{28A0092B-C50C-407E-A947-70E740481C1C}">
                <a14:useLocalDpi xmlns="" xmlns:a14="http://schemas.microsoft.com/office/drawing/2010/main" val="0"/>
              </a:ext>
            </a:extLst>
          </a:blip>
          <a:srcRect/>
          <a:stretch/>
        </p:blipFill>
        <p:spPr bwMode="auto">
          <a:xfrm>
            <a:off x="5785876" y="4435770"/>
            <a:ext cx="1522428" cy="1837581"/>
          </a:xfrm>
          <a:prstGeom prst="rect">
            <a:avLst/>
          </a:prstGeom>
          <a:noFill/>
          <a:extLst>
            <a:ext uri="{909E8E84-426E-40DD-AFC4-6F175D3DCCD1}">
              <a14:hiddenFill xmlns="" xmlns:a14="http://schemas.microsoft.com/office/drawing/2010/main">
                <a:solidFill>
                  <a:srgbClr val="FFFFFF"/>
                </a:solidFill>
              </a14:hiddenFill>
            </a:ext>
          </a:extLst>
        </p:spPr>
      </p:pic>
      <p:pic>
        <p:nvPicPr>
          <p:cNvPr id="2057" name="Picture 9" descr="C:\Users\User\Pictures\foto\IMG_8505.jpg"/>
          <p:cNvPicPr>
            <a:picLocks noChangeAspect="1" noChangeArrowheads="1"/>
          </p:cNvPicPr>
          <p:nvPr/>
        </p:nvPicPr>
        <p:blipFill rotWithShape="1">
          <a:blip r:embed="rId7" cstate="screen">
            <a:extLst>
              <a:ext uri="{28A0092B-C50C-407E-A947-70E740481C1C}">
                <a14:useLocalDpi xmlns="" xmlns:a14="http://schemas.microsoft.com/office/drawing/2010/main" val="0"/>
              </a:ext>
            </a:extLst>
          </a:blip>
          <a:srcRect/>
          <a:stretch/>
        </p:blipFill>
        <p:spPr bwMode="auto">
          <a:xfrm rot="390072">
            <a:off x="7182656" y="4711864"/>
            <a:ext cx="1131696" cy="1660691"/>
          </a:xfrm>
          <a:prstGeom prst="rect">
            <a:avLst/>
          </a:prstGeom>
          <a:noFill/>
          <a:extLst>
            <a:ext uri="{909E8E84-426E-40DD-AFC4-6F175D3DCCD1}">
              <a14:hiddenFill xmlns="" xmlns:a14="http://schemas.microsoft.com/office/drawing/2010/main">
                <a:solidFill>
                  <a:srgbClr val="FFFFFF"/>
                </a:solidFill>
              </a14:hiddenFill>
            </a:ext>
          </a:extLst>
        </p:spPr>
      </p:pic>
      <p:sp>
        <p:nvSpPr>
          <p:cNvPr id="6" name="Объект 5"/>
          <p:cNvSpPr>
            <a:spLocks noGrp="1"/>
          </p:cNvSpPr>
          <p:nvPr>
            <p:ph sz="quarter" idx="14"/>
          </p:nvPr>
        </p:nvSpPr>
        <p:spPr>
          <a:xfrm>
            <a:off x="179512" y="6957392"/>
            <a:ext cx="8831510" cy="144016"/>
          </a:xfrm>
        </p:spPr>
        <p:txBody>
          <a:bodyPr>
            <a:normAutofit fontScale="25000" lnSpcReduction="20000"/>
          </a:bodyPr>
          <a:lstStyle/>
          <a:p>
            <a:endParaRPr lang="ru-RU" dirty="0"/>
          </a:p>
        </p:txBody>
      </p:sp>
    </p:spTree>
    <p:extLst>
      <p:ext uri="{BB962C8B-B14F-4D97-AF65-F5344CB8AC3E}">
        <p14:creationId xmlns="" xmlns:p14="http://schemas.microsoft.com/office/powerpoint/2010/main" val="21505370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011792"/>
            <a:ext cx="8784976" cy="5513551"/>
          </a:xfrm>
        </p:spPr>
        <p:txBody>
          <a:bodyPr>
            <a:normAutofit/>
          </a:bodyPr>
          <a:lstStyle/>
          <a:p>
            <a:pPr marL="0" indent="0">
              <a:buNone/>
            </a:pPr>
            <a:r>
              <a:rPr lang="ru-RU" dirty="0" smtClean="0">
                <a:solidFill>
                  <a:schemeClr val="tx2">
                    <a:lumMod val="75000"/>
                  </a:schemeClr>
                </a:solidFill>
              </a:rPr>
              <a:t>                              Статуэтки – это объемные  фигуры</a:t>
            </a:r>
          </a:p>
          <a:p>
            <a:pPr marL="0" indent="0">
              <a:buNone/>
            </a:pPr>
            <a:endParaRPr lang="ru-RU" dirty="0">
              <a:solidFill>
                <a:schemeClr val="tx2">
                  <a:lumMod val="75000"/>
                </a:schemeClr>
              </a:solidFill>
            </a:endParaRPr>
          </a:p>
          <a:p>
            <a:pPr marL="0" indent="0">
              <a:buNone/>
            </a:pPr>
            <a:endParaRPr lang="ru-RU" dirty="0" smtClean="0">
              <a:solidFill>
                <a:schemeClr val="tx2">
                  <a:lumMod val="75000"/>
                </a:schemeClr>
              </a:solidFill>
            </a:endParaRPr>
          </a:p>
          <a:p>
            <a:pPr marL="0" indent="0">
              <a:buNone/>
            </a:pPr>
            <a:endParaRPr lang="ru-RU" dirty="0">
              <a:solidFill>
                <a:schemeClr val="tx2">
                  <a:lumMod val="75000"/>
                </a:schemeClr>
              </a:solidFill>
            </a:endParaRPr>
          </a:p>
          <a:p>
            <a:pPr marL="0" indent="0">
              <a:buNone/>
            </a:pPr>
            <a:endParaRPr lang="ru-RU" dirty="0" smtClean="0">
              <a:solidFill>
                <a:schemeClr val="tx2">
                  <a:lumMod val="75000"/>
                </a:schemeClr>
              </a:solidFill>
            </a:endParaRPr>
          </a:p>
          <a:p>
            <a:pPr marL="0" indent="0">
              <a:buNone/>
            </a:pPr>
            <a:r>
              <a:rPr lang="ru-RU" dirty="0" smtClean="0">
                <a:solidFill>
                  <a:schemeClr val="tx2">
                    <a:lumMod val="75000"/>
                  </a:schemeClr>
                </a:solidFill>
              </a:rPr>
              <a:t>        Барельефы – это фигуры объемные с лицевой стороны,                              </a:t>
            </a:r>
          </a:p>
          <a:p>
            <a:pPr marL="0" indent="0">
              <a:buNone/>
            </a:pPr>
            <a:r>
              <a:rPr lang="ru-RU" dirty="0">
                <a:solidFill>
                  <a:schemeClr val="tx2">
                    <a:lumMod val="75000"/>
                  </a:schemeClr>
                </a:solidFill>
              </a:rPr>
              <a:t> </a:t>
            </a:r>
            <a:r>
              <a:rPr lang="ru-RU" dirty="0" smtClean="0">
                <a:solidFill>
                  <a:schemeClr val="tx2">
                    <a:lumMod val="75000"/>
                  </a:schemeClr>
                </a:solidFill>
              </a:rPr>
              <a:t>       а с обратной плоские (картины, фоторамки, подсвечники)</a:t>
            </a:r>
          </a:p>
          <a:p>
            <a:pPr marL="0" indent="0">
              <a:buNone/>
            </a:pPr>
            <a:r>
              <a:rPr lang="ru-RU" dirty="0">
                <a:solidFill>
                  <a:schemeClr val="tx2">
                    <a:lumMod val="75000"/>
                  </a:schemeClr>
                </a:solidFill>
              </a:rPr>
              <a:t> </a:t>
            </a:r>
            <a:endParaRPr lang="ru-RU" dirty="0" smtClean="0">
              <a:solidFill>
                <a:schemeClr val="tx2">
                  <a:lumMod val="75000"/>
                </a:schemeClr>
              </a:solidFill>
            </a:endParaRPr>
          </a:p>
        </p:txBody>
      </p:sp>
      <p:sp>
        <p:nvSpPr>
          <p:cNvPr id="2" name="Заголовок 1"/>
          <p:cNvSpPr>
            <a:spLocks noGrp="1"/>
          </p:cNvSpPr>
          <p:nvPr>
            <p:ph type="title"/>
          </p:nvPr>
        </p:nvSpPr>
        <p:spPr>
          <a:xfrm>
            <a:off x="457200" y="188640"/>
            <a:ext cx="8229600" cy="792088"/>
          </a:xfrm>
        </p:spPr>
        <p:txBody>
          <a:bodyPr>
            <a:normAutofit/>
          </a:bodyPr>
          <a:lstStyle/>
          <a:p>
            <a:r>
              <a:rPr lang="ru-RU" sz="3200" b="1" i="1" dirty="0" smtClean="0">
                <a:solidFill>
                  <a:srgbClr val="FF0000"/>
                </a:solidFill>
              </a:rPr>
              <a:t>Виды гипсовых изделий</a:t>
            </a:r>
            <a:endParaRPr lang="ru-RU" sz="3200" b="1" i="1" dirty="0">
              <a:solidFill>
                <a:srgbClr val="FF0000"/>
              </a:solidFill>
            </a:endParaRPr>
          </a:p>
        </p:txBody>
      </p:sp>
      <p:pic>
        <p:nvPicPr>
          <p:cNvPr id="3074" name="Picture 2" descr="C:\Users\User\Pictures\Гипс\IMG_0956.jpg"/>
          <p:cNvPicPr>
            <a:picLocks noChangeAspect="1" noChangeArrowheads="1"/>
          </p:cNvPicPr>
          <p:nvPr/>
        </p:nvPicPr>
        <p:blipFill rotWithShape="1">
          <a:blip r:embed="rId2" cstate="screen">
            <a:extLst>
              <a:ext uri="{28A0092B-C50C-407E-A947-70E740481C1C}">
                <a14:useLocalDpi xmlns="" xmlns:a14="http://schemas.microsoft.com/office/drawing/2010/main" val="0"/>
              </a:ext>
            </a:extLst>
          </a:blip>
          <a:srcRect l="-1637"/>
          <a:stretch/>
        </p:blipFill>
        <p:spPr bwMode="auto">
          <a:xfrm>
            <a:off x="2087143" y="1664299"/>
            <a:ext cx="1225296" cy="1528723"/>
          </a:xfrm>
          <a:prstGeom prst="rect">
            <a:avLst/>
          </a:prstGeom>
          <a:noFill/>
          <a:extLst>
            <a:ext uri="{909E8E84-426E-40DD-AFC4-6F175D3DCCD1}">
              <a14:hiddenFill xmlns="" xmlns:a14="http://schemas.microsoft.com/office/drawing/2010/main">
                <a:solidFill>
                  <a:srgbClr val="FFFFFF"/>
                </a:solidFill>
              </a14:hiddenFill>
            </a:ext>
          </a:extLst>
        </p:spPr>
      </p:pic>
      <p:pic>
        <p:nvPicPr>
          <p:cNvPr id="3075" name="Picture 3" descr="C:\Users\User\Pictures\Гипс\IMG_0957.jpg"/>
          <p:cNvPicPr>
            <a:picLocks noChangeAspect="1" noChangeArrowheads="1"/>
          </p:cNvPicPr>
          <p:nvPr/>
        </p:nvPicPr>
        <p:blipFill rotWithShape="1">
          <a:blip r:embed="rId3" cstate="screen">
            <a:extLst>
              <a:ext uri="{28A0092B-C50C-407E-A947-70E740481C1C}">
                <a14:useLocalDpi xmlns="" xmlns:a14="http://schemas.microsoft.com/office/drawing/2010/main" val="0"/>
              </a:ext>
            </a:extLst>
          </a:blip>
          <a:srcRect/>
          <a:stretch/>
        </p:blipFill>
        <p:spPr bwMode="auto">
          <a:xfrm>
            <a:off x="3923928" y="1628800"/>
            <a:ext cx="1296144" cy="1528723"/>
          </a:xfrm>
          <a:prstGeom prst="rect">
            <a:avLst/>
          </a:prstGeom>
          <a:noFill/>
          <a:extLst>
            <a:ext uri="{909E8E84-426E-40DD-AFC4-6F175D3DCCD1}">
              <a14:hiddenFill xmlns="" xmlns:a14="http://schemas.microsoft.com/office/drawing/2010/main">
                <a:solidFill>
                  <a:srgbClr val="FFFFFF"/>
                </a:solidFill>
              </a14:hiddenFill>
            </a:ext>
          </a:extLst>
        </p:spPr>
      </p:pic>
      <p:pic>
        <p:nvPicPr>
          <p:cNvPr id="3076" name="Picture 4" descr="C:\Users\User\Pictures\Гипс\IMG_0958.jpg"/>
          <p:cNvPicPr>
            <a:picLocks noChangeAspect="1" noChangeArrowheads="1"/>
          </p:cNvPicPr>
          <p:nvPr/>
        </p:nvPicPr>
        <p:blipFill rotWithShape="1">
          <a:blip r:embed="rId4" cstate="screen">
            <a:extLst>
              <a:ext uri="{28A0092B-C50C-407E-A947-70E740481C1C}">
                <a14:useLocalDpi xmlns="" xmlns:a14="http://schemas.microsoft.com/office/drawing/2010/main" val="0"/>
              </a:ext>
            </a:extLst>
          </a:blip>
          <a:srcRect/>
          <a:stretch/>
        </p:blipFill>
        <p:spPr bwMode="auto">
          <a:xfrm>
            <a:off x="5796136" y="1614979"/>
            <a:ext cx="1278769" cy="1528723"/>
          </a:xfrm>
          <a:prstGeom prst="rect">
            <a:avLst/>
          </a:prstGeom>
          <a:noFill/>
          <a:extLst>
            <a:ext uri="{909E8E84-426E-40DD-AFC4-6F175D3DCCD1}">
              <a14:hiddenFill xmlns="" xmlns:a14="http://schemas.microsoft.com/office/drawing/2010/main">
                <a:solidFill>
                  <a:srgbClr val="FFFFFF"/>
                </a:solidFill>
              </a14:hiddenFill>
            </a:ext>
          </a:extLst>
        </p:spPr>
      </p:pic>
      <p:pic>
        <p:nvPicPr>
          <p:cNvPr id="3077" name="Picture 5" descr="C:\Users\User\Pictures\Гипс\IMG_0959.jpg"/>
          <p:cNvPicPr>
            <a:picLocks noChangeAspect="1" noChangeArrowheads="1"/>
          </p:cNvPicPr>
          <p:nvPr/>
        </p:nvPicPr>
        <p:blipFill rotWithShape="1">
          <a:blip r:embed="rId5" cstate="screen">
            <a:extLst>
              <a:ext uri="{28A0092B-C50C-407E-A947-70E740481C1C}">
                <a14:useLocalDpi xmlns="" xmlns:a14="http://schemas.microsoft.com/office/drawing/2010/main" val="0"/>
              </a:ext>
            </a:extLst>
          </a:blip>
          <a:srcRect/>
          <a:stretch/>
        </p:blipFill>
        <p:spPr bwMode="auto">
          <a:xfrm>
            <a:off x="326659" y="1628800"/>
            <a:ext cx="1289567" cy="1528723"/>
          </a:xfrm>
          <a:prstGeom prst="rect">
            <a:avLst/>
          </a:prstGeom>
          <a:noFill/>
          <a:extLst>
            <a:ext uri="{909E8E84-426E-40DD-AFC4-6F175D3DCCD1}">
              <a14:hiddenFill xmlns="" xmlns:a14="http://schemas.microsoft.com/office/drawing/2010/main">
                <a:solidFill>
                  <a:srgbClr val="FFFFFF"/>
                </a:solidFill>
              </a14:hiddenFill>
            </a:ext>
          </a:extLst>
        </p:spPr>
      </p:pic>
      <p:pic>
        <p:nvPicPr>
          <p:cNvPr id="3078" name="Picture 6" descr="C:\Users\User\Pictures\foto\IMG_8512.jpg"/>
          <p:cNvPicPr>
            <a:picLocks noChangeAspect="1" noChangeArrowheads="1"/>
          </p:cNvPicPr>
          <p:nvPr/>
        </p:nvPicPr>
        <p:blipFill rotWithShape="1">
          <a:blip r:embed="rId6" cstate="screen">
            <a:extLst>
              <a:ext uri="{28A0092B-C50C-407E-A947-70E740481C1C}">
                <a14:useLocalDpi xmlns="" xmlns:a14="http://schemas.microsoft.com/office/drawing/2010/main" val="0"/>
              </a:ext>
            </a:extLst>
          </a:blip>
          <a:srcRect/>
          <a:stretch/>
        </p:blipFill>
        <p:spPr bwMode="auto">
          <a:xfrm>
            <a:off x="7524328" y="1650073"/>
            <a:ext cx="1152128" cy="1486176"/>
          </a:xfrm>
          <a:prstGeom prst="rect">
            <a:avLst/>
          </a:prstGeom>
          <a:noFill/>
          <a:extLst>
            <a:ext uri="{909E8E84-426E-40DD-AFC4-6F175D3DCCD1}">
              <a14:hiddenFill xmlns="" xmlns:a14="http://schemas.microsoft.com/office/drawing/2010/main">
                <a:solidFill>
                  <a:srgbClr val="FFFFFF"/>
                </a:solidFill>
              </a14:hiddenFill>
            </a:ext>
          </a:extLst>
        </p:spPr>
      </p:pic>
      <p:pic>
        <p:nvPicPr>
          <p:cNvPr id="3079" name="Picture 7" descr="C:\Users\User\Pictures\foto\IMG_8506.jpg"/>
          <p:cNvPicPr>
            <a:picLocks noChangeAspect="1" noChangeArrowheads="1"/>
          </p:cNvPicPr>
          <p:nvPr/>
        </p:nvPicPr>
        <p:blipFill rotWithShape="1">
          <a:blip r:embed="rId7" cstate="screen">
            <a:extLst>
              <a:ext uri="{28A0092B-C50C-407E-A947-70E740481C1C}">
                <a14:useLocalDpi xmlns="" xmlns:a14="http://schemas.microsoft.com/office/drawing/2010/main" val="0"/>
              </a:ext>
            </a:extLst>
          </a:blip>
          <a:srcRect/>
          <a:stretch/>
        </p:blipFill>
        <p:spPr bwMode="auto">
          <a:xfrm>
            <a:off x="6732240" y="4945644"/>
            <a:ext cx="2152394" cy="1740642"/>
          </a:xfrm>
          <a:prstGeom prst="rect">
            <a:avLst/>
          </a:prstGeom>
          <a:noFill/>
          <a:extLst>
            <a:ext uri="{909E8E84-426E-40DD-AFC4-6F175D3DCCD1}">
              <a14:hiddenFill xmlns="" xmlns:a14="http://schemas.microsoft.com/office/drawing/2010/main">
                <a:solidFill>
                  <a:srgbClr val="FFFFFF"/>
                </a:solidFill>
              </a14:hiddenFill>
            </a:ext>
          </a:extLst>
        </p:spPr>
      </p:pic>
      <p:pic>
        <p:nvPicPr>
          <p:cNvPr id="3081" name="Picture 9" descr="C:\Users\User\Pictures\Гипс\IMG_0970.jpg"/>
          <p:cNvPicPr>
            <a:picLocks noChangeAspect="1" noChangeArrowheads="1"/>
          </p:cNvPicPr>
          <p:nvPr/>
        </p:nvPicPr>
        <p:blipFill>
          <a:blip r:embed="rId8" cstate="screen">
            <a:extLst>
              <a:ext uri="{28A0092B-C50C-407E-A947-70E740481C1C}">
                <a14:useLocalDpi xmlns="" xmlns:a14="http://schemas.microsoft.com/office/drawing/2010/main" val="0"/>
              </a:ext>
            </a:extLst>
          </a:blip>
          <a:srcRect/>
          <a:stretch>
            <a:fillRect/>
          </a:stretch>
        </p:blipFill>
        <p:spPr bwMode="auto">
          <a:xfrm>
            <a:off x="5393671" y="4097085"/>
            <a:ext cx="1491947" cy="1989124"/>
          </a:xfrm>
          <a:prstGeom prst="rect">
            <a:avLst/>
          </a:prstGeom>
          <a:noFill/>
          <a:extLst>
            <a:ext uri="{909E8E84-426E-40DD-AFC4-6F175D3DCCD1}">
              <a14:hiddenFill xmlns="" xmlns:a14="http://schemas.microsoft.com/office/drawing/2010/main">
                <a:solidFill>
                  <a:srgbClr val="FFFFFF"/>
                </a:solidFill>
              </a14:hiddenFill>
            </a:ext>
          </a:extLst>
        </p:spPr>
      </p:pic>
      <p:pic>
        <p:nvPicPr>
          <p:cNvPr id="3083" name="Picture 11" descr="C:\Users\User\Pictures\Гипс\IMG_0965.jpg"/>
          <p:cNvPicPr>
            <a:picLocks noChangeAspect="1" noChangeArrowheads="1"/>
          </p:cNvPicPr>
          <p:nvPr/>
        </p:nvPicPr>
        <p:blipFill rotWithShape="1">
          <a:blip r:embed="rId9" cstate="screen">
            <a:extLst>
              <a:ext uri="{28A0092B-C50C-407E-A947-70E740481C1C}">
                <a14:useLocalDpi xmlns="" xmlns:a14="http://schemas.microsoft.com/office/drawing/2010/main" val="0"/>
              </a:ext>
            </a:extLst>
          </a:blip>
          <a:srcRect/>
          <a:stretch/>
        </p:blipFill>
        <p:spPr bwMode="auto">
          <a:xfrm>
            <a:off x="1763688" y="4198198"/>
            <a:ext cx="1872207" cy="1494892"/>
          </a:xfrm>
          <a:prstGeom prst="rect">
            <a:avLst/>
          </a:prstGeom>
          <a:noFill/>
          <a:extLst>
            <a:ext uri="{909E8E84-426E-40DD-AFC4-6F175D3DCCD1}">
              <a14:hiddenFill xmlns="" xmlns:a14="http://schemas.microsoft.com/office/drawing/2010/main">
                <a:solidFill>
                  <a:srgbClr val="FFFFFF"/>
                </a:solidFill>
              </a14:hiddenFill>
            </a:ext>
          </a:extLst>
        </p:spPr>
      </p:pic>
      <p:pic>
        <p:nvPicPr>
          <p:cNvPr id="3084" name="Picture 12" descr="C:\Users\User\Pictures\Гипс\IMG_0976.jpg"/>
          <p:cNvPicPr>
            <a:picLocks noChangeAspect="1" noChangeArrowheads="1"/>
          </p:cNvPicPr>
          <p:nvPr/>
        </p:nvPicPr>
        <p:blipFill rotWithShape="1">
          <a:blip r:embed="rId10" cstate="screen">
            <a:extLst>
              <a:ext uri="{28A0092B-C50C-407E-A947-70E740481C1C}">
                <a14:useLocalDpi xmlns="" xmlns:a14="http://schemas.microsoft.com/office/drawing/2010/main" val="0"/>
              </a:ext>
            </a:extLst>
          </a:blip>
          <a:srcRect/>
          <a:stretch/>
        </p:blipFill>
        <p:spPr bwMode="auto">
          <a:xfrm rot="21160642">
            <a:off x="457216" y="4656151"/>
            <a:ext cx="1466621" cy="2117016"/>
          </a:xfrm>
          <a:prstGeom prst="rect">
            <a:avLst/>
          </a:prstGeom>
          <a:noFill/>
          <a:extLst>
            <a:ext uri="{909E8E84-426E-40DD-AFC4-6F175D3DCCD1}">
              <a14:hiddenFill xmlns="" xmlns:a14="http://schemas.microsoft.com/office/drawing/2010/main">
                <a:solidFill>
                  <a:srgbClr val="FFFFFF"/>
                </a:solidFill>
              </a14:hiddenFill>
            </a:ext>
          </a:extLst>
        </p:spPr>
      </p:pic>
      <p:pic>
        <p:nvPicPr>
          <p:cNvPr id="3085" name="Picture 13" descr="C:\Users\User\Pictures\foto\IMG_8507.jpg"/>
          <p:cNvPicPr>
            <a:picLocks noChangeAspect="1" noChangeArrowheads="1"/>
          </p:cNvPicPr>
          <p:nvPr/>
        </p:nvPicPr>
        <p:blipFill rotWithShape="1">
          <a:blip r:embed="rId11" cstate="screen">
            <a:extLst>
              <a:ext uri="{28A0092B-C50C-407E-A947-70E740481C1C}">
                <a14:useLocalDpi xmlns="" xmlns:a14="http://schemas.microsoft.com/office/drawing/2010/main" val="0"/>
              </a:ext>
            </a:extLst>
          </a:blip>
          <a:srcRect/>
          <a:stretch/>
        </p:blipFill>
        <p:spPr bwMode="auto">
          <a:xfrm>
            <a:off x="3519980" y="4854359"/>
            <a:ext cx="1916116" cy="1723786"/>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40351452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67544" y="414941"/>
            <a:ext cx="4906888" cy="709803"/>
          </a:xfrm>
        </p:spPr>
        <p:txBody>
          <a:bodyPr>
            <a:normAutofit/>
          </a:bodyPr>
          <a:lstStyle/>
          <a:p>
            <a:r>
              <a:rPr lang="ru-RU" sz="3600" b="1" i="1" dirty="0" smtClean="0">
                <a:solidFill>
                  <a:srgbClr val="FF0000"/>
                </a:solidFill>
              </a:rPr>
              <a:t>     </a:t>
            </a:r>
            <a:r>
              <a:rPr lang="ru-RU" sz="3200" b="1" i="1" dirty="0" smtClean="0">
                <a:solidFill>
                  <a:srgbClr val="FF0000"/>
                </a:solidFill>
              </a:rPr>
              <a:t>Далее…</a:t>
            </a:r>
            <a:endParaRPr lang="ru-RU" sz="3200" b="1" i="1" dirty="0">
              <a:solidFill>
                <a:srgbClr val="FF0000"/>
              </a:solidFill>
            </a:endParaRPr>
          </a:p>
        </p:txBody>
      </p:sp>
      <p:sp>
        <p:nvSpPr>
          <p:cNvPr id="5" name="Текст 4"/>
          <p:cNvSpPr>
            <a:spLocks noGrp="1"/>
          </p:cNvSpPr>
          <p:nvPr>
            <p:ph type="body" idx="1"/>
          </p:nvPr>
        </p:nvSpPr>
        <p:spPr>
          <a:xfrm>
            <a:off x="251520" y="1196753"/>
            <a:ext cx="8712968" cy="1872208"/>
          </a:xfrm>
        </p:spPr>
        <p:txBody>
          <a:bodyPr>
            <a:normAutofit lnSpcReduction="10000"/>
          </a:bodyPr>
          <a:lstStyle/>
          <a:p>
            <a:pPr algn="just"/>
            <a:r>
              <a:rPr lang="ru-RU" dirty="0" smtClean="0">
                <a:solidFill>
                  <a:schemeClr val="tx2">
                    <a:lumMod val="75000"/>
                  </a:schemeClr>
                </a:solidFill>
              </a:rPr>
              <a:t>Постепенно наша мастерская развивалась. Ученики смогли выбрать занятие по желанию и возможностям. В классе появились свои </a:t>
            </a:r>
            <a:r>
              <a:rPr lang="ru-RU" u="sng" dirty="0" smtClean="0">
                <a:solidFill>
                  <a:schemeClr val="tx2">
                    <a:lumMod val="75000"/>
                  </a:schemeClr>
                </a:solidFill>
              </a:rPr>
              <a:t>специалисты: формовщики гипсовых изделий, художники – оформители, мойщики форм, приемщик заказов, продавцы.</a:t>
            </a:r>
            <a:endParaRPr lang="ru-RU" u="sng" dirty="0">
              <a:solidFill>
                <a:schemeClr val="tx2">
                  <a:lumMod val="75000"/>
                </a:schemeClr>
              </a:solidFill>
            </a:endParaRPr>
          </a:p>
        </p:txBody>
      </p:sp>
      <p:sp>
        <p:nvSpPr>
          <p:cNvPr id="3" name="Объект 2"/>
          <p:cNvSpPr>
            <a:spLocks noGrp="1"/>
          </p:cNvSpPr>
          <p:nvPr>
            <p:ph sz="half" idx="2"/>
          </p:nvPr>
        </p:nvSpPr>
        <p:spPr/>
        <p:txBody>
          <a:bodyPr>
            <a:normAutofit/>
          </a:bodyPr>
          <a:lstStyle/>
          <a:p>
            <a:pPr marL="0" indent="0" algn="just">
              <a:buNone/>
            </a:pPr>
            <a:endParaRPr lang="en-US" sz="2000" dirty="0" smtClean="0">
              <a:solidFill>
                <a:schemeClr val="tx2">
                  <a:lumMod val="75000"/>
                </a:schemeClr>
              </a:solidFill>
            </a:endParaRPr>
          </a:p>
          <a:p>
            <a:pPr marL="0" indent="0">
              <a:buNone/>
            </a:pPr>
            <a:endParaRPr lang="ru-RU" sz="2000" dirty="0">
              <a:solidFill>
                <a:schemeClr val="tx2">
                  <a:lumMod val="75000"/>
                </a:schemeClr>
              </a:solidFill>
            </a:endParaRPr>
          </a:p>
          <a:p>
            <a:pPr marL="0" indent="0">
              <a:buNone/>
            </a:pPr>
            <a:endParaRPr lang="ru-RU" dirty="0" smtClean="0">
              <a:solidFill>
                <a:schemeClr val="tx2">
                  <a:lumMod val="75000"/>
                </a:schemeClr>
              </a:solidFill>
            </a:endParaRPr>
          </a:p>
        </p:txBody>
      </p:sp>
      <p:sp>
        <p:nvSpPr>
          <p:cNvPr id="6" name="Текст 5"/>
          <p:cNvSpPr>
            <a:spLocks noGrp="1"/>
          </p:cNvSpPr>
          <p:nvPr>
            <p:ph type="body" sz="quarter" idx="3"/>
          </p:nvPr>
        </p:nvSpPr>
        <p:spPr>
          <a:xfrm rot="10800000" flipV="1">
            <a:off x="251519" y="4800190"/>
            <a:ext cx="8645115" cy="1781792"/>
          </a:xfrm>
        </p:spPr>
        <p:txBody>
          <a:bodyPr>
            <a:normAutofit lnSpcReduction="10000"/>
          </a:bodyPr>
          <a:lstStyle/>
          <a:p>
            <a:pPr algn="just"/>
            <a:r>
              <a:rPr lang="ru-RU" dirty="0" smtClean="0">
                <a:solidFill>
                  <a:schemeClr val="tx2">
                    <a:lumMod val="75000"/>
                  </a:schemeClr>
                </a:solidFill>
              </a:rPr>
              <a:t>Первые работы были подарены родителям, друзьям. Затем стали поступать заказы от работников школы. На первые заработанные средства мы закупили новые формы, сырье. На общешкольных ярмарках детских работ наши изделия всегда пользуются большим спросом.</a:t>
            </a:r>
            <a:endParaRPr lang="ru-RU" dirty="0">
              <a:solidFill>
                <a:schemeClr val="tx2">
                  <a:lumMod val="75000"/>
                </a:schemeClr>
              </a:solidFill>
            </a:endParaRPr>
          </a:p>
        </p:txBody>
      </p:sp>
      <p:pic>
        <p:nvPicPr>
          <p:cNvPr id="4101" name="Picture 5" descr="C:\Users\User\Pictures\foto\IMG_8492.jpg"/>
          <p:cNvPicPr>
            <a:picLocks noChangeAspect="1" noChangeArrowheads="1"/>
          </p:cNvPicPr>
          <p:nvPr/>
        </p:nvPicPr>
        <p:blipFill rotWithShape="1">
          <a:blip r:embed="rId2" cstate="screen">
            <a:extLst>
              <a:ext uri="{28A0092B-C50C-407E-A947-70E740481C1C}">
                <a14:useLocalDpi xmlns="" xmlns:a14="http://schemas.microsoft.com/office/drawing/2010/main" val="0"/>
              </a:ext>
            </a:extLst>
          </a:blip>
          <a:srcRect/>
          <a:stretch/>
        </p:blipFill>
        <p:spPr bwMode="auto">
          <a:xfrm rot="5400000">
            <a:off x="524285" y="3156235"/>
            <a:ext cx="1758726" cy="1584177"/>
          </a:xfrm>
          <a:prstGeom prst="rect">
            <a:avLst/>
          </a:prstGeom>
          <a:noFill/>
          <a:extLst>
            <a:ext uri="{909E8E84-426E-40DD-AFC4-6F175D3DCCD1}">
              <a14:hiddenFill xmlns="" xmlns:a14="http://schemas.microsoft.com/office/drawing/2010/main">
                <a:solidFill>
                  <a:srgbClr val="FFFFFF"/>
                </a:solidFill>
              </a14:hiddenFill>
            </a:ext>
          </a:extLst>
        </p:spPr>
      </p:pic>
      <p:pic>
        <p:nvPicPr>
          <p:cNvPr id="4103" name="Picture 7" descr="C:\Users\User\Pictures\foto\IMG_8496.jpg"/>
          <p:cNvPicPr>
            <a:picLocks noChangeAspect="1" noChangeArrowheads="1"/>
          </p:cNvPicPr>
          <p:nvPr/>
        </p:nvPicPr>
        <p:blipFill rotWithShape="1">
          <a:blip r:embed="rId3" cstate="screen">
            <a:extLst>
              <a:ext uri="{28A0092B-C50C-407E-A947-70E740481C1C}">
                <a14:useLocalDpi xmlns="" xmlns:a14="http://schemas.microsoft.com/office/drawing/2010/main" val="0"/>
              </a:ext>
            </a:extLst>
          </a:blip>
          <a:srcRect/>
          <a:stretch/>
        </p:blipFill>
        <p:spPr bwMode="auto">
          <a:xfrm rot="5400000">
            <a:off x="6812986" y="2988214"/>
            <a:ext cx="1710716" cy="1728192"/>
          </a:xfrm>
          <a:prstGeom prst="rect">
            <a:avLst/>
          </a:prstGeom>
          <a:noFill/>
          <a:extLst>
            <a:ext uri="{909E8E84-426E-40DD-AFC4-6F175D3DCCD1}">
              <a14:hiddenFill xmlns="" xmlns:a14="http://schemas.microsoft.com/office/drawing/2010/main">
                <a:solidFill>
                  <a:srgbClr val="FFFFFF"/>
                </a:solidFill>
              </a14:hiddenFill>
            </a:ext>
          </a:extLst>
        </p:spPr>
      </p:pic>
      <p:pic>
        <p:nvPicPr>
          <p:cNvPr id="4104" name="Picture 8" descr="C:\Users\User\Pictures\foto\IMG_8484.jpg"/>
          <p:cNvPicPr>
            <a:picLocks noChangeAspect="1" noChangeArrowheads="1"/>
          </p:cNvPicPr>
          <p:nvPr/>
        </p:nvPicPr>
        <p:blipFill rotWithShape="1">
          <a:blip r:embed="rId4" cstate="screen">
            <a:extLst>
              <a:ext uri="{28A0092B-C50C-407E-A947-70E740481C1C}">
                <a14:useLocalDpi xmlns="" xmlns:a14="http://schemas.microsoft.com/office/drawing/2010/main" val="0"/>
              </a:ext>
            </a:extLst>
          </a:blip>
          <a:srcRect/>
          <a:stretch/>
        </p:blipFill>
        <p:spPr bwMode="auto">
          <a:xfrm>
            <a:off x="3203848" y="3068960"/>
            <a:ext cx="2595399" cy="1584176"/>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6450181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38328"/>
            <a:ext cx="8229600" cy="786416"/>
          </a:xfrm>
        </p:spPr>
        <p:txBody>
          <a:bodyPr>
            <a:normAutofit/>
          </a:bodyPr>
          <a:lstStyle/>
          <a:p>
            <a:r>
              <a:rPr lang="ru-RU" sz="3600" b="1" i="1" dirty="0" smtClean="0">
                <a:solidFill>
                  <a:srgbClr val="FF0000"/>
                </a:solidFill>
              </a:rPr>
              <a:t>Тематика изделий</a:t>
            </a:r>
            <a:endParaRPr lang="ru-RU" sz="3600" b="1" i="1" dirty="0">
              <a:solidFill>
                <a:srgbClr val="FF0000"/>
              </a:solidFill>
            </a:endParaRPr>
          </a:p>
        </p:txBody>
      </p:sp>
      <p:pic>
        <p:nvPicPr>
          <p:cNvPr id="1026" name="Picture 2" descr="C:\Users\User\Pictures\foto\IMG_8516.jpg"/>
          <p:cNvPicPr>
            <a:picLocks noGrp="1" noChangeAspect="1" noChangeArrowheads="1"/>
          </p:cNvPicPr>
          <p:nvPr>
            <p:ph sz="quarter" idx="13"/>
          </p:nvPr>
        </p:nvPicPr>
        <p:blipFill rotWithShape="1">
          <a:blip r:embed="rId2" cstate="screen">
            <a:extLst>
              <a:ext uri="{28A0092B-C50C-407E-A947-70E740481C1C}">
                <a14:useLocalDpi xmlns="" xmlns:a14="http://schemas.microsoft.com/office/drawing/2010/main" val="0"/>
              </a:ext>
            </a:extLst>
          </a:blip>
          <a:srcRect/>
          <a:stretch/>
        </p:blipFill>
        <p:spPr bwMode="auto">
          <a:xfrm>
            <a:off x="6417422" y="2340451"/>
            <a:ext cx="1493729" cy="1084402"/>
          </a:xfrm>
          <a:prstGeom prst="rect">
            <a:avLst/>
          </a:prstGeom>
          <a:noFill/>
          <a:extLst>
            <a:ext uri="{909E8E84-426E-40DD-AFC4-6F175D3DCCD1}">
              <a14:hiddenFill xmlns="" xmlns:a14="http://schemas.microsoft.com/office/drawing/2010/main">
                <a:solidFill>
                  <a:srgbClr val="FFFFFF"/>
                </a:solidFill>
              </a14:hiddenFill>
            </a:ext>
          </a:extLst>
        </p:spPr>
      </p:pic>
      <p:pic>
        <p:nvPicPr>
          <p:cNvPr id="2051" name="Picture 3" descr="C:\Users\User\Pictures\foto\IMG_8505.jpg"/>
          <p:cNvPicPr>
            <a:picLocks noGrp="1" noChangeAspect="1" noChangeArrowheads="1"/>
          </p:cNvPicPr>
          <p:nvPr>
            <p:ph sz="quarter" idx="14"/>
          </p:nvPr>
        </p:nvPicPr>
        <p:blipFill rotWithShape="1">
          <a:blip r:embed="rId3" cstate="screen">
            <a:extLst>
              <a:ext uri="{28A0092B-C50C-407E-A947-70E740481C1C}">
                <a14:useLocalDpi xmlns="" xmlns:a14="http://schemas.microsoft.com/office/drawing/2010/main" val="0"/>
              </a:ext>
            </a:extLst>
          </a:blip>
          <a:stretch/>
        </p:blipFill>
        <p:spPr bwMode="auto">
          <a:xfrm>
            <a:off x="323528" y="2262182"/>
            <a:ext cx="1512916" cy="1134687"/>
          </a:xfrm>
          <a:prstGeom prst="rect">
            <a:avLst/>
          </a:prstGeom>
          <a:noFill/>
          <a:extLst>
            <a:ext uri="{909E8E84-426E-40DD-AFC4-6F175D3DCCD1}">
              <a14:hiddenFill xmlns="" xmlns:a14="http://schemas.microsoft.com/office/drawing/2010/main">
                <a:solidFill>
                  <a:srgbClr val="FFFFFF"/>
                </a:solidFill>
              </a14:hiddenFill>
            </a:ext>
          </a:extLst>
        </p:spPr>
      </p:pic>
      <p:sp>
        <p:nvSpPr>
          <p:cNvPr id="6" name="Текст 5"/>
          <p:cNvSpPr>
            <a:spLocks noGrp="1"/>
          </p:cNvSpPr>
          <p:nvPr>
            <p:ph type="body" idx="4294967295"/>
          </p:nvPr>
        </p:nvSpPr>
        <p:spPr>
          <a:xfrm>
            <a:off x="0" y="1052513"/>
            <a:ext cx="8472488" cy="936625"/>
          </a:xfrm>
        </p:spPr>
        <p:txBody>
          <a:bodyPr>
            <a:normAutofit fontScale="92500" lnSpcReduction="20000"/>
          </a:bodyPr>
          <a:lstStyle/>
          <a:p>
            <a:r>
              <a:rPr lang="ru-RU" dirty="0">
                <a:solidFill>
                  <a:schemeClr val="tx2">
                    <a:lumMod val="75000"/>
                  </a:schemeClr>
                </a:solidFill>
              </a:rPr>
              <a:t>Со временем расширился ассортимент изделий, что позволило </a:t>
            </a:r>
            <a:r>
              <a:rPr lang="ru-RU" dirty="0" smtClean="0">
                <a:solidFill>
                  <a:schemeClr val="tx2">
                    <a:lumMod val="75000"/>
                  </a:schemeClr>
                </a:solidFill>
              </a:rPr>
              <a:t>распределение его </a:t>
            </a:r>
            <a:r>
              <a:rPr lang="ru-RU" dirty="0">
                <a:solidFill>
                  <a:schemeClr val="tx2">
                    <a:lumMod val="75000"/>
                  </a:schemeClr>
                </a:solidFill>
              </a:rPr>
              <a:t>по </a:t>
            </a:r>
            <a:r>
              <a:rPr lang="ru-RU" dirty="0" smtClean="0">
                <a:solidFill>
                  <a:schemeClr val="tx2">
                    <a:lumMod val="75000"/>
                  </a:schemeClr>
                </a:solidFill>
              </a:rPr>
              <a:t>тематике: «Новый год», «Морская», «Лето», «Цирк», «Животные», «Пасха» и другие.</a:t>
            </a:r>
            <a:endParaRPr lang="ru-RU" dirty="0"/>
          </a:p>
        </p:txBody>
      </p:sp>
      <p:sp>
        <p:nvSpPr>
          <p:cNvPr id="7" name="Текст 6"/>
          <p:cNvSpPr>
            <a:spLocks noGrp="1"/>
          </p:cNvSpPr>
          <p:nvPr>
            <p:ph type="body" sz="quarter" idx="4294967295"/>
          </p:nvPr>
        </p:nvSpPr>
        <p:spPr>
          <a:xfrm>
            <a:off x="219138" y="4055304"/>
            <a:ext cx="6840758" cy="936104"/>
          </a:xfrm>
        </p:spPr>
        <p:txBody>
          <a:bodyPr>
            <a:noAutofit/>
          </a:bodyPr>
          <a:lstStyle/>
          <a:p>
            <a:pPr marL="0" indent="0" algn="just">
              <a:buNone/>
            </a:pPr>
            <a:r>
              <a:rPr lang="ru-RU" sz="1800" dirty="0"/>
              <a:t>Небольшие по размеру фигурки могут быть  использованы как </a:t>
            </a:r>
            <a:r>
              <a:rPr lang="ru-RU" sz="1800" dirty="0" smtClean="0"/>
              <a:t> в качестве </a:t>
            </a:r>
            <a:r>
              <a:rPr lang="ru-RU" sz="1800" dirty="0"/>
              <a:t>магнитов на  холодильник , так и  новогодних украшений </a:t>
            </a:r>
          </a:p>
          <a:p>
            <a:pPr marL="0" indent="0" algn="just">
              <a:buNone/>
            </a:pPr>
            <a:r>
              <a:rPr lang="ru-RU" sz="1800" dirty="0" smtClean="0"/>
              <a:t>на </a:t>
            </a:r>
            <a:r>
              <a:rPr lang="ru-RU" sz="1800" dirty="0"/>
              <a:t>елку ( если к ним  при заливке закрепить ленточку).</a:t>
            </a:r>
          </a:p>
          <a:p>
            <a:pPr marL="0" indent="0" algn="just">
              <a:buNone/>
            </a:pPr>
            <a:endParaRPr lang="en-US" sz="1800" dirty="0"/>
          </a:p>
          <a:p>
            <a:endParaRPr lang="en-US" sz="2000" dirty="0" smtClean="0"/>
          </a:p>
          <a:p>
            <a:endParaRPr lang="ru-RU" sz="2000" dirty="0"/>
          </a:p>
        </p:txBody>
      </p:sp>
      <p:pic>
        <p:nvPicPr>
          <p:cNvPr id="2052" name="Picture 4" descr="C:\Users\User\Pictures\foto\IMG_8519.jpg"/>
          <p:cNvPicPr>
            <a:picLocks noChangeAspect="1" noChangeArrowheads="1"/>
          </p:cNvPicPr>
          <p:nvPr/>
        </p:nvPicPr>
        <p:blipFill rotWithShape="1">
          <a:blip r:embed="rId4" cstate="screen">
            <a:extLst>
              <a:ext uri="{28A0092B-C50C-407E-A947-70E740481C1C}">
                <a14:useLocalDpi xmlns="" xmlns:a14="http://schemas.microsoft.com/office/drawing/2010/main" val="0"/>
              </a:ext>
            </a:extLst>
          </a:blip>
          <a:srcRect/>
          <a:stretch/>
        </p:blipFill>
        <p:spPr bwMode="auto">
          <a:xfrm rot="5400000">
            <a:off x="1501964" y="2601954"/>
            <a:ext cx="1713356" cy="613844"/>
          </a:xfrm>
          <a:prstGeom prst="rect">
            <a:avLst/>
          </a:prstGeom>
          <a:noFill/>
          <a:extLst>
            <a:ext uri="{909E8E84-426E-40DD-AFC4-6F175D3DCCD1}">
              <a14:hiddenFill xmlns="" xmlns:a14="http://schemas.microsoft.com/office/drawing/2010/main">
                <a:solidFill>
                  <a:srgbClr val="FFFFFF"/>
                </a:solidFill>
              </a14:hiddenFill>
            </a:ext>
          </a:extLst>
        </p:spPr>
      </p:pic>
      <p:sp>
        <p:nvSpPr>
          <p:cNvPr id="3" name="Прямоугольник 2"/>
          <p:cNvSpPr/>
          <p:nvPr/>
        </p:nvSpPr>
        <p:spPr>
          <a:xfrm>
            <a:off x="2843809" y="3565496"/>
            <a:ext cx="2606566" cy="400110"/>
          </a:xfrm>
          <a:prstGeom prst="rect">
            <a:avLst/>
          </a:prstGeom>
        </p:spPr>
        <p:txBody>
          <a:bodyPr wrap="square">
            <a:spAutoFit/>
          </a:bodyPr>
          <a:lstStyle/>
          <a:p>
            <a:pPr lvl="0" algn="ctr">
              <a:spcBef>
                <a:spcPct val="20000"/>
              </a:spcBef>
              <a:buClr>
                <a:srgbClr val="31B6FD"/>
              </a:buClr>
              <a:buSzPct val="100000"/>
            </a:pPr>
            <a:r>
              <a:rPr lang="ru-RU" sz="2000" b="1" i="1" dirty="0" smtClean="0">
                <a:solidFill>
                  <a:srgbClr val="C00000"/>
                </a:solidFill>
              </a:rPr>
              <a:t>Зна</a:t>
            </a:r>
            <a:r>
              <a:rPr lang="ru-RU" sz="2000" i="1" dirty="0" smtClean="0">
                <a:solidFill>
                  <a:srgbClr val="C00000"/>
                </a:solidFill>
              </a:rPr>
              <a:t>к</a:t>
            </a:r>
            <a:r>
              <a:rPr lang="ru-RU" sz="2000" b="1" i="1" dirty="0" smtClean="0">
                <a:solidFill>
                  <a:srgbClr val="C00000"/>
                </a:solidFill>
              </a:rPr>
              <a:t>и зодиака                                 </a:t>
            </a:r>
            <a:endParaRPr lang="ru-RU" sz="2000" b="1" i="1" dirty="0">
              <a:solidFill>
                <a:srgbClr val="C00000"/>
              </a:solidFill>
            </a:endParaRPr>
          </a:p>
        </p:txBody>
      </p:sp>
      <p:pic>
        <p:nvPicPr>
          <p:cNvPr id="4" name="Picture 2" descr="C:\Users\User\Pictures\foto\IMG_8516.jpg"/>
          <p:cNvPicPr>
            <a:picLocks noChangeAspect="1" noChangeArrowheads="1"/>
          </p:cNvPicPr>
          <p:nvPr/>
        </p:nvPicPr>
        <p:blipFill rotWithShape="1">
          <a:blip r:embed="rId5" cstate="screen">
            <a:extLst>
              <a:ext uri="{28A0092B-C50C-407E-A947-70E740481C1C}">
                <a14:useLocalDpi xmlns="" xmlns:a14="http://schemas.microsoft.com/office/drawing/2010/main" val="0"/>
              </a:ext>
            </a:extLst>
          </a:blip>
          <a:srcRect/>
          <a:stretch/>
        </p:blipFill>
        <p:spPr bwMode="auto">
          <a:xfrm>
            <a:off x="8073296" y="2345536"/>
            <a:ext cx="793680" cy="981706"/>
          </a:xfrm>
          <a:prstGeom prst="rect">
            <a:avLst/>
          </a:prstGeom>
          <a:noFill/>
          <a:extLst>
            <a:ext uri="{909E8E84-426E-40DD-AFC4-6F175D3DCCD1}">
              <a14:hiddenFill xmlns="" xmlns:a14="http://schemas.microsoft.com/office/drawing/2010/main">
                <a:solidFill>
                  <a:srgbClr val="FFFFFF"/>
                </a:solidFill>
              </a14:hiddenFill>
            </a:ext>
          </a:extLst>
        </p:spPr>
      </p:pic>
      <p:pic>
        <p:nvPicPr>
          <p:cNvPr id="5" name="Picture 3" descr="C:\Users\User\Pictures\foto\IMG_8516.jpg"/>
          <p:cNvPicPr>
            <a:picLocks noChangeAspect="1" noChangeArrowheads="1"/>
          </p:cNvPicPr>
          <p:nvPr/>
        </p:nvPicPr>
        <p:blipFill rotWithShape="1">
          <a:blip r:embed="rId6" cstate="screen">
            <a:extLst>
              <a:ext uri="{28A0092B-C50C-407E-A947-70E740481C1C}">
                <a14:useLocalDpi xmlns="" xmlns:a14="http://schemas.microsoft.com/office/drawing/2010/main" val="0"/>
              </a:ext>
            </a:extLst>
          </a:blip>
          <a:srcRect/>
          <a:stretch/>
        </p:blipFill>
        <p:spPr bwMode="auto">
          <a:xfrm>
            <a:off x="5517160" y="2357252"/>
            <a:ext cx="812221" cy="1008192"/>
          </a:xfrm>
          <a:prstGeom prst="rect">
            <a:avLst/>
          </a:prstGeom>
          <a:noFill/>
          <a:extLst>
            <a:ext uri="{909E8E84-426E-40DD-AFC4-6F175D3DCCD1}">
              <a14:hiddenFill xmlns="" xmlns:a14="http://schemas.microsoft.com/office/drawing/2010/main">
                <a:solidFill>
                  <a:srgbClr val="FFFFFF"/>
                </a:solidFill>
              </a14:hiddenFill>
            </a:ext>
          </a:extLst>
        </p:spPr>
      </p:pic>
      <p:pic>
        <p:nvPicPr>
          <p:cNvPr id="8" name="Picture 4" descr="C:\Users\User\Pictures\foto\IMG_8509.jpg"/>
          <p:cNvPicPr>
            <a:picLocks noChangeAspect="1" noChangeArrowheads="1"/>
          </p:cNvPicPr>
          <p:nvPr/>
        </p:nvPicPr>
        <p:blipFill rotWithShape="1">
          <a:blip r:embed="rId7" cstate="screen">
            <a:extLst>
              <a:ext uri="{28A0092B-C50C-407E-A947-70E740481C1C}">
                <a14:useLocalDpi xmlns="" xmlns:a14="http://schemas.microsoft.com/office/drawing/2010/main" val="0"/>
              </a:ext>
            </a:extLst>
          </a:blip>
          <a:srcRect/>
          <a:stretch/>
        </p:blipFill>
        <p:spPr bwMode="auto">
          <a:xfrm>
            <a:off x="2843808" y="2164052"/>
            <a:ext cx="2606566" cy="1344675"/>
          </a:xfrm>
          <a:prstGeom prst="rect">
            <a:avLst/>
          </a:prstGeom>
          <a:noFill/>
          <a:extLst>
            <a:ext uri="{909E8E84-426E-40DD-AFC4-6F175D3DCCD1}">
              <a14:hiddenFill xmlns="" xmlns:a14="http://schemas.microsoft.com/office/drawing/2010/main">
                <a:solidFill>
                  <a:srgbClr val="FFFFFF"/>
                </a:solidFill>
              </a14:hiddenFill>
            </a:ext>
          </a:extLst>
        </p:spPr>
      </p:pic>
      <p:sp>
        <p:nvSpPr>
          <p:cNvPr id="9" name="Прямоугольник 8"/>
          <p:cNvSpPr/>
          <p:nvPr/>
        </p:nvSpPr>
        <p:spPr>
          <a:xfrm>
            <a:off x="217294" y="3459133"/>
            <a:ext cx="2448270" cy="400110"/>
          </a:xfrm>
          <a:prstGeom prst="rect">
            <a:avLst/>
          </a:prstGeom>
        </p:spPr>
        <p:txBody>
          <a:bodyPr wrap="square">
            <a:spAutoFit/>
          </a:bodyPr>
          <a:lstStyle/>
          <a:p>
            <a:r>
              <a:rPr lang="ru-RU" sz="2000" b="1" i="1" dirty="0">
                <a:solidFill>
                  <a:srgbClr val="C00000"/>
                </a:solidFill>
              </a:rPr>
              <a:t>Морская тема</a:t>
            </a:r>
            <a:r>
              <a:rPr lang="en-US" sz="2000" b="1" i="1" dirty="0">
                <a:solidFill>
                  <a:srgbClr val="C00000"/>
                </a:solidFill>
              </a:rPr>
              <a:t> </a:t>
            </a:r>
            <a:endParaRPr lang="ru-RU" dirty="0"/>
          </a:p>
        </p:txBody>
      </p:sp>
      <p:sp>
        <p:nvSpPr>
          <p:cNvPr id="11" name="Прямоугольник 10"/>
          <p:cNvSpPr/>
          <p:nvPr/>
        </p:nvSpPr>
        <p:spPr>
          <a:xfrm>
            <a:off x="5759576" y="3365444"/>
            <a:ext cx="3107400" cy="400110"/>
          </a:xfrm>
          <a:prstGeom prst="rect">
            <a:avLst/>
          </a:prstGeom>
        </p:spPr>
        <p:txBody>
          <a:bodyPr wrap="square">
            <a:spAutoFit/>
          </a:bodyPr>
          <a:lstStyle/>
          <a:p>
            <a:pPr lvl="0" algn="ctr">
              <a:spcBef>
                <a:spcPct val="20000"/>
              </a:spcBef>
              <a:buClr>
                <a:srgbClr val="31B6FD"/>
              </a:buClr>
              <a:buSzPct val="100000"/>
            </a:pPr>
            <a:r>
              <a:rPr lang="ru-RU" sz="2000" b="1" i="1" dirty="0">
                <a:solidFill>
                  <a:srgbClr val="C00000"/>
                </a:solidFill>
              </a:rPr>
              <a:t>Новый год</a:t>
            </a:r>
          </a:p>
        </p:txBody>
      </p:sp>
      <p:pic>
        <p:nvPicPr>
          <p:cNvPr id="12" name="Picture 2" descr="C:\Users\User\Pictures\изделия из гипса\DSC06120.JPG"/>
          <p:cNvPicPr>
            <a:picLocks noChangeAspect="1" noChangeArrowheads="1"/>
          </p:cNvPicPr>
          <p:nvPr/>
        </p:nvPicPr>
        <p:blipFill>
          <a:blip r:embed="rId8" cstate="screen">
            <a:extLst>
              <a:ext uri="{28A0092B-C50C-407E-A947-70E740481C1C}">
                <a14:useLocalDpi xmlns="" xmlns:a14="http://schemas.microsoft.com/office/drawing/2010/main" val="0"/>
              </a:ext>
            </a:extLst>
          </a:blip>
          <a:srcRect/>
          <a:stretch>
            <a:fillRect/>
          </a:stretch>
        </p:blipFill>
        <p:spPr bwMode="auto">
          <a:xfrm rot="5400000">
            <a:off x="6864187" y="4449181"/>
            <a:ext cx="2400806" cy="1800605"/>
          </a:xfrm>
          <a:prstGeom prst="rect">
            <a:avLst/>
          </a:prstGeom>
          <a:noFill/>
          <a:extLst>
            <a:ext uri="{909E8E84-426E-40DD-AFC4-6F175D3DCCD1}">
              <a14:hiddenFill xmlns="" xmlns:a14="http://schemas.microsoft.com/office/drawing/2010/main">
                <a:solidFill>
                  <a:srgbClr val="FFFFFF"/>
                </a:solidFill>
              </a14:hiddenFill>
            </a:ext>
          </a:extLst>
        </p:spPr>
      </p:pic>
      <p:pic>
        <p:nvPicPr>
          <p:cNvPr id="1029" name="Picture 5" descr="C:\Users\User\Pictures\изделия из гипса\DSC06146.JPG"/>
          <p:cNvPicPr>
            <a:picLocks noChangeAspect="1" noChangeArrowheads="1"/>
          </p:cNvPicPr>
          <p:nvPr/>
        </p:nvPicPr>
        <p:blipFill rotWithShape="1">
          <a:blip r:embed="rId9" cstate="screen">
            <a:extLst>
              <a:ext uri="{28A0092B-C50C-407E-A947-70E740481C1C}">
                <a14:useLocalDpi xmlns="" xmlns:a14="http://schemas.microsoft.com/office/drawing/2010/main" val="0"/>
              </a:ext>
            </a:extLst>
          </a:blip>
          <a:srcRect/>
          <a:stretch/>
        </p:blipFill>
        <p:spPr bwMode="auto">
          <a:xfrm rot="6600447">
            <a:off x="3075722" y="5711306"/>
            <a:ext cx="951083" cy="886689"/>
          </a:xfrm>
          <a:prstGeom prst="rect">
            <a:avLst/>
          </a:prstGeom>
          <a:noFill/>
          <a:extLst>
            <a:ext uri="{909E8E84-426E-40DD-AFC4-6F175D3DCCD1}">
              <a14:hiddenFill xmlns="" xmlns:a14="http://schemas.microsoft.com/office/drawing/2010/main">
                <a:solidFill>
                  <a:srgbClr val="FFFFFF"/>
                </a:solidFill>
              </a14:hiddenFill>
            </a:ext>
          </a:extLst>
        </p:spPr>
      </p:pic>
      <p:pic>
        <p:nvPicPr>
          <p:cNvPr id="1030" name="Picture 6" descr="C:\Users\User\Pictures\изделия из гипса\DSC06133.JPG"/>
          <p:cNvPicPr>
            <a:picLocks noChangeAspect="1" noChangeArrowheads="1"/>
          </p:cNvPicPr>
          <p:nvPr/>
        </p:nvPicPr>
        <p:blipFill rotWithShape="1">
          <a:blip r:embed="rId10" cstate="screen">
            <a:extLst>
              <a:ext uri="{28A0092B-C50C-407E-A947-70E740481C1C}">
                <a14:useLocalDpi xmlns="" xmlns:a14="http://schemas.microsoft.com/office/drawing/2010/main" val="0"/>
              </a:ext>
            </a:extLst>
          </a:blip>
          <a:srcRect/>
          <a:stretch/>
        </p:blipFill>
        <p:spPr bwMode="auto">
          <a:xfrm rot="5400000">
            <a:off x="314728" y="5092345"/>
            <a:ext cx="1476081" cy="1444894"/>
          </a:xfrm>
          <a:prstGeom prst="rect">
            <a:avLst/>
          </a:prstGeom>
          <a:noFill/>
          <a:extLst>
            <a:ext uri="{909E8E84-426E-40DD-AFC4-6F175D3DCCD1}">
              <a14:hiddenFill xmlns="" xmlns:a14="http://schemas.microsoft.com/office/drawing/2010/main">
                <a:solidFill>
                  <a:srgbClr val="FFFFFF"/>
                </a:solidFill>
              </a14:hiddenFill>
            </a:ext>
          </a:extLst>
        </p:spPr>
      </p:pic>
      <p:pic>
        <p:nvPicPr>
          <p:cNvPr id="1031" name="Picture 7" descr="C:\Users\User\Pictures\Гипс\IMG_0976.jpg"/>
          <p:cNvPicPr>
            <a:picLocks noChangeAspect="1" noChangeArrowheads="1"/>
          </p:cNvPicPr>
          <p:nvPr/>
        </p:nvPicPr>
        <p:blipFill rotWithShape="1">
          <a:blip r:embed="rId11" cstate="screen">
            <a:extLst>
              <a:ext uri="{28A0092B-C50C-407E-A947-70E740481C1C}">
                <a14:useLocalDpi xmlns="" xmlns:a14="http://schemas.microsoft.com/office/drawing/2010/main" val="0"/>
              </a:ext>
            </a:extLst>
          </a:blip>
          <a:srcRect/>
          <a:stretch/>
        </p:blipFill>
        <p:spPr bwMode="auto">
          <a:xfrm>
            <a:off x="4213878" y="5472055"/>
            <a:ext cx="1303282" cy="930109"/>
          </a:xfrm>
          <a:prstGeom prst="rect">
            <a:avLst/>
          </a:prstGeom>
          <a:noFill/>
          <a:extLst>
            <a:ext uri="{909E8E84-426E-40DD-AFC4-6F175D3DCCD1}">
              <a14:hiddenFill xmlns="" xmlns:a14="http://schemas.microsoft.com/office/drawing/2010/main">
                <a:solidFill>
                  <a:srgbClr val="FFFFFF"/>
                </a:solidFill>
              </a14:hiddenFill>
            </a:ext>
          </a:extLst>
        </p:spPr>
      </p:pic>
      <p:pic>
        <p:nvPicPr>
          <p:cNvPr id="1032" name="Picture 8" descr="C:\Users\User\Pictures\foto\IMG_8519.jpg"/>
          <p:cNvPicPr>
            <a:picLocks noChangeAspect="1" noChangeArrowheads="1"/>
          </p:cNvPicPr>
          <p:nvPr/>
        </p:nvPicPr>
        <p:blipFill rotWithShape="1">
          <a:blip r:embed="rId12" cstate="screen">
            <a:extLst>
              <a:ext uri="{28A0092B-C50C-407E-A947-70E740481C1C}">
                <a14:useLocalDpi xmlns="" xmlns:a14="http://schemas.microsoft.com/office/drawing/2010/main" val="0"/>
              </a:ext>
            </a:extLst>
          </a:blip>
          <a:srcRect/>
          <a:stretch/>
        </p:blipFill>
        <p:spPr bwMode="auto">
          <a:xfrm>
            <a:off x="1537499" y="6076755"/>
            <a:ext cx="612153" cy="650817"/>
          </a:xfrm>
          <a:prstGeom prst="rect">
            <a:avLst/>
          </a:prstGeom>
          <a:noFill/>
          <a:extLst>
            <a:ext uri="{909E8E84-426E-40DD-AFC4-6F175D3DCCD1}">
              <a14:hiddenFill xmlns="" xmlns:a14="http://schemas.microsoft.com/office/drawing/2010/main">
                <a:solidFill>
                  <a:srgbClr val="FFFFFF"/>
                </a:solidFill>
              </a14:hiddenFill>
            </a:ext>
          </a:extLst>
        </p:spPr>
      </p:pic>
      <p:pic>
        <p:nvPicPr>
          <p:cNvPr id="1033" name="Picture 9" descr="C:\Users\User\Pictures\изделия из гипса\DSC06130.JPG"/>
          <p:cNvPicPr>
            <a:picLocks noChangeAspect="1" noChangeArrowheads="1"/>
          </p:cNvPicPr>
          <p:nvPr/>
        </p:nvPicPr>
        <p:blipFill rotWithShape="1">
          <a:blip r:embed="rId13" cstate="screen">
            <a:extLst>
              <a:ext uri="{28A0092B-C50C-407E-A947-70E740481C1C}">
                <a14:useLocalDpi xmlns="" xmlns:a14="http://schemas.microsoft.com/office/drawing/2010/main" val="0"/>
              </a:ext>
            </a:extLst>
          </a:blip>
          <a:srcRect/>
          <a:stretch/>
        </p:blipFill>
        <p:spPr bwMode="auto">
          <a:xfrm>
            <a:off x="5759576" y="5076752"/>
            <a:ext cx="1187708" cy="1597892"/>
          </a:xfrm>
          <a:prstGeom prst="rect">
            <a:avLst/>
          </a:prstGeom>
          <a:noFill/>
          <a:extLst>
            <a:ext uri="{909E8E84-426E-40DD-AFC4-6F175D3DCCD1}">
              <a14:hiddenFill xmlns="" xmlns:a14="http://schemas.microsoft.com/office/drawing/2010/main">
                <a:solidFill>
                  <a:srgbClr val="FFFFFF"/>
                </a:solidFill>
              </a14:hiddenFill>
            </a:ext>
          </a:extLst>
        </p:spPr>
      </p:pic>
      <p:pic>
        <p:nvPicPr>
          <p:cNvPr id="1034" name="Picture 10" descr="C:\Users\User\Pictures\изделия из гипса\DSC06143.JPG"/>
          <p:cNvPicPr>
            <a:picLocks noChangeAspect="1" noChangeArrowheads="1"/>
          </p:cNvPicPr>
          <p:nvPr/>
        </p:nvPicPr>
        <p:blipFill rotWithShape="1">
          <a:blip r:embed="rId14" cstate="screen">
            <a:extLst>
              <a:ext uri="{28A0092B-C50C-407E-A947-70E740481C1C}">
                <a14:useLocalDpi xmlns="" xmlns:a14="http://schemas.microsoft.com/office/drawing/2010/main" val="0"/>
              </a:ext>
            </a:extLst>
          </a:blip>
          <a:srcRect/>
          <a:stretch/>
        </p:blipFill>
        <p:spPr bwMode="auto">
          <a:xfrm>
            <a:off x="2143222" y="5319213"/>
            <a:ext cx="1044684" cy="1112969"/>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28595033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903</TotalTime>
  <Words>819</Words>
  <Application>Microsoft Office PowerPoint</Application>
  <PresentationFormat>Экран (4:3)</PresentationFormat>
  <Paragraphs>101</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Волна</vt:lpstr>
      <vt:lpstr>Презентация  мини – мастерской по изготовлению изделий из гипса</vt:lpstr>
      <vt:lpstr>        Представление</vt:lpstr>
      <vt:lpstr>Вводное занятие</vt:lpstr>
      <vt:lpstr>3. Инструкция по технике безопасности при работе с гипсом </vt:lpstr>
      <vt:lpstr>Этапы работы:     Заливка * Рекомендации</vt:lpstr>
      <vt:lpstr>Этапы работы:    Раскраска</vt:lpstr>
      <vt:lpstr>Виды гипсовых изделий</vt:lpstr>
      <vt:lpstr>     Далее…</vt:lpstr>
      <vt:lpstr>Тематика изделий</vt:lpstr>
      <vt:lpstr>Слайд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Аниса</cp:lastModifiedBy>
  <cp:revision>95</cp:revision>
  <dcterms:created xsi:type="dcterms:W3CDTF">2011-11-21T15:28:59Z</dcterms:created>
  <dcterms:modified xsi:type="dcterms:W3CDTF">2015-04-28T18:16:13Z</dcterms:modified>
</cp:coreProperties>
</file>