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0" r:id="rId3"/>
    <p:sldId id="257" r:id="rId4"/>
    <p:sldId id="267" r:id="rId5"/>
    <p:sldId id="263" r:id="rId6"/>
    <p:sldId id="265" r:id="rId7"/>
    <p:sldId id="259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2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E0917-E667-4862-8024-F44612817F22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8423F5-FB15-4193-BF6E-8ABE873A6D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E0917-E667-4862-8024-F44612817F22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23F5-FB15-4193-BF6E-8ABE873A6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E0917-E667-4862-8024-F44612817F22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23F5-FB15-4193-BF6E-8ABE873A6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E1E0917-E667-4862-8024-F44612817F22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88423F5-FB15-4193-BF6E-8ABE873A6D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E0917-E667-4862-8024-F44612817F22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23F5-FB15-4193-BF6E-8ABE873A6D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E0917-E667-4862-8024-F44612817F22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23F5-FB15-4193-BF6E-8ABE873A6D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23F5-FB15-4193-BF6E-8ABE873A6D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E0917-E667-4862-8024-F44612817F22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E0917-E667-4862-8024-F44612817F22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23F5-FB15-4193-BF6E-8ABE873A6D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E0917-E667-4862-8024-F44612817F22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23F5-FB15-4193-BF6E-8ABE873A6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E1E0917-E667-4862-8024-F44612817F22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8423F5-FB15-4193-BF6E-8ABE873A6D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E0917-E667-4862-8024-F44612817F22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8423F5-FB15-4193-BF6E-8ABE873A6D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E1E0917-E667-4862-8024-F44612817F22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88423F5-FB15-4193-BF6E-8ABE873A6D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2132856"/>
            <a:ext cx="8686800" cy="4176464"/>
          </a:xfrm>
        </p:spPr>
        <p:txBody>
          <a:bodyPr/>
          <a:lstStyle/>
          <a:p>
            <a:r>
              <a:rPr lang="ru-RU" sz="3600" dirty="0" smtClean="0"/>
              <a:t>Образование государства </a:t>
            </a:r>
          </a:p>
          <a:p>
            <a:r>
              <a:rPr lang="ru-RU" sz="3600" dirty="0" smtClean="0"/>
              <a:t>  у восточных славян</a:t>
            </a:r>
          </a:p>
          <a:p>
            <a:endParaRPr lang="ru-RU" sz="3600" dirty="0" smtClean="0"/>
          </a:p>
          <a:p>
            <a:endParaRPr lang="ru-RU" sz="3600" dirty="0" smtClean="0"/>
          </a:p>
          <a:p>
            <a:r>
              <a:rPr lang="ru-RU" sz="1600" dirty="0" smtClean="0"/>
              <a:t>                                                            Работу  выполнила учитель</a:t>
            </a:r>
          </a:p>
          <a:p>
            <a:r>
              <a:rPr lang="ru-RU" sz="1600" dirty="0" smtClean="0"/>
              <a:t>                                                             истории и обществознания </a:t>
            </a:r>
          </a:p>
          <a:p>
            <a:r>
              <a:rPr lang="ru-RU" sz="1600" dirty="0" smtClean="0"/>
              <a:t>                                                                  Григорьева Ирина Николаевна</a:t>
            </a:r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2013г.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843808" y="548680"/>
            <a:ext cx="4032448" cy="792088"/>
          </a:xfrm>
        </p:spPr>
        <p:txBody>
          <a:bodyPr/>
          <a:lstStyle/>
          <a:p>
            <a:r>
              <a:rPr lang="ru-RU" sz="1800" dirty="0" smtClean="0"/>
              <a:t>МБОУ    ООШ  с. </a:t>
            </a:r>
            <a:r>
              <a:rPr lang="ru-RU" sz="1800" dirty="0" err="1" smtClean="0"/>
              <a:t>Подсосенки</a:t>
            </a:r>
            <a:r>
              <a:rPr lang="ru-RU" sz="1800" dirty="0" smtClean="0"/>
              <a:t> </a:t>
            </a:r>
            <a:r>
              <a:rPr lang="ru-RU" sz="1800" dirty="0" err="1" smtClean="0"/>
              <a:t>Балаковского</a:t>
            </a:r>
            <a:r>
              <a:rPr lang="ru-RU" sz="1800" dirty="0" smtClean="0"/>
              <a:t>   района   Саратовской  области   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    </a:t>
            </a:r>
            <a:r>
              <a:rPr lang="ru-RU" sz="5300" b="1" dirty="0" smtClean="0"/>
              <a:t>Наша  Родина  - Россия</a:t>
            </a:r>
            <a:endParaRPr lang="ru-RU" sz="5300" b="1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412776"/>
            <a:ext cx="8229600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347864" y="908720"/>
            <a:ext cx="2325858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Franklin Gothic Demi Cond" pitchFamily="34" charset="0"/>
              </a:rPr>
              <a:t>                      </a:t>
            </a:r>
            <a:r>
              <a:rPr lang="ru-RU" sz="6000" b="1" dirty="0" smtClean="0"/>
              <a:t>Наша        Родина</a:t>
            </a:r>
            <a:endParaRPr lang="ru-RU" sz="6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6096" y="1196752"/>
            <a:ext cx="3394140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4005064"/>
            <a:ext cx="4104456" cy="25930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HeroicExtremeRigh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3928" y="4005064"/>
            <a:ext cx="4999251" cy="24516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ContrastingLef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5576" y="1052736"/>
            <a:ext cx="2448272" cy="26829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HeroicExtremeRigh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152400"/>
            <a:ext cx="8172400" cy="10443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</a:t>
            </a:r>
            <a:r>
              <a:rPr lang="ru-RU" b="1" dirty="0" smtClean="0"/>
              <a:t>«Повесть временных лет»                 </a:t>
            </a:r>
            <a:endParaRPr lang="ru-RU" b="1" dirty="0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dirty="0" smtClean="0"/>
              <a:t>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400" dirty="0" smtClean="0"/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436096" y="1556792"/>
            <a:ext cx="3528392" cy="45392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dirty="0" smtClean="0"/>
              <a:t>« Откуда есть пошла Русская земля , кто в Киеве </a:t>
            </a:r>
            <a:r>
              <a:rPr lang="ru-RU" sz="2800" dirty="0" err="1" smtClean="0"/>
              <a:t>нача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первее</a:t>
            </a:r>
            <a:r>
              <a:rPr lang="ru-RU" sz="2800" dirty="0" smtClean="0"/>
              <a:t>   </a:t>
            </a:r>
            <a:r>
              <a:rPr lang="ru-RU" sz="2800" dirty="0" err="1" smtClean="0"/>
              <a:t>княжити</a:t>
            </a:r>
            <a:r>
              <a:rPr lang="ru-RU" sz="2800" dirty="0" smtClean="0"/>
              <a:t> , и откуда Русская земля стала есть …»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dirty="0" smtClean="0"/>
              <a:t>				                       Летописец Нестор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1027" name="Picture 3" descr="C:\Users\Ирина\Desktop\Фото ФГОС\Фото0328.jpg"/>
          <p:cNvPicPr>
            <a:picLocks noChangeAspect="1" noChangeArrowheads="1"/>
          </p:cNvPicPr>
          <p:nvPr/>
        </p:nvPicPr>
        <p:blipFill>
          <a:blip r:embed="rId2" cstate="email"/>
          <a:srcRect l="-837"/>
          <a:stretch>
            <a:fillRect/>
          </a:stretch>
        </p:blipFill>
        <p:spPr bwMode="auto">
          <a:xfrm rot="21232460">
            <a:off x="873815" y="1708856"/>
            <a:ext cx="4403085" cy="380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4312"/>
          </a:xfrm>
        </p:spPr>
        <p:txBody>
          <a:bodyPr>
            <a:noAutofit/>
          </a:bodyPr>
          <a:lstStyle/>
          <a:p>
            <a:r>
              <a:rPr lang="ru-RU" sz="4400" dirty="0" smtClean="0"/>
              <a:t>   </a:t>
            </a:r>
            <a:r>
              <a:rPr lang="ru-RU" sz="3200" b="1" dirty="0" smtClean="0"/>
              <a:t>Образование   государства  и  его   функции</a:t>
            </a:r>
            <a:endParaRPr lang="ru-RU" sz="4400" b="1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2699792" y="2996952"/>
            <a:ext cx="3874491" cy="1207714"/>
            <a:chOff x="2520664" y="1944222"/>
            <a:chExt cx="3874491" cy="120771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520664" y="1944222"/>
              <a:ext cx="3874491" cy="120771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2520664" y="1944222"/>
              <a:ext cx="3874491" cy="120771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 smtClean="0">
                  <a:latin typeface="+mj-lt"/>
                </a:rPr>
                <a:t>ГОСУДАРСТВО</a:t>
              </a:r>
              <a:endParaRPr lang="ru-RU" sz="3200" b="1" kern="1200" dirty="0">
                <a:latin typeface="+mj-lt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779912" y="1124744"/>
            <a:ext cx="1944216" cy="1224136"/>
            <a:chOff x="3240863" y="-513474"/>
            <a:chExt cx="1949227" cy="145483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240863" y="-513474"/>
              <a:ext cx="1949227" cy="136925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3240863" y="-513474"/>
              <a:ext cx="1906738" cy="145483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Единая </a:t>
              </a:r>
              <a:r>
                <a:rPr lang="ru-RU" sz="2000" b="1" kern="1200" dirty="0" err="1" smtClean="0"/>
                <a:t>территория.Защита</a:t>
              </a:r>
              <a:r>
                <a:rPr lang="ru-RU" sz="2000" b="1" kern="1200" dirty="0" smtClean="0"/>
                <a:t> границ</a:t>
              </a:r>
              <a:endParaRPr lang="ru-RU" sz="2000" b="1" kern="1200" dirty="0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6156176" y="1916832"/>
            <a:ext cx="15121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467544" y="4941168"/>
            <a:ext cx="2275726" cy="1365435"/>
            <a:chOff x="144032" y="3600650"/>
            <a:chExt cx="2275726" cy="1365435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144032" y="3600650"/>
              <a:ext cx="2275726" cy="136543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Прямоугольник 20"/>
            <p:cNvSpPr/>
            <p:nvPr/>
          </p:nvSpPr>
          <p:spPr>
            <a:xfrm>
              <a:off x="144032" y="3600650"/>
              <a:ext cx="2275726" cy="136543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/>
                <a:t>Внутренняя политика</a:t>
              </a:r>
              <a:endParaRPr lang="ru-RU" sz="2300" b="1" kern="12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419872" y="5157192"/>
            <a:ext cx="2275726" cy="1365435"/>
            <a:chOff x="3312878" y="3744694"/>
            <a:chExt cx="2275726" cy="1365435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3312878" y="3744694"/>
              <a:ext cx="2275726" cy="136543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3312878" y="3744694"/>
              <a:ext cx="2275726" cy="136543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kern="1200" dirty="0" smtClean="0"/>
                <a:t> </a:t>
              </a:r>
              <a:r>
                <a:rPr lang="ru-RU" sz="2300" b="1" kern="1200" dirty="0" smtClean="0"/>
                <a:t>Оборона</a:t>
              </a:r>
              <a:endParaRPr lang="ru-RU" sz="2300" b="1" kern="1200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300192" y="5013176"/>
            <a:ext cx="2448272" cy="1293427"/>
            <a:chOff x="5611127" y="3528733"/>
            <a:chExt cx="2699792" cy="1509451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5755143" y="3600741"/>
              <a:ext cx="2275726" cy="136543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Прямоугольник 32"/>
            <p:cNvSpPr/>
            <p:nvPr/>
          </p:nvSpPr>
          <p:spPr>
            <a:xfrm>
              <a:off x="5611127" y="3528733"/>
              <a:ext cx="2699792" cy="150945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/>
                <a:t>Внешняя политика</a:t>
              </a:r>
              <a:endParaRPr lang="ru-RU" sz="2300" b="1" kern="1200" dirty="0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6228184" y="1124744"/>
            <a:ext cx="2448272" cy="163121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dirty="0" smtClean="0"/>
              <a:t>Регулирование отношений с соседями (другими государствами)</a:t>
            </a:r>
            <a:endParaRPr lang="ru-RU" sz="20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39552" y="1124745"/>
            <a:ext cx="2304256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dirty="0" smtClean="0"/>
              <a:t>Регулирование отношений  между людьми с помощью закона</a:t>
            </a:r>
            <a:endParaRPr lang="ru-RU" sz="2000" b="1" dirty="0"/>
          </a:p>
        </p:txBody>
      </p:sp>
      <p:sp>
        <p:nvSpPr>
          <p:cNvPr id="36" name="Стрелка вниз 35"/>
          <p:cNvSpPr/>
          <p:nvPr/>
        </p:nvSpPr>
        <p:spPr>
          <a:xfrm rot="19632045">
            <a:off x="1979712" y="285293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4355976" y="227687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 rot="2803502">
            <a:off x="6922108" y="2780206"/>
            <a:ext cx="484632" cy="11265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1475656" y="2924944"/>
            <a:ext cx="0" cy="18722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4788024" y="2492896"/>
            <a:ext cx="72008" cy="25922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7884368" y="2924944"/>
            <a:ext cx="0" cy="1944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779912" y="980728"/>
            <a:ext cx="5364088" cy="587727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У восточных славян  в</a:t>
            </a:r>
            <a:r>
              <a:rPr lang="en-US" sz="1800" b="1" dirty="0" smtClean="0">
                <a:solidFill>
                  <a:schemeClr val="tx1"/>
                </a:solidFill>
              </a:rPr>
              <a:t> IX</a:t>
            </a:r>
            <a:r>
              <a:rPr lang="ru-RU" sz="1800" b="1" dirty="0" smtClean="0">
                <a:solidFill>
                  <a:schemeClr val="tx1"/>
                </a:solidFill>
              </a:rPr>
              <a:t>в.  сложилось  два  государственных центра: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-</a:t>
            </a:r>
            <a:r>
              <a:rPr lang="ru-RU" sz="18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Новгород</a:t>
            </a:r>
            <a:r>
              <a:rPr lang="ru-RU" sz="1800" b="1" dirty="0" smtClean="0">
                <a:solidFill>
                  <a:schemeClr val="tx1"/>
                </a:solidFill>
              </a:rPr>
              <a:t> – княжил  </a:t>
            </a:r>
            <a:r>
              <a:rPr lang="ru-RU" sz="1800" b="1" dirty="0" err="1" smtClean="0">
                <a:solidFill>
                  <a:schemeClr val="tx1"/>
                </a:solidFill>
              </a:rPr>
              <a:t>Рюрик</a:t>
            </a:r>
            <a:r>
              <a:rPr lang="ru-RU" sz="1800" b="1" dirty="0" smtClean="0">
                <a:solidFill>
                  <a:schemeClr val="tx1"/>
                </a:solidFill>
              </a:rPr>
              <a:t> ( 862-879 )</a:t>
            </a:r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1800" dirty="0" smtClean="0"/>
              <a:t>  </a:t>
            </a:r>
            <a:r>
              <a:rPr lang="ru-RU" sz="1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Передал   власть</a:t>
            </a:r>
          </a:p>
          <a:p>
            <a:pPr algn="ctr">
              <a:lnSpc>
                <a:spcPct val="100000"/>
              </a:lnSpc>
            </a:pPr>
            <a:r>
              <a:rPr lang="ru-RU" sz="1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                                                              Олег  (879-912)                                             -</a:t>
            </a:r>
            <a:r>
              <a:rPr lang="ru-RU" sz="18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Киев</a:t>
            </a:r>
            <a:r>
              <a:rPr lang="ru-RU" sz="1800" b="1" dirty="0" smtClean="0">
                <a:solidFill>
                  <a:schemeClr val="tx1"/>
                </a:solidFill>
              </a:rPr>
              <a:t>  -  княжили Аскольд  и  </a:t>
            </a:r>
            <a:r>
              <a:rPr lang="ru-RU" sz="1800" b="1" dirty="0" err="1" smtClean="0">
                <a:solidFill>
                  <a:schemeClr val="tx1"/>
                </a:solidFill>
              </a:rPr>
              <a:t>Дир</a:t>
            </a:r>
            <a:r>
              <a:rPr lang="ru-RU" sz="1800" b="1" dirty="0" smtClean="0">
                <a:solidFill>
                  <a:schemeClr val="tx1"/>
                </a:solidFill>
              </a:rPr>
              <a:t>.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404664"/>
            <a:ext cx="8820472" cy="43204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Образование единого Древнерусского государства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980728"/>
            <a:ext cx="3632669" cy="4994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трелка вниз 10"/>
          <p:cNvSpPr/>
          <p:nvPr/>
        </p:nvSpPr>
        <p:spPr>
          <a:xfrm>
            <a:off x="5652120" y="4797152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483768" y="270892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779912" y="5157192"/>
            <a:ext cx="46805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latin typeface="Arial Black" pitchFamily="34" charset="0"/>
                <a:cs typeface="Aharoni" pitchFamily="2" charset="-79"/>
              </a:rPr>
              <a:t>          </a:t>
            </a:r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 Black" pitchFamily="34" charset="0"/>
                <a:cs typeface="Aharoni" pitchFamily="2" charset="-79"/>
              </a:rPr>
              <a:t>882 год</a:t>
            </a:r>
            <a:r>
              <a:rPr lang="ru-RU" sz="4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  <a:cs typeface="Aharoni" pitchFamily="2" charset="-79"/>
              </a:rPr>
              <a:t> </a:t>
            </a:r>
            <a:endParaRPr lang="ru-RU" sz="3600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  <a:cs typeface="Aharoni" pitchFamily="2" charset="-79"/>
            </a:endParaRPr>
          </a:p>
        </p:txBody>
      </p:sp>
      <p:pic>
        <p:nvPicPr>
          <p:cNvPr id="15" name="Picture 12" descr="РЮРИК"/>
          <p:cNvPicPr>
            <a:picLocks noChangeAspect="1" noChangeArrowheads="1"/>
          </p:cNvPicPr>
          <p:nvPr/>
        </p:nvPicPr>
        <p:blipFill>
          <a:blip r:embed="rId3" cstate="email">
            <a:lum bright="-6000" contrast="18000"/>
          </a:blip>
          <a:srcRect/>
          <a:stretch>
            <a:fillRect/>
          </a:stretch>
        </p:blipFill>
        <p:spPr bwMode="auto">
          <a:xfrm>
            <a:off x="3851920" y="2564904"/>
            <a:ext cx="1549276" cy="1522805"/>
          </a:xfrm>
          <a:prstGeom prst="rect">
            <a:avLst/>
          </a:prstGeom>
          <a:noFill/>
        </p:spPr>
      </p:pic>
      <p:pic>
        <p:nvPicPr>
          <p:cNvPr id="16" name="Picture 11" descr="ОЛЕГ"/>
          <p:cNvPicPr>
            <a:picLocks noChangeAspect="1" noChangeArrowheads="1"/>
          </p:cNvPicPr>
          <p:nvPr/>
        </p:nvPicPr>
        <p:blipFill>
          <a:blip r:embed="rId4" cstate="email">
            <a:lum contrast="36000"/>
          </a:blip>
          <a:srcRect/>
          <a:stretch>
            <a:fillRect/>
          </a:stretch>
        </p:blipFill>
        <p:spPr bwMode="auto">
          <a:xfrm>
            <a:off x="7452320" y="2564904"/>
            <a:ext cx="1263289" cy="1512168"/>
          </a:xfrm>
          <a:prstGeom prst="rect">
            <a:avLst/>
          </a:prstGeom>
          <a:noFill/>
        </p:spPr>
      </p:pic>
      <p:sp>
        <p:nvSpPr>
          <p:cNvPr id="17" name="Стрелка вправо 16"/>
          <p:cNvSpPr/>
          <p:nvPr/>
        </p:nvSpPr>
        <p:spPr>
          <a:xfrm>
            <a:off x="5796136" y="26369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763688" y="5949280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/>
              <a:t>Олег  объединил   Киев и Новгор</a:t>
            </a:r>
            <a:r>
              <a:rPr lang="ru-RU" b="1" dirty="0" smtClean="0"/>
              <a:t>од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</a:t>
            </a:r>
            <a:r>
              <a:rPr lang="ru-RU" sz="4800" b="1" dirty="0" smtClean="0"/>
              <a:t>Киевская Русь</a:t>
            </a:r>
            <a:endParaRPr lang="ru-RU" sz="48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067944" y="1412776"/>
            <a:ext cx="5076056" cy="468322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 </a:t>
            </a:r>
            <a:endParaRPr lang="ru-RU" sz="24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980728"/>
            <a:ext cx="3888432" cy="528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99992" y="1052736"/>
            <a:ext cx="44644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4288" algn="ctr">
              <a:buFont typeface="Wingdings" pitchFamily="2" charset="2"/>
              <a:buNone/>
            </a:pPr>
            <a:r>
              <a:rPr lang="ru-RU" sz="2400" dirty="0" smtClean="0"/>
              <a:t>В конце</a:t>
            </a:r>
            <a:r>
              <a:rPr lang="en-US" sz="2400" dirty="0" smtClean="0"/>
              <a:t> IX </a:t>
            </a:r>
            <a:r>
              <a:rPr lang="ru-RU" sz="2400" dirty="0" smtClean="0"/>
              <a:t>века на землях восточных славян сложилось</a:t>
            </a:r>
            <a:r>
              <a:rPr lang="ru-RU" sz="2400" b="1" dirty="0" smtClean="0"/>
              <a:t> Древнерусское государство -  Киевская Русь</a:t>
            </a:r>
            <a:r>
              <a:rPr lang="ru-RU" sz="2400" b="1" smtClean="0"/>
              <a:t>.</a:t>
            </a:r>
            <a:r>
              <a:rPr lang="ru-RU" sz="2400" smtClean="0"/>
              <a:t>                                                                         </a:t>
            </a:r>
            <a:r>
              <a:rPr lang="ru-RU" sz="2400" dirty="0" smtClean="0"/>
              <a:t>Оно формировалось  в результате  сложного, закономерного    взаимодействия внутренних  и внешних факторов.  В древнерусском государстве сменились элементы родоплеменного управления.        Управлял государством князь, с помощью дружины, опираясь на полюдье.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152400"/>
            <a:ext cx="8964488" cy="684312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/>
              <a:t>  </a:t>
            </a:r>
            <a:r>
              <a:rPr lang="ru-RU" sz="5300" b="1" dirty="0" smtClean="0"/>
              <a:t>Киев – мать  городов  русски</a:t>
            </a:r>
            <a:r>
              <a:rPr lang="ru-RU" sz="5300" dirty="0" smtClean="0"/>
              <a:t>х</a:t>
            </a:r>
            <a:endParaRPr lang="ru-RU" sz="53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980728"/>
            <a:ext cx="7632848" cy="5112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 flipH="1">
            <a:off x="9972600" y="6093297"/>
            <a:ext cx="2232248" cy="76470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572</TotalTime>
  <Words>205</Words>
  <Application>Microsoft Office PowerPoint</Application>
  <PresentationFormat>Экран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МБОУ    ООШ  с. Подсосенки Балаковского   района   Саратовской  области   </vt:lpstr>
      <vt:lpstr>    Наша  Родина  - Россия</vt:lpstr>
      <vt:lpstr>                      Наша        Родина</vt:lpstr>
      <vt:lpstr>             «Повесть временных лет»                 </vt:lpstr>
      <vt:lpstr>   Образование   государства  и  его   функции</vt:lpstr>
      <vt:lpstr>Образование единого Древнерусского государства</vt:lpstr>
      <vt:lpstr>              Киевская Русь</vt:lpstr>
      <vt:lpstr>  Киев – мать  городов  русских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Наша        Родина</dc:title>
  <dc:creator>Ирина</dc:creator>
  <cp:lastModifiedBy>Ирина</cp:lastModifiedBy>
  <cp:revision>77</cp:revision>
  <dcterms:created xsi:type="dcterms:W3CDTF">2012-09-18T16:15:47Z</dcterms:created>
  <dcterms:modified xsi:type="dcterms:W3CDTF">2015-04-19T14:24:18Z</dcterms:modified>
</cp:coreProperties>
</file>